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1F1B4-DA39-F431-8E20-4520FC11C763}" v="160" dt="2024-06-30T15:24:34.791"/>
    <p1510:client id="{E0D61C47-C7E0-43FA-B4A8-433AA7769361}" v="120" dt="2024-06-30T14:30:11.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cmu.edu/iso/news/2020/pretexting.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mu.edu/computing/safe/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mu.edu/iso/aware/dont-take-the-bait/phish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mu.edu/iso/news/2020/tailgating-dange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mu.edu/computing/services/security/identity-access/authentication/sso-end.html#duo" TargetMode="External"/><Relationship Id="rId2" Type="http://schemas.openxmlformats.org/officeDocument/2006/relationships/hyperlink" Target="https://www.cmu.edu/iso/aware/lockdown-your-login/multi-factor-authentic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62D44EE-C852-4460-B8B5-C4F2BC205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18206"/>
            <a:ext cx="5334930" cy="1153574"/>
          </a:xfrm>
        </p:spPr>
        <p:txBody>
          <a:bodyPr>
            <a:normAutofit/>
          </a:bodyPr>
          <a:lstStyle/>
          <a:p>
            <a:r>
              <a:rPr lang="en-US" sz="5100"/>
              <a:t>Social Engineering</a:t>
            </a:r>
          </a:p>
        </p:txBody>
      </p:sp>
      <p:sp>
        <p:nvSpPr>
          <p:cNvPr id="3" name="Subtitle 2"/>
          <p:cNvSpPr>
            <a:spLocks noGrp="1"/>
          </p:cNvSpPr>
          <p:nvPr>
            <p:ph type="subTitle" idx="1"/>
          </p:nvPr>
        </p:nvSpPr>
        <p:spPr>
          <a:xfrm>
            <a:off x="6358000" y="2148912"/>
            <a:ext cx="5171646" cy="3876499"/>
          </a:xfrm>
        </p:spPr>
        <p:txBody>
          <a:bodyPr vert="horz" lIns="91440" tIns="45720" rIns="91440" bIns="45720" rtlCol="0" anchor="t">
            <a:noAutofit/>
          </a:bodyPr>
          <a:lstStyle/>
          <a:p>
            <a:r>
              <a:rPr lang="en-US" sz="1800" b="1" dirty="0">
                <a:latin typeface="Calibri"/>
                <a:ea typeface="+mn-lt"/>
                <a:cs typeface="+mn-lt"/>
              </a:rPr>
              <a:t>Social engineering</a:t>
            </a:r>
            <a:r>
              <a:rPr lang="en-US" sz="1800" dirty="0">
                <a:latin typeface="Calibri"/>
                <a:ea typeface="+mn-lt"/>
                <a:cs typeface="+mn-lt"/>
              </a:rPr>
              <a:t> refers to a wide range of cyberattacks that use psychological tactics to manipulate people into taking a desired action, such as giving up confidential information. These attacks exploit human error or weakness rather than technical vulnerabilities .Social engineering attacks happen in one or more steps. A perpetrator first investigates the intended victim to gather necessary background information, such as potential points of entry and weak security protocols, needed to proceed with the attack. Then, the attacker uses a form of </a:t>
            </a:r>
            <a:r>
              <a:rPr lang="en-US" sz="1800" dirty="0">
                <a:latin typeface="Calibri"/>
                <a:ea typeface="+mn-lt"/>
                <a:cs typeface="+mn-lt"/>
                <a:hlinkClick r:id="rId2"/>
              </a:rPr>
              <a:t>pretexting</a:t>
            </a:r>
            <a:r>
              <a:rPr lang="en-US" sz="1800" dirty="0">
                <a:latin typeface="Calibri"/>
                <a:ea typeface="+mn-lt"/>
                <a:cs typeface="+mn-lt"/>
              </a:rPr>
              <a:t> such as impersonation to gain the victim’s trust and provide stimuli for subsequent actions that break security practices, such as revealing sensitive information or granting access to critical resources.</a:t>
            </a:r>
            <a:endParaRPr lang="en-US" sz="1800" dirty="0">
              <a:latin typeface="Calibri"/>
              <a:cs typeface="Calibri"/>
            </a:endParaRPr>
          </a:p>
          <a:p>
            <a:endParaRPr lang="en-US" sz="1300">
              <a:latin typeface="Calibri"/>
              <a:cs typeface="Calibri"/>
            </a:endParaRPr>
          </a:p>
        </p:txBody>
      </p:sp>
      <p:sp>
        <p:nvSpPr>
          <p:cNvPr id="11" name="Freeform: Shape 10">
            <a:extLst>
              <a:ext uri="{FF2B5EF4-FFF2-40B4-BE49-F238E27FC236}">
                <a16:creationId xmlns:a16="http://schemas.microsoft.com/office/drawing/2014/main" xmlns="" id="{658970D8-8D1D-4B5C-894B-E871CC865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F227E5B6-9132-43CA-B503-37A18562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03C2051E-A88D-48E5-BACF-AAED17892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xmlns="" id="{7821A508-2985-4905-874A-527429BAA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D2929CB1-0E3C-4B2D-ADC5-0154FB33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Social Engineering Cyber Security | A Guide | Intersys Blog">
            <a:extLst>
              <a:ext uri="{FF2B5EF4-FFF2-40B4-BE49-F238E27FC236}">
                <a16:creationId xmlns:a16="http://schemas.microsoft.com/office/drawing/2014/main" xmlns="" id="{643A2866-4FB6-8157-5378-FFA613BAF18A}"/>
              </a:ext>
            </a:extLst>
          </p:cNvPr>
          <p:cNvPicPr>
            <a:picLocks noChangeAspect="1"/>
          </p:cNvPicPr>
          <p:nvPr/>
        </p:nvPicPr>
        <p:blipFill rotWithShape="1">
          <a:blip r:embed="rId3"/>
          <a:srcRect l="14708" r="2004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xmlns="" id="{5F2F0C84-BE8C-4DC2-A6D3-30349A801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6F0E91-DC0E-36E5-FD29-A13D0F11CA24}"/>
              </a:ext>
            </a:extLst>
          </p:cNvPr>
          <p:cNvSpPr>
            <a:spLocks noGrp="1"/>
          </p:cNvSpPr>
          <p:nvPr>
            <p:ph idx="1"/>
          </p:nvPr>
        </p:nvSpPr>
        <p:spPr>
          <a:xfrm>
            <a:off x="838200" y="469557"/>
            <a:ext cx="10515600" cy="5707406"/>
          </a:xfrm>
        </p:spPr>
        <p:txBody>
          <a:bodyPr vert="horz" lIns="91440" tIns="45720" rIns="91440" bIns="45720" rtlCol="0" anchor="t">
            <a:normAutofit/>
          </a:bodyPr>
          <a:lstStyle/>
          <a:p>
            <a:r>
              <a:rPr lang="en-US" sz="2400" b="1" dirty="0">
                <a:solidFill>
                  <a:srgbClr val="4D5051"/>
                </a:solidFill>
                <a:latin typeface="Calibri"/>
                <a:ea typeface="+mn-lt"/>
                <a:cs typeface="+mn-lt"/>
              </a:rPr>
              <a:t>Install and update antivirus and other software.</a:t>
            </a:r>
            <a:r>
              <a:rPr lang="en-US" sz="2400" dirty="0">
                <a:solidFill>
                  <a:srgbClr val="4D5051"/>
                </a:solidFill>
                <a:latin typeface="Calibri"/>
                <a:ea typeface="+mn-lt"/>
                <a:cs typeface="+mn-lt"/>
              </a:rPr>
              <a:t> Make sure automatic updates are turned on. Periodically check to make sure that the updates have been applied and scan your system daily for possible infections. Visit </a:t>
            </a:r>
            <a:r>
              <a:rPr lang="en-US" sz="2400" dirty="0">
                <a:solidFill>
                  <a:srgbClr val="941120"/>
                </a:solidFill>
                <a:latin typeface="Calibri"/>
                <a:ea typeface="+mn-lt"/>
                <a:cs typeface="+mn-lt"/>
                <a:hlinkClick r:id="rId2"/>
              </a:rPr>
              <a:t>Secure Your Computer</a:t>
            </a:r>
            <a:r>
              <a:rPr lang="en-US" sz="2400" dirty="0">
                <a:solidFill>
                  <a:srgbClr val="4D5051"/>
                </a:solidFill>
                <a:latin typeface="Calibri"/>
                <a:ea typeface="+mn-lt"/>
                <a:cs typeface="+mn-lt"/>
              </a:rPr>
              <a:t> on the Computing Services website for more instructions on using and updating antivirus software.</a:t>
            </a:r>
            <a:endParaRPr lang="en-US" sz="2400" dirty="0">
              <a:latin typeface="Calibri"/>
              <a:cs typeface="Calibri"/>
            </a:endParaRPr>
          </a:p>
          <a:p>
            <a:r>
              <a:rPr lang="en-US" sz="2400" b="1" dirty="0">
                <a:solidFill>
                  <a:srgbClr val="4D5051"/>
                </a:solidFill>
                <a:latin typeface="Calibri"/>
                <a:ea typeface="+mn-lt"/>
                <a:cs typeface="+mn-lt"/>
              </a:rPr>
              <a:t>Back up your data regularly.</a:t>
            </a:r>
            <a:r>
              <a:rPr lang="en-US" sz="2400" dirty="0">
                <a:solidFill>
                  <a:srgbClr val="4D5051"/>
                </a:solidFill>
                <a:latin typeface="Calibri"/>
                <a:ea typeface="+mn-lt"/>
                <a:cs typeface="+mn-lt"/>
              </a:rPr>
              <a:t> If you were to fall victim to a social engineering attack in which your entire hard drive was corrupted, it is essential that you have a backup on an external hard drive or saved in the cloud. </a:t>
            </a:r>
            <a:endParaRPr lang="en-US" sz="2400" dirty="0">
              <a:latin typeface="Calibri"/>
              <a:cs typeface="Calibri"/>
            </a:endParaRPr>
          </a:p>
          <a:p>
            <a:r>
              <a:rPr lang="en-US" sz="2400" b="1" dirty="0">
                <a:solidFill>
                  <a:srgbClr val="4D5051"/>
                </a:solidFill>
                <a:latin typeface="Calibri"/>
                <a:ea typeface="+mn-lt"/>
                <a:cs typeface="+mn-lt"/>
              </a:rPr>
              <a:t>Avoid plugging an unknown USB into your computer.</a:t>
            </a:r>
            <a:r>
              <a:rPr lang="en-US" sz="2400" dirty="0">
                <a:solidFill>
                  <a:srgbClr val="4D5051"/>
                </a:solidFill>
                <a:latin typeface="Calibri"/>
                <a:ea typeface="+mn-lt"/>
                <a:cs typeface="+mn-lt"/>
              </a:rPr>
              <a:t> When a USB drive is found unattended, please give it to a cluster consultant, the Computer Services Help Center, a residence assistant (RA), or to Carnegie Mellon campus police.</a:t>
            </a:r>
            <a:endParaRPr lang="en-US" sz="2400" dirty="0">
              <a:latin typeface="Calibri"/>
              <a:cs typeface="Calibri"/>
            </a:endParaRPr>
          </a:p>
          <a:p>
            <a:endParaRPr lang="en-US" dirty="0"/>
          </a:p>
        </p:txBody>
      </p:sp>
    </p:spTree>
    <p:extLst>
      <p:ext uri="{BB962C8B-B14F-4D97-AF65-F5344CB8AC3E}">
        <p14:creationId xmlns:p14="http://schemas.microsoft.com/office/powerpoint/2010/main" val="156176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Xiph Cyber - Social engineering in cyber security: The art of">
            <a:extLst>
              <a:ext uri="{FF2B5EF4-FFF2-40B4-BE49-F238E27FC236}">
                <a16:creationId xmlns:a16="http://schemas.microsoft.com/office/drawing/2014/main" xmlns="" id="{90691EB1-DB14-4250-0C0B-BAA6DEA54E77}"/>
              </a:ext>
            </a:extLst>
          </p:cNvPr>
          <p:cNvPicPr>
            <a:picLocks noGrp="1" noChangeAspect="1"/>
          </p:cNvPicPr>
          <p:nvPr>
            <p:ph idx="1"/>
          </p:nvPr>
        </p:nvPicPr>
        <p:blipFill rotWithShape="1">
          <a:blip r:embed="rId2"/>
          <a:srcRect r="3112" b="1"/>
          <a:stretch/>
        </p:blipFill>
        <p:spPr>
          <a:xfrm>
            <a:off x="20" y="1"/>
            <a:ext cx="12191979" cy="6858000"/>
          </a:xfrm>
          <a:prstGeom prst="rect">
            <a:avLst/>
          </a:prstGeom>
        </p:spPr>
      </p:pic>
    </p:spTree>
    <p:extLst>
      <p:ext uri="{BB962C8B-B14F-4D97-AF65-F5344CB8AC3E}">
        <p14:creationId xmlns:p14="http://schemas.microsoft.com/office/powerpoint/2010/main" val="209436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75FE9A-99E0-43FA-B2D1-0A5EA32A234E}"/>
              </a:ext>
            </a:extLst>
          </p:cNvPr>
          <p:cNvSpPr>
            <a:spLocks noGrp="1"/>
          </p:cNvSpPr>
          <p:nvPr>
            <p:ph type="title"/>
          </p:nvPr>
        </p:nvSpPr>
        <p:spPr>
          <a:xfrm>
            <a:off x="630936" y="640080"/>
            <a:ext cx="4818888" cy="1481328"/>
          </a:xfrm>
        </p:spPr>
        <p:txBody>
          <a:bodyPr anchor="b">
            <a:normAutofit/>
          </a:bodyPr>
          <a:lstStyle/>
          <a:p>
            <a:r>
              <a:rPr lang="en-US" sz="5000"/>
              <a:t>Some Common Type</a:t>
            </a:r>
          </a:p>
        </p:txBody>
      </p:sp>
      <p:sp>
        <p:nvSpPr>
          <p:cNvPr id="11" name="sketch line">
            <a:extLst>
              <a:ext uri="{FF2B5EF4-FFF2-40B4-BE49-F238E27FC236}">
                <a16:creationId xmlns:a16="http://schemas.microsoft.com/office/drawing/2014/main" xmlns=""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1C20950-A4A4-DD71-FB7D-5B4C4CE831D1}"/>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1900" b="1">
                <a:latin typeface="Calibri"/>
                <a:ea typeface="+mn-lt"/>
                <a:cs typeface="+mn-lt"/>
                <a:hlinkClick r:id="rId2"/>
              </a:rPr>
              <a:t>Phishing</a:t>
            </a:r>
            <a:r>
              <a:rPr lang="en-US" sz="1900" b="1">
                <a:latin typeface="Calibri"/>
                <a:ea typeface="+mn-lt"/>
                <a:cs typeface="+mn-lt"/>
              </a:rPr>
              <a:t>:</a:t>
            </a:r>
            <a:r>
              <a:rPr lang="en-US" sz="1900">
                <a:latin typeface="Calibri"/>
                <a:ea typeface="+mn-lt"/>
                <a:cs typeface="+mn-lt"/>
              </a:rPr>
              <a:t> The process of attempting to acquire sensitive information such as usernames, passwords, and credit card details by masquerading as a trustworthy entity using bulk email, SMS text messaging, or by phone. Phishing messages create a sense of urgency, curiosity, or fear in the recipients of the message. The message will prod victims into revealing sensitive information, clicking on links to malicious websites, or opening attachments that contain malware</a:t>
            </a:r>
            <a:endParaRPr lang="en-US" sz="1900">
              <a:latin typeface="Calibri"/>
              <a:cs typeface="Calibri"/>
            </a:endParaRPr>
          </a:p>
        </p:txBody>
      </p:sp>
      <p:pic>
        <p:nvPicPr>
          <p:cNvPr id="4" name="Picture 3" descr="Complete Guide to Phishing: Techniques &amp; Mitigations - Valimail">
            <a:extLst>
              <a:ext uri="{FF2B5EF4-FFF2-40B4-BE49-F238E27FC236}">
                <a16:creationId xmlns:a16="http://schemas.microsoft.com/office/drawing/2014/main" xmlns="" id="{543346AF-254D-B0E8-87A5-AD2D71FD47F6}"/>
              </a:ext>
            </a:extLst>
          </p:cNvPr>
          <p:cNvPicPr>
            <a:picLocks noChangeAspect="1"/>
          </p:cNvPicPr>
          <p:nvPr/>
        </p:nvPicPr>
        <p:blipFill>
          <a:blip r:embed="rId3"/>
          <a:stretch>
            <a:fillRect/>
          </a:stretch>
        </p:blipFill>
        <p:spPr>
          <a:xfrm>
            <a:off x="6099048" y="1491066"/>
            <a:ext cx="5458968" cy="3875867"/>
          </a:xfrm>
          <a:prstGeom prst="rect">
            <a:avLst/>
          </a:prstGeom>
        </p:spPr>
      </p:pic>
    </p:spTree>
    <p:extLst>
      <p:ext uri="{BB962C8B-B14F-4D97-AF65-F5344CB8AC3E}">
        <p14:creationId xmlns:p14="http://schemas.microsoft.com/office/powerpoint/2010/main" val="425915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xmlns="" id="{650D18FE-0824-4A46-B22C-A86B52E57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C954018-3BCA-F399-1575-220BAE17DC42}"/>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1500" b="1" u="sng">
                <a:latin typeface="Calibri"/>
                <a:ea typeface="+mn-lt"/>
                <a:cs typeface="+mn-lt"/>
              </a:rPr>
              <a:t>Baiting</a:t>
            </a:r>
            <a:r>
              <a:rPr lang="en-US" sz="1500" b="1">
                <a:latin typeface="Calibri"/>
                <a:ea typeface="+mn-lt"/>
                <a:cs typeface="+mn-lt"/>
              </a:rPr>
              <a:t>:</a:t>
            </a:r>
            <a:r>
              <a:rPr lang="en-US" sz="1500">
                <a:latin typeface="Calibri"/>
                <a:ea typeface="+mn-lt"/>
                <a:cs typeface="+mn-lt"/>
              </a:rPr>
              <a:t> A type of social engineering attack where a scammer uses a false promise to lure a victim into a trap which may steal personal and financial information or inflict the system with malware. The trap could be in the form of a malicious attachment with an enticing name.</a:t>
            </a:r>
            <a:endParaRPr lang="en-US" sz="1500">
              <a:latin typeface="Calibri"/>
              <a:cs typeface="Calibri"/>
            </a:endParaRPr>
          </a:p>
          <a:p>
            <a:pPr marL="0" indent="0">
              <a:buNone/>
            </a:pPr>
            <a:r>
              <a:rPr lang="en-US" sz="1500">
                <a:latin typeface="Calibri"/>
                <a:ea typeface="+mn-lt"/>
                <a:cs typeface="+mn-lt"/>
              </a:rPr>
              <a:t>The most common form of baiting uses physical media to disperse malware. For example, attackers leave the bait of a malware-infected flash drives in conspicuous areas where potential victims are certain to see them. When the victim inserts the flash drive into a work or home computer, the malware is automatically installed on the system. Baiting scams are also online in the form of tempting ads that lead to malicious sites or encourage users to download a malware-infected application.</a:t>
            </a:r>
            <a:endParaRPr lang="en-US" sz="1500">
              <a:latin typeface="Calibri"/>
              <a:cs typeface="Calibri"/>
            </a:endParaRPr>
          </a:p>
          <a:p>
            <a:endParaRPr lang="en-US" sz="1500">
              <a:latin typeface="Calibri"/>
              <a:cs typeface="Calibri"/>
            </a:endParaRPr>
          </a:p>
        </p:txBody>
      </p:sp>
      <p:pic>
        <p:nvPicPr>
          <p:cNvPr id="4" name="Picture 3" descr="Baiting: A Closer Look at the Modus Operandi of Social Engineering Attacks  and How to Protect">
            <a:extLst>
              <a:ext uri="{FF2B5EF4-FFF2-40B4-BE49-F238E27FC236}">
                <a16:creationId xmlns:a16="http://schemas.microsoft.com/office/drawing/2014/main" xmlns="" id="{74070A27-B31E-6DCE-7008-FC384E7BEF42}"/>
              </a:ext>
            </a:extLst>
          </p:cNvPr>
          <p:cNvPicPr>
            <a:picLocks noChangeAspect="1"/>
          </p:cNvPicPr>
          <p:nvPr/>
        </p:nvPicPr>
        <p:blipFill>
          <a:blip r:embed="rId2"/>
          <a:stretch>
            <a:fillRect/>
          </a:stretch>
        </p:blipFill>
        <p:spPr>
          <a:xfrm>
            <a:off x="6099048" y="1654835"/>
            <a:ext cx="5458968" cy="3548329"/>
          </a:xfrm>
          <a:prstGeom prst="rect">
            <a:avLst/>
          </a:prstGeom>
        </p:spPr>
      </p:pic>
    </p:spTree>
    <p:extLst>
      <p:ext uri="{BB962C8B-B14F-4D97-AF65-F5344CB8AC3E}">
        <p14:creationId xmlns:p14="http://schemas.microsoft.com/office/powerpoint/2010/main" val="9272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xmlns=""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42AC68C-CAD7-4272-2CD8-D51D1142BC4B}"/>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000" b="1">
                <a:latin typeface="Calibri"/>
                <a:ea typeface="+mn-lt"/>
                <a:cs typeface="+mn-lt"/>
                <a:hlinkClick r:id="rId2"/>
              </a:rPr>
              <a:t>Tailgating</a:t>
            </a:r>
            <a:r>
              <a:rPr lang="en-US" sz="2000" b="1">
                <a:latin typeface="Calibri"/>
                <a:ea typeface="+mn-lt"/>
                <a:cs typeface="+mn-lt"/>
              </a:rPr>
              <a:t>:</a:t>
            </a:r>
            <a:r>
              <a:rPr lang="en-US" sz="2000">
                <a:latin typeface="Calibri"/>
                <a:ea typeface="+mn-lt"/>
                <a:cs typeface="+mn-lt"/>
              </a:rPr>
              <a:t> Also known as "piggybacking". A physical breach where an unauthorized person manipulates their way into a restricted or employee only authorized area through the use of social engineering tactics. The attacker might impersonate a delivery driver, or custodian worker. Once the employee opens the door, the attacker asks the employee to hold the door, thereby gaining access to the building. </a:t>
            </a:r>
            <a:endParaRPr lang="en-US" sz="2000">
              <a:latin typeface="Calibri"/>
              <a:cs typeface="Calibri"/>
            </a:endParaRPr>
          </a:p>
        </p:txBody>
      </p:sp>
      <p:pic>
        <p:nvPicPr>
          <p:cNvPr id="4" name="Picture 3" descr="What is a tailgating attack + how to protect yourself">
            <a:extLst>
              <a:ext uri="{FF2B5EF4-FFF2-40B4-BE49-F238E27FC236}">
                <a16:creationId xmlns:a16="http://schemas.microsoft.com/office/drawing/2014/main" xmlns="" id="{CD20AD6C-B402-3ECA-6363-B68EFF54C853}"/>
              </a:ext>
            </a:extLst>
          </p:cNvPr>
          <p:cNvPicPr>
            <a:picLocks noChangeAspect="1"/>
          </p:cNvPicPr>
          <p:nvPr/>
        </p:nvPicPr>
        <p:blipFill>
          <a:blip r:embed="rId3"/>
          <a:stretch>
            <a:fillRect/>
          </a:stretch>
        </p:blipFill>
        <p:spPr>
          <a:xfrm>
            <a:off x="6939040" y="640080"/>
            <a:ext cx="3778984" cy="5577840"/>
          </a:xfrm>
          <a:prstGeom prst="rect">
            <a:avLst/>
          </a:prstGeom>
        </p:spPr>
      </p:pic>
    </p:spTree>
    <p:extLst>
      <p:ext uri="{BB962C8B-B14F-4D97-AF65-F5344CB8AC3E}">
        <p14:creationId xmlns:p14="http://schemas.microsoft.com/office/powerpoint/2010/main" val="140119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xmlns="" id="{650D18FE-0824-4A46-B22C-A86B52E57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AD337D6-EA48-BAE2-87AB-CD745E1FECC9}"/>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b="1">
                <a:latin typeface="Calibri"/>
                <a:ea typeface="+mn-lt"/>
                <a:cs typeface="+mn-lt"/>
              </a:rPr>
              <a:t>Scareware: </a:t>
            </a:r>
            <a:r>
              <a:rPr lang="en-US" sz="2200">
                <a:latin typeface="Calibri"/>
                <a:ea typeface="+mn-lt"/>
                <a:cs typeface="+mn-lt"/>
              </a:rPr>
              <a:t>Scareware involves victims being bombarded with false alarms and fictitious threats. Users are deceived to think their system is infected with malware, prompting them to install software that grants remote access for the criminal or to pay the criminal in a form of bitcoin in order to preserve sensitive video that the criminal claims to have.</a:t>
            </a:r>
            <a:endParaRPr lang="en-US" sz="2200">
              <a:latin typeface="Calibri"/>
            </a:endParaRPr>
          </a:p>
        </p:txBody>
      </p:sp>
      <p:pic>
        <p:nvPicPr>
          <p:cNvPr id="4" name="Picture 3" descr="Scareware: What Is It &amp; How to Avoid or Remove It">
            <a:extLst>
              <a:ext uri="{FF2B5EF4-FFF2-40B4-BE49-F238E27FC236}">
                <a16:creationId xmlns:a16="http://schemas.microsoft.com/office/drawing/2014/main" xmlns="" id="{12FB0D3D-3333-64A8-9278-337313F250BB}"/>
              </a:ext>
            </a:extLst>
          </p:cNvPr>
          <p:cNvPicPr>
            <a:picLocks noChangeAspect="1"/>
          </p:cNvPicPr>
          <p:nvPr/>
        </p:nvPicPr>
        <p:blipFill>
          <a:blip r:embed="rId2"/>
          <a:stretch>
            <a:fillRect/>
          </a:stretch>
        </p:blipFill>
        <p:spPr>
          <a:xfrm>
            <a:off x="6099048" y="1196889"/>
            <a:ext cx="5458968" cy="4464222"/>
          </a:xfrm>
          <a:prstGeom prst="rect">
            <a:avLst/>
          </a:prstGeom>
        </p:spPr>
      </p:pic>
    </p:spTree>
    <p:extLst>
      <p:ext uri="{BB962C8B-B14F-4D97-AF65-F5344CB8AC3E}">
        <p14:creationId xmlns:p14="http://schemas.microsoft.com/office/powerpoint/2010/main" val="44924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xmlns="" id="{352BEC0E-22F8-46D0-9632-375DB541B0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xmlns="" id="{AD66155B-3772-F299-388B-85B240DF23F3}"/>
              </a:ext>
            </a:extLst>
          </p:cNvPr>
          <p:cNvSpPr>
            <a:spLocks noGrp="1"/>
          </p:cNvSpPr>
          <p:nvPr>
            <p:ph idx="1"/>
          </p:nvPr>
        </p:nvSpPr>
        <p:spPr>
          <a:xfrm>
            <a:off x="430" y="-3919"/>
            <a:ext cx="7077026" cy="1067235"/>
          </a:xfrm>
        </p:spPr>
        <p:txBody>
          <a:bodyPr vert="horz" lIns="91440" tIns="45720" rIns="91440" bIns="45720" rtlCol="0">
            <a:normAutofit/>
          </a:bodyPr>
          <a:lstStyle/>
          <a:p>
            <a:pPr>
              <a:spcBef>
                <a:spcPct val="0"/>
              </a:spcBef>
              <a:spcAft>
                <a:spcPts val="600"/>
              </a:spcAft>
            </a:pPr>
            <a:r>
              <a:rPr lang="en-US" sz="2200" b="1"/>
              <a:t>Pretexting</a:t>
            </a:r>
            <a:r>
              <a:rPr lang="en-US" sz="2200"/>
              <a:t>: Creating a fabricated scenario to extract information (e.g., posing as a co-worker to gain access).</a:t>
            </a:r>
          </a:p>
        </p:txBody>
      </p:sp>
      <p:pic>
        <p:nvPicPr>
          <p:cNvPr id="7" name="Picture 6" descr="https://us.norton.com/content/dam/blogs/images/norton/am/what-is-pretexting-01.png">
            <a:extLst>
              <a:ext uri="{FF2B5EF4-FFF2-40B4-BE49-F238E27FC236}">
                <a16:creationId xmlns:a16="http://schemas.microsoft.com/office/drawing/2014/main" xmlns="" id="{066AC067-3516-F308-7082-D7547A5BCF94}"/>
              </a:ext>
            </a:extLst>
          </p:cNvPr>
          <p:cNvPicPr>
            <a:picLocks noChangeAspect="1"/>
          </p:cNvPicPr>
          <p:nvPr/>
        </p:nvPicPr>
        <p:blipFill>
          <a:blip r:embed="rId2"/>
          <a:stretch>
            <a:fillRect/>
          </a:stretch>
        </p:blipFill>
        <p:spPr>
          <a:xfrm>
            <a:off x="6555769" y="-8274"/>
            <a:ext cx="5631940" cy="3767426"/>
          </a:xfrm>
          <a:prstGeom prst="rect">
            <a:avLst/>
          </a:prstGeom>
        </p:spPr>
      </p:pic>
      <p:pic>
        <p:nvPicPr>
          <p:cNvPr id="4" name="Picture 3" descr="What is dumpster diving?">
            <a:extLst>
              <a:ext uri="{FF2B5EF4-FFF2-40B4-BE49-F238E27FC236}">
                <a16:creationId xmlns:a16="http://schemas.microsoft.com/office/drawing/2014/main" xmlns="" id="{D4E9AC81-5A28-E338-B0BA-7AABBD76C018}"/>
              </a:ext>
            </a:extLst>
          </p:cNvPr>
          <p:cNvPicPr>
            <a:picLocks noChangeAspect="1"/>
          </p:cNvPicPr>
          <p:nvPr/>
        </p:nvPicPr>
        <p:blipFill>
          <a:blip r:embed="rId3"/>
          <a:stretch>
            <a:fillRect/>
          </a:stretch>
        </p:blipFill>
        <p:spPr>
          <a:xfrm>
            <a:off x="6542726" y="3752622"/>
            <a:ext cx="5647555" cy="3101557"/>
          </a:xfrm>
          <a:prstGeom prst="rect">
            <a:avLst/>
          </a:prstGeom>
        </p:spPr>
      </p:pic>
      <p:sp>
        <p:nvSpPr>
          <p:cNvPr id="11" name="Content Placeholder 2">
            <a:extLst>
              <a:ext uri="{FF2B5EF4-FFF2-40B4-BE49-F238E27FC236}">
                <a16:creationId xmlns:a16="http://schemas.microsoft.com/office/drawing/2014/main" xmlns="" id="{7BB3C9D8-3495-C069-EF53-6B17B7CA569E}"/>
              </a:ext>
            </a:extLst>
          </p:cNvPr>
          <p:cNvSpPr>
            <a:spLocks noGrp="1"/>
          </p:cNvSpPr>
          <p:nvPr/>
        </p:nvSpPr>
        <p:spPr>
          <a:xfrm>
            <a:off x="3347" y="6196577"/>
            <a:ext cx="6769608" cy="154547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a:cs typeface="Calibri"/>
              </a:rPr>
              <a:t>Dumpster Diving:</a:t>
            </a:r>
            <a:r>
              <a:rPr lang="en-US" sz="1800" dirty="0">
                <a:latin typeface="Calibri"/>
                <a:cs typeface="Calibri"/>
              </a:rPr>
              <a:t> A scammer will search for sensitive information e.g., bank statements, pre-approved credit cards, student loans, other account information, in the garbage when it hasn’t been properly sanitized or destroyed. </a:t>
            </a:r>
          </a:p>
          <a:p>
            <a:endParaRPr lang="en-US" sz="2200"/>
          </a:p>
          <a:p>
            <a:endParaRPr lang="en-US" sz="2200"/>
          </a:p>
          <a:p>
            <a:endParaRPr lang="en-US" sz="2200"/>
          </a:p>
          <a:p>
            <a:endParaRPr lang="en-US" sz="2200"/>
          </a:p>
          <a:p>
            <a:endParaRPr lang="en-US" sz="2200"/>
          </a:p>
          <a:p>
            <a:endParaRPr lang="en-US" sz="2200"/>
          </a:p>
          <a:p>
            <a:endParaRPr lang="en-US" sz="2200"/>
          </a:p>
        </p:txBody>
      </p:sp>
    </p:spTree>
    <p:extLst>
      <p:ext uri="{BB962C8B-B14F-4D97-AF65-F5344CB8AC3E}">
        <p14:creationId xmlns:p14="http://schemas.microsoft.com/office/powerpoint/2010/main" val="62372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F2FC05-7D27-410F-BDA9-ADF4831368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xmlns="" id="{9080D120-BD54-46E1-BA37-82F5E8089E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74652B8D-1927-2079-F442-EB37FF79FB57}"/>
              </a:ext>
            </a:extLst>
          </p:cNvPr>
          <p:cNvSpPr txBox="1"/>
          <p:nvPr/>
        </p:nvSpPr>
        <p:spPr>
          <a:xfrm>
            <a:off x="424541" y="728037"/>
            <a:ext cx="5020709" cy="13567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200" b="1" kern="1200">
                <a:solidFill>
                  <a:schemeClr val="tx1"/>
                </a:solidFill>
                <a:latin typeface="+mj-lt"/>
                <a:ea typeface="+mj-ea"/>
                <a:cs typeface="+mj-cs"/>
              </a:rPr>
              <a:t>Honeytrap</a:t>
            </a:r>
            <a:r>
              <a:rPr lang="en-US" sz="2200" kern="1200">
                <a:solidFill>
                  <a:schemeClr val="tx1"/>
                </a:solidFill>
                <a:latin typeface="+mj-lt"/>
                <a:ea typeface="+mj-ea"/>
                <a:cs typeface="+mj-cs"/>
              </a:rPr>
              <a:t>: Using romantic or sexual lures to compromise targets.</a:t>
            </a:r>
          </a:p>
        </p:txBody>
      </p:sp>
      <p:sp>
        <p:nvSpPr>
          <p:cNvPr id="28" name="Rectangle 27">
            <a:extLst>
              <a:ext uri="{FF2B5EF4-FFF2-40B4-BE49-F238E27FC236}">
                <a16:creationId xmlns:a16="http://schemas.microsoft.com/office/drawing/2014/main" xmlns="" id="{81D83946-74FA-498A-AC80-9926F041B5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xmlns="" id="{5060D983-8B52-443A-8183-2A1DE0561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E0876097-9E24-F061-3104-2D357C4DB39F}"/>
              </a:ext>
            </a:extLst>
          </p:cNvPr>
          <p:cNvSpPr>
            <a:spLocks noGrp="1"/>
          </p:cNvSpPr>
          <p:nvPr>
            <p:ph idx="1"/>
          </p:nvPr>
        </p:nvSpPr>
        <p:spPr>
          <a:xfrm>
            <a:off x="841246" y="2368296"/>
            <a:ext cx="4607052" cy="3502152"/>
          </a:xfrm>
        </p:spPr>
        <p:txBody>
          <a:bodyPr vert="horz" lIns="91440" tIns="45720" rIns="91440" bIns="45720" rtlCol="0">
            <a:normAutofit/>
          </a:bodyPr>
          <a:lstStyle/>
          <a:p>
            <a:r>
              <a:rPr lang="en-US" sz="1800" b="1"/>
              <a:t>Quid Pro Quo: </a:t>
            </a:r>
            <a:r>
              <a:rPr lang="en-US" sz="1800"/>
              <a:t>Quid pro quo involves a criminal requesting the exchange of some type of sensitive information such as critical data, login credentials, or monetary value in exchange for a service. For example, a computer user might receive a phone call from the criminal who, posed as a technology expert, offers free IT assistance or technology improvements in exchange for login credentials. If an offer sounds too good to be true, it most likely a scam and not legitimate. </a:t>
            </a:r>
          </a:p>
          <a:p>
            <a:pPr marL="0"/>
            <a:endParaRPr lang="en-US" sz="1800"/>
          </a:p>
          <a:p>
            <a:pPr marL="0"/>
            <a:endParaRPr lang="en-US" sz="1800"/>
          </a:p>
          <a:p>
            <a:endParaRPr lang="en-US" sz="1800"/>
          </a:p>
        </p:txBody>
      </p:sp>
      <p:pic>
        <p:nvPicPr>
          <p:cNvPr id="12" name="Picture 11" descr="one retreat Of storm define honey trap Soap Bald Communist">
            <a:extLst>
              <a:ext uri="{FF2B5EF4-FFF2-40B4-BE49-F238E27FC236}">
                <a16:creationId xmlns:a16="http://schemas.microsoft.com/office/drawing/2014/main" xmlns="" id="{F33A102B-EE6F-0855-0BC5-49D84CCA4AAA}"/>
              </a:ext>
            </a:extLst>
          </p:cNvPr>
          <p:cNvPicPr>
            <a:picLocks noChangeAspect="1"/>
          </p:cNvPicPr>
          <p:nvPr/>
        </p:nvPicPr>
        <p:blipFill rotWithShape="1">
          <a:blip r:embed="rId2"/>
          <a:srcRect l="7170" r="848" b="3"/>
          <a:stretch/>
        </p:blipFill>
        <p:spPr>
          <a:xfrm>
            <a:off x="6324599" y="10"/>
            <a:ext cx="5457817" cy="3337549"/>
          </a:xfrm>
          <a:prstGeom prst="rect">
            <a:avLst/>
          </a:prstGeom>
        </p:spPr>
      </p:pic>
      <p:pic>
        <p:nvPicPr>
          <p:cNvPr id="6" name="Picture 5" descr="A person with a computer and a gift box&#10;&#10;Description automatically generated with medium confidence">
            <a:extLst>
              <a:ext uri="{FF2B5EF4-FFF2-40B4-BE49-F238E27FC236}">
                <a16:creationId xmlns:a16="http://schemas.microsoft.com/office/drawing/2014/main" xmlns="" id="{349E3C0D-21C3-D5B5-F65E-266C9F5171F6}"/>
              </a:ext>
            </a:extLst>
          </p:cNvPr>
          <p:cNvPicPr>
            <a:picLocks noChangeAspect="1"/>
          </p:cNvPicPr>
          <p:nvPr/>
        </p:nvPicPr>
        <p:blipFill rotWithShape="1">
          <a:blip r:embed="rId3"/>
          <a:srcRect t="7847" r="1" b="35588"/>
          <a:stretch/>
        </p:blipFill>
        <p:spPr>
          <a:xfrm>
            <a:off x="6324590" y="3452201"/>
            <a:ext cx="5457817" cy="3053232"/>
          </a:xfrm>
          <a:prstGeom prst="rect">
            <a:avLst/>
          </a:prstGeom>
        </p:spPr>
      </p:pic>
    </p:spTree>
    <p:extLst>
      <p:ext uri="{BB962C8B-B14F-4D97-AF65-F5344CB8AC3E}">
        <p14:creationId xmlns:p14="http://schemas.microsoft.com/office/powerpoint/2010/main" val="326398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98916-EB94-B26B-6AB3-779C50AD69FF}"/>
              </a:ext>
            </a:extLst>
          </p:cNvPr>
          <p:cNvSpPr>
            <a:spLocks noGrp="1"/>
          </p:cNvSpPr>
          <p:nvPr>
            <p:ph type="title"/>
          </p:nvPr>
        </p:nvSpPr>
        <p:spPr>
          <a:xfrm>
            <a:off x="838200" y="365125"/>
            <a:ext cx="10515600" cy="1268054"/>
          </a:xfrm>
        </p:spPr>
        <p:txBody>
          <a:bodyPr>
            <a:normAutofit/>
          </a:bodyPr>
          <a:lstStyle/>
          <a:p>
            <a:r>
              <a:rPr lang="en-US" dirty="0"/>
              <a:t>Ways to Prevention of social engineering</a:t>
            </a:r>
          </a:p>
        </p:txBody>
      </p:sp>
      <p:sp>
        <p:nvSpPr>
          <p:cNvPr id="3" name="Content Placeholder 2">
            <a:extLst>
              <a:ext uri="{FF2B5EF4-FFF2-40B4-BE49-F238E27FC236}">
                <a16:creationId xmlns:a16="http://schemas.microsoft.com/office/drawing/2014/main" xmlns="" id="{245713D3-440C-E67E-2954-B13A3167A3F7}"/>
              </a:ext>
            </a:extLst>
          </p:cNvPr>
          <p:cNvSpPr>
            <a:spLocks noGrp="1"/>
          </p:cNvSpPr>
          <p:nvPr>
            <p:ph idx="1"/>
          </p:nvPr>
        </p:nvSpPr>
        <p:spPr>
          <a:xfrm>
            <a:off x="104956" y="1710607"/>
            <a:ext cx="11982089" cy="5127714"/>
          </a:xfrm>
        </p:spPr>
        <p:txBody>
          <a:bodyPr vert="horz" lIns="91440" tIns="45720" rIns="91440" bIns="45720" rtlCol="0" anchor="t">
            <a:noAutofit/>
          </a:bodyPr>
          <a:lstStyle/>
          <a:p>
            <a:r>
              <a:rPr lang="en-US" sz="2400" b="1" dirty="0">
                <a:solidFill>
                  <a:srgbClr val="4D5051"/>
                </a:solidFill>
                <a:latin typeface="Calibri"/>
                <a:ea typeface="+mn-lt"/>
                <a:cs typeface="+mn-lt"/>
              </a:rPr>
              <a:t>Don't open email attachments from suspicious sources.</a:t>
            </a:r>
            <a:r>
              <a:rPr lang="en-US" sz="2400" dirty="0">
                <a:solidFill>
                  <a:srgbClr val="4D5051"/>
                </a:solidFill>
                <a:latin typeface="Calibri"/>
                <a:ea typeface="+mn-lt"/>
                <a:cs typeface="+mn-lt"/>
              </a:rPr>
              <a:t> Even if you do know the sender and the message seems suspicious, it's best to contact that person directly to confirm the authenticity of the message.</a:t>
            </a:r>
            <a:endParaRPr lang="en-US" sz="2400" dirty="0">
              <a:latin typeface="Calibri"/>
              <a:cs typeface="Calibri"/>
            </a:endParaRPr>
          </a:p>
          <a:p>
            <a:r>
              <a:rPr lang="en-US" sz="2400" b="1" dirty="0">
                <a:solidFill>
                  <a:srgbClr val="4D5051"/>
                </a:solidFill>
                <a:latin typeface="Calibri"/>
                <a:ea typeface="+mn-lt"/>
                <a:cs typeface="+mn-lt"/>
              </a:rPr>
              <a:t>Use </a:t>
            </a:r>
            <a:r>
              <a:rPr lang="en-US" sz="2400" b="1" dirty="0">
                <a:solidFill>
                  <a:srgbClr val="941120"/>
                </a:solidFill>
                <a:latin typeface="Calibri"/>
                <a:ea typeface="+mn-lt"/>
                <a:cs typeface="+mn-lt"/>
                <a:hlinkClick r:id="rId2"/>
              </a:rPr>
              <a:t>Multi-Factor Authentication (MFA)</a:t>
            </a:r>
            <a:r>
              <a:rPr lang="en-US" sz="2400" dirty="0">
                <a:solidFill>
                  <a:srgbClr val="4D5051"/>
                </a:solidFill>
                <a:latin typeface="Calibri"/>
                <a:ea typeface="+mn-lt"/>
                <a:cs typeface="+mn-lt"/>
              </a:rPr>
              <a:t>. One of the most valuable pieces of information attackers seeks are user credentials. Using MFA helps to ensure your account's protection in the event of an account compromise. Follow Computing Services </a:t>
            </a:r>
            <a:r>
              <a:rPr lang="en-US" sz="2400" dirty="0">
                <a:solidFill>
                  <a:srgbClr val="941120"/>
                </a:solidFill>
                <a:latin typeface="Calibri"/>
                <a:ea typeface="+mn-lt"/>
                <a:cs typeface="+mn-lt"/>
                <a:hlinkClick r:id="rId3"/>
              </a:rPr>
              <a:t>instructions for downloading DUO two-factor authentication</a:t>
            </a:r>
            <a:r>
              <a:rPr lang="en-US" sz="2400" dirty="0">
                <a:solidFill>
                  <a:srgbClr val="4D5051"/>
                </a:solidFill>
                <a:latin typeface="Calibri"/>
                <a:ea typeface="+mn-lt"/>
                <a:cs typeface="+mn-lt"/>
              </a:rPr>
              <a:t> to add another layer of protection for your Andrew account.</a:t>
            </a:r>
            <a:endParaRPr lang="en-US" sz="2400" dirty="0">
              <a:latin typeface="Calibri"/>
              <a:cs typeface="Calibri"/>
            </a:endParaRPr>
          </a:p>
          <a:p>
            <a:r>
              <a:rPr lang="en-US" sz="2400" b="1" dirty="0">
                <a:solidFill>
                  <a:srgbClr val="4D5051"/>
                </a:solidFill>
                <a:latin typeface="Calibri"/>
                <a:ea typeface="+mn-lt"/>
                <a:cs typeface="+mn-lt"/>
              </a:rPr>
              <a:t>Be wary of tempting offers.</a:t>
            </a:r>
            <a:r>
              <a:rPr lang="en-US" sz="2400" dirty="0">
                <a:solidFill>
                  <a:srgbClr val="4D5051"/>
                </a:solidFill>
                <a:latin typeface="Calibri"/>
                <a:ea typeface="+mn-lt"/>
                <a:cs typeface="+mn-lt"/>
              </a:rPr>
              <a:t> If an offer seems too good to be true, it's probably because it is. Use a search engine to look up the topic which can help you quickly determine whether you're dealing with a legitimate offer or a trap.</a:t>
            </a:r>
            <a:endParaRPr lang="en-US" sz="2400" dirty="0">
              <a:latin typeface="Calibri"/>
              <a:cs typeface="Calibri"/>
            </a:endParaRPr>
          </a:p>
          <a:p>
            <a:r>
              <a:rPr lang="en-US" sz="2400" b="1" dirty="0">
                <a:solidFill>
                  <a:srgbClr val="4D5051"/>
                </a:solidFill>
                <a:latin typeface="Calibri"/>
                <a:ea typeface="+mn-lt"/>
                <a:cs typeface="+mn-lt"/>
              </a:rPr>
              <a:t>Clean up your social media.</a:t>
            </a:r>
            <a:r>
              <a:rPr lang="en-US" sz="2400" dirty="0">
                <a:solidFill>
                  <a:srgbClr val="4D5051"/>
                </a:solidFill>
                <a:latin typeface="Calibri"/>
                <a:ea typeface="+mn-lt"/>
                <a:cs typeface="+mn-lt"/>
              </a:rPr>
              <a:t> Social engineers scour the Internet searching for any kind of information they can find on a person. The more information you have posted about yourself, the more likely it is that a criminal can send you a targeted spear phishing attack.</a:t>
            </a:r>
            <a:endParaRPr lang="en-US" sz="2400" dirty="0">
              <a:latin typeface="Calibri"/>
              <a:cs typeface="Calibri"/>
            </a:endParaRPr>
          </a:p>
          <a:p>
            <a:endParaRPr lang="en-US" sz="2400" dirty="0">
              <a:latin typeface="Calibri"/>
              <a:cs typeface="Calibri"/>
            </a:endParaRPr>
          </a:p>
        </p:txBody>
      </p:sp>
    </p:spTree>
    <p:extLst>
      <p:ext uri="{BB962C8B-B14F-4D97-AF65-F5344CB8AC3E}">
        <p14:creationId xmlns:p14="http://schemas.microsoft.com/office/powerpoint/2010/main" val="94108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Social Engineering</vt:lpstr>
      <vt:lpstr>PowerPoint Presentation</vt:lpstr>
      <vt:lpstr>Some Common Type</vt:lpstr>
      <vt:lpstr>PowerPoint Presentation</vt:lpstr>
      <vt:lpstr>PowerPoint Presentation</vt:lpstr>
      <vt:lpstr>PowerPoint Presentation</vt:lpstr>
      <vt:lpstr>PowerPoint Presentation</vt:lpstr>
      <vt:lpstr>PowerPoint Presentation</vt:lpstr>
      <vt:lpstr>Ways to Prevention of social engineering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209</cp:revision>
  <dcterms:created xsi:type="dcterms:W3CDTF">2024-06-30T13:56:44Z</dcterms:created>
  <dcterms:modified xsi:type="dcterms:W3CDTF">2024-06-30T15:27:14Z</dcterms:modified>
</cp:coreProperties>
</file>