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6A5A63E-FB91-4457-B8D9-0F9A28CF64D9}" type="datetimeFigureOut">
              <a:rPr lang="en-IN" smtClean="0"/>
              <a:t>19-02-2022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6CDC334-AB00-4163-943A-C459181D3A4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A5A63E-FB91-4457-B8D9-0F9A28CF64D9}"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DC334-AB00-4163-943A-C459181D3A4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A5A63E-FB91-4457-B8D9-0F9A28CF64D9}"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DC334-AB00-4163-943A-C459181D3A4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A5A63E-FB91-4457-B8D9-0F9A28CF64D9}"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DC334-AB00-4163-943A-C459181D3A4A}"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6A5A63E-FB91-4457-B8D9-0F9A28CF64D9}"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DC334-AB00-4163-943A-C459181D3A4A}"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6A5A63E-FB91-4457-B8D9-0F9A28CF64D9}"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DC334-AB00-4163-943A-C459181D3A4A}"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6A5A63E-FB91-4457-B8D9-0F9A28CF64D9}" type="datetimeFigureOut">
              <a:rPr lang="en-IN" smtClean="0"/>
              <a:t>19-02-2022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CDC334-AB00-4163-943A-C459181D3A4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A5A63E-FB91-4457-B8D9-0F9A28CF64D9}" type="datetimeFigureOut">
              <a:rPr lang="en-IN" smtClean="0"/>
              <a:t>19-02-2022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CDC334-AB00-4163-943A-C459181D3A4A}"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5A63E-FB91-4457-B8D9-0F9A28CF64D9}" type="datetimeFigureOut">
              <a:rPr lang="en-IN" smtClean="0"/>
              <a:t>19-02-2022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CDC334-AB00-4163-943A-C459181D3A4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6A5A63E-FB91-4457-B8D9-0F9A28CF64D9}"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DC334-AB00-4163-943A-C459181D3A4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6A5A63E-FB91-4457-B8D9-0F9A28CF64D9}" type="datetimeFigureOut">
              <a:rPr lang="en-IN" smtClean="0"/>
              <a:t>19-02-2022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6CDC334-AB00-4163-943A-C459181D3A4A}"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6A5A63E-FB91-4457-B8D9-0F9A28CF64D9}" type="datetimeFigureOut">
              <a:rPr lang="en-IN" smtClean="0"/>
              <a:t>19-02-2022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6CDC334-AB00-4163-943A-C459181D3A4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1447799"/>
          </a:xfrm>
        </p:spPr>
        <p:txBody>
          <a:bodyPr/>
          <a:lstStyle/>
          <a:p>
            <a:r>
              <a:rPr lang="en-US" b="1" dirty="0">
                <a:effectLst>
                  <a:outerShdw blurRad="38100" dist="38100" dir="2700000" algn="tl">
                    <a:srgbClr val="000000">
                      <a:alpha val="43137"/>
                    </a:srgbClr>
                  </a:outerShdw>
                </a:effectLst>
              </a:rPr>
              <a:t>Housing Project</a:t>
            </a:r>
            <a:endParaRPr lang="en-IN"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pPr algn="r"/>
            <a:r>
              <a:rPr lang="en-US" sz="2500" dirty="0">
                <a:solidFill>
                  <a:schemeClr val="tx1"/>
                </a:solidFill>
                <a:effectLst>
                  <a:outerShdw blurRad="38100" dist="38100" dir="2700000" algn="tl">
                    <a:srgbClr val="000000">
                      <a:alpha val="43137"/>
                    </a:srgbClr>
                  </a:outerShdw>
                </a:effectLst>
              </a:rPr>
              <a:t>By: Arpan Biswas</a:t>
            </a:r>
            <a:endParaRPr lang="en-IN" sz="25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131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3352800" cy="4038600"/>
          </a:xfrm>
        </p:spPr>
        <p:txBody>
          <a:bodyPr anchor="ctr"/>
          <a:lstStyle/>
          <a:p>
            <a:pPr marL="0" indent="0" algn="just">
              <a:buNone/>
            </a:pPr>
            <a:r>
              <a:rPr lang="en-IN" sz="2000" dirty="0"/>
              <a:t>Properties price is very high where street is paved, while price is low where street is gravel.</a:t>
            </a:r>
          </a:p>
          <a:p>
            <a:pPr marL="0" indent="0">
              <a:buNone/>
            </a:pPr>
            <a:endParaRPr lang="en-IN" dirty="0"/>
          </a:p>
        </p:txBody>
      </p:sp>
      <p:pic>
        <p:nvPicPr>
          <p:cNvPr id="5" name="Content Placeholder 4"/>
          <p:cNvPicPr>
            <a:picLocks noGrp="1"/>
          </p:cNvPicPr>
          <p:nvPr>
            <p:ph sz="half" idx="2"/>
          </p:nvPr>
        </p:nvPicPr>
        <p:blipFill>
          <a:blip r:embed="rId2"/>
          <a:stretch>
            <a:fillRect/>
          </a:stretch>
        </p:blipFill>
        <p:spPr>
          <a:xfrm>
            <a:off x="4114800" y="1600200"/>
            <a:ext cx="4572000" cy="4296568"/>
          </a:xfrm>
          <a:prstGeom prst="rect">
            <a:avLst/>
          </a:prstGeom>
        </p:spPr>
      </p:pic>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Contd…</a:t>
            </a:r>
            <a:endParaRPr lang="en-IN" sz="3200" dirty="0"/>
          </a:p>
        </p:txBody>
      </p:sp>
    </p:spTree>
    <p:extLst>
      <p:ext uri="{BB962C8B-B14F-4D97-AF65-F5344CB8AC3E}">
        <p14:creationId xmlns:p14="http://schemas.microsoft.com/office/powerpoint/2010/main" val="2981114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600200"/>
            <a:ext cx="3733800" cy="4525963"/>
          </a:xfrm>
        </p:spPr>
        <p:txBody>
          <a:bodyPr anchor="ctr">
            <a:normAutofit/>
          </a:bodyPr>
          <a:lstStyle/>
          <a:p>
            <a:pPr marL="0" indent="0" algn="just">
              <a:buNone/>
            </a:pPr>
            <a:r>
              <a:rPr lang="en-IN" sz="2000" dirty="0"/>
              <a:t>From the box plot we can see that, price of the houses is very high where overall quality of the houses is very excellent and price decrease from going 10 to 1. (10=Very Excellent, 9=Excellent, 8=Very Good, 7=Good, 6=Above Average, 5=Average, 4=Below Average, 3=Fair, 2=Poor, 1=Very Poor)</a:t>
            </a:r>
          </a:p>
        </p:txBody>
      </p:sp>
      <p:pic>
        <p:nvPicPr>
          <p:cNvPr id="5" name="Content Placeholder 4"/>
          <p:cNvPicPr>
            <a:picLocks noGrp="1"/>
          </p:cNvPicPr>
          <p:nvPr>
            <p:ph sz="half" idx="2"/>
          </p:nvPr>
        </p:nvPicPr>
        <p:blipFill>
          <a:blip r:embed="rId2"/>
          <a:stretch>
            <a:fillRect/>
          </a:stretch>
        </p:blipFill>
        <p:spPr>
          <a:xfrm>
            <a:off x="4343400" y="1676400"/>
            <a:ext cx="4648200" cy="4038599"/>
          </a:xfrm>
          <a:prstGeom prst="rect">
            <a:avLst/>
          </a:prstGeom>
        </p:spPr>
      </p:pic>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81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143000"/>
            <a:ext cx="4648200" cy="5105400"/>
          </a:xfrm>
        </p:spPr>
        <p:txBody>
          <a:bodyPr>
            <a:noAutofit/>
          </a:bodyPr>
          <a:lstStyle/>
          <a:p>
            <a:pPr lvl="0" algn="just"/>
            <a:r>
              <a:rPr lang="en-IN" sz="2000" dirty="0"/>
              <a:t>From the box plot we can see that, houses price is high where overall condition of the houses is excellent, while price of the houses is almost same where condition of the houses is above average, good and very good.</a:t>
            </a:r>
          </a:p>
          <a:p>
            <a:pPr lvl="0" algn="just"/>
            <a:r>
              <a:rPr lang="en-IN" sz="2000" dirty="0"/>
              <a:t>Average condition houses price is higher than above average, good and very good condition houses.</a:t>
            </a:r>
          </a:p>
          <a:p>
            <a:pPr lvl="0" algn="just"/>
            <a:r>
              <a:rPr lang="en-IN" sz="2000" dirty="0"/>
              <a:t>(9=Excellent, 8=Very Good, 7=Good, 6=Above Average, 5=Average, 4=Below Average, 3=Fair, 2=Poor, 1=Very Poor)</a:t>
            </a:r>
          </a:p>
        </p:txBody>
      </p:sp>
      <p:pic>
        <p:nvPicPr>
          <p:cNvPr id="5" name="Content Placeholder 4"/>
          <p:cNvPicPr>
            <a:picLocks noGrp="1"/>
          </p:cNvPicPr>
          <p:nvPr>
            <p:ph sz="half" idx="2"/>
          </p:nvPr>
        </p:nvPicPr>
        <p:blipFill>
          <a:blip r:embed="rId2"/>
          <a:stretch>
            <a:fillRect/>
          </a:stretch>
        </p:blipFill>
        <p:spPr>
          <a:xfrm>
            <a:off x="4953000" y="1447800"/>
            <a:ext cx="4114800" cy="4114800"/>
          </a:xfrm>
          <a:prstGeom prst="rect">
            <a:avLst/>
          </a:prstGeom>
        </p:spPr>
      </p:pic>
      <p:sp>
        <p:nvSpPr>
          <p:cNvPr id="2" name="Title 1"/>
          <p:cNvSpPr>
            <a:spLocks noGrp="1"/>
          </p:cNvSpPr>
          <p:nvPr>
            <p:ph type="title"/>
          </p:nvPr>
        </p:nvSpPr>
        <p:spPr>
          <a:xfrm>
            <a:off x="457200" y="274638"/>
            <a:ext cx="8229600" cy="7159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30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600200"/>
            <a:ext cx="3657600" cy="4525963"/>
          </a:xfrm>
        </p:spPr>
        <p:txBody>
          <a:bodyPr anchor="ctr">
            <a:normAutofit/>
          </a:bodyPr>
          <a:lstStyle/>
          <a:p>
            <a:pPr marL="0" indent="0" algn="just">
              <a:buNone/>
            </a:pPr>
            <a:r>
              <a:rPr lang="en-IN" sz="2000" dirty="0"/>
              <a:t>Properties price is high where quality of the material on the exterior is excellent, while price is low where quality of the material on the exterior is fair. (Ex=Excellent, Gd=Good, TA=Average/Typical, Fa=Fair, Po=Poor)</a:t>
            </a:r>
          </a:p>
          <a:p>
            <a:endParaRPr lang="en-IN" sz="2200" dirty="0"/>
          </a:p>
        </p:txBody>
      </p:sp>
      <p:pic>
        <p:nvPicPr>
          <p:cNvPr id="5" name="Content Placeholder 4"/>
          <p:cNvPicPr>
            <a:picLocks noGrp="1"/>
          </p:cNvPicPr>
          <p:nvPr>
            <p:ph sz="half" idx="2"/>
          </p:nvPr>
        </p:nvPicPr>
        <p:blipFill>
          <a:blip r:embed="rId2"/>
          <a:stretch>
            <a:fillRect/>
          </a:stretch>
        </p:blipFill>
        <p:spPr>
          <a:xfrm>
            <a:off x="4114800" y="1905000"/>
            <a:ext cx="4876800" cy="3505200"/>
          </a:xfrm>
          <a:prstGeom prst="rect">
            <a:avLst/>
          </a:prstGeom>
        </p:spPr>
      </p:pic>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475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3810000" cy="4525963"/>
          </a:xfrm>
        </p:spPr>
        <p:txBody>
          <a:bodyPr anchor="ctr">
            <a:normAutofit/>
          </a:bodyPr>
          <a:lstStyle/>
          <a:p>
            <a:pPr marL="0" indent="0" algn="just">
              <a:buNone/>
            </a:pPr>
            <a:r>
              <a:rPr lang="en-IN" sz="2000" dirty="0"/>
              <a:t>From the scatterplot we can see that, total square feet of basement area and saleprice are positively correlated to each other. That means houses sale price is increase with increases of basement area size.</a:t>
            </a:r>
          </a:p>
          <a:p>
            <a:endParaRPr lang="en-IN" dirty="0"/>
          </a:p>
        </p:txBody>
      </p:sp>
      <p:pic>
        <p:nvPicPr>
          <p:cNvPr id="5" name="Content Placeholder 4"/>
          <p:cNvPicPr>
            <a:picLocks noGrp="1"/>
          </p:cNvPicPr>
          <p:nvPr>
            <p:ph sz="half" idx="2"/>
          </p:nvPr>
        </p:nvPicPr>
        <p:blipFill>
          <a:blip r:embed="rId2"/>
          <a:stretch>
            <a:fillRect/>
          </a:stretch>
        </p:blipFill>
        <p:spPr>
          <a:xfrm>
            <a:off x="4495800" y="1752600"/>
            <a:ext cx="4419600" cy="3733800"/>
          </a:xfrm>
          <a:prstGeom prst="rect">
            <a:avLst/>
          </a:prstGeom>
        </p:spPr>
      </p:pic>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3197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600200"/>
            <a:ext cx="3581400" cy="4525963"/>
          </a:xfrm>
        </p:spPr>
        <p:txBody>
          <a:bodyPr anchor="ctr"/>
          <a:lstStyle/>
          <a:p>
            <a:pPr marL="0" indent="0">
              <a:buNone/>
            </a:pPr>
            <a:endParaRPr lang="en-IN" dirty="0"/>
          </a:p>
          <a:p>
            <a:pPr marL="0" indent="0" algn="just">
              <a:buNone/>
            </a:pPr>
            <a:r>
              <a:rPr lang="en-IN" sz="2000" dirty="0"/>
              <a:t>From the scatterplot we can see that, First floor square feet and houses price are positively correlated to each other.</a:t>
            </a:r>
          </a:p>
          <a:p>
            <a:pPr marL="0" indent="0" algn="just">
              <a:buNone/>
            </a:pPr>
            <a:endParaRPr lang="en-IN" sz="2200" dirty="0"/>
          </a:p>
        </p:txBody>
      </p:sp>
      <p:pic>
        <p:nvPicPr>
          <p:cNvPr id="5" name="Content Placeholder 4"/>
          <p:cNvPicPr>
            <a:picLocks noGrp="1"/>
          </p:cNvPicPr>
          <p:nvPr>
            <p:ph sz="half" idx="2"/>
          </p:nvPr>
        </p:nvPicPr>
        <p:blipFill>
          <a:blip r:embed="rId2"/>
          <a:stretch>
            <a:fillRect/>
          </a:stretch>
        </p:blipFill>
        <p:spPr>
          <a:xfrm>
            <a:off x="4267200" y="1828800"/>
            <a:ext cx="4648200" cy="3886200"/>
          </a:xfrm>
          <a:prstGeom prst="rect">
            <a:avLst/>
          </a:prstGeom>
        </p:spPr>
      </p:pic>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7389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3505200" cy="4525963"/>
          </a:xfrm>
        </p:spPr>
        <p:txBody>
          <a:bodyPr anchor="ctr">
            <a:normAutofit/>
          </a:bodyPr>
          <a:lstStyle/>
          <a:p>
            <a:pPr marL="0" indent="0" algn="just">
              <a:buNone/>
            </a:pPr>
            <a:r>
              <a:rPr lang="en-IN" sz="2000" dirty="0"/>
              <a:t>From the box plot we can see that, houses price is higher where kitchen quality is excellent and price is lower where kitchen quality is fair compare to other categories. (Ex=Excellent, Gd=Good, TA=Typical/Average, Fa=Fair)</a:t>
            </a:r>
          </a:p>
        </p:txBody>
      </p:sp>
      <p:pic>
        <p:nvPicPr>
          <p:cNvPr id="5" name="Content Placeholder 4"/>
          <p:cNvPicPr>
            <a:picLocks noGrp="1"/>
          </p:cNvPicPr>
          <p:nvPr>
            <p:ph sz="half" idx="2"/>
          </p:nvPr>
        </p:nvPicPr>
        <p:blipFill>
          <a:blip r:embed="rId2"/>
          <a:stretch>
            <a:fillRect/>
          </a:stretch>
        </p:blipFill>
        <p:spPr>
          <a:xfrm>
            <a:off x="4343400" y="1752600"/>
            <a:ext cx="4648200" cy="3962399"/>
          </a:xfrm>
          <a:prstGeom prst="rect">
            <a:avLst/>
          </a:prstGeom>
        </p:spPr>
      </p:pic>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18318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600200"/>
            <a:ext cx="3886200" cy="4525963"/>
          </a:xfrm>
        </p:spPr>
        <p:txBody>
          <a:bodyPr anchor="ctr">
            <a:normAutofit/>
          </a:bodyPr>
          <a:lstStyle/>
          <a:p>
            <a:pPr marL="0" indent="0" algn="just">
              <a:buNone/>
            </a:pPr>
            <a:r>
              <a:rPr lang="en-IN" sz="2000" dirty="0"/>
              <a:t>Where garage quality is excellent, properties price is around 400000 dollar and price is around 100000 dollar where garage quality is poor. (Ex=Excellent, Gd=Good, TA=Typical/Average, Fa=Fair, Po=Poor, NA=No Garage)</a:t>
            </a:r>
          </a:p>
          <a:p>
            <a:pPr marL="0" indent="0">
              <a:buNone/>
            </a:pPr>
            <a:endParaRPr lang="en-IN" dirty="0"/>
          </a:p>
        </p:txBody>
      </p:sp>
      <p:pic>
        <p:nvPicPr>
          <p:cNvPr id="5" name="Content Placeholder 4"/>
          <p:cNvPicPr>
            <a:picLocks noGrp="1"/>
          </p:cNvPicPr>
          <p:nvPr>
            <p:ph sz="half" idx="2"/>
          </p:nvPr>
        </p:nvPicPr>
        <p:blipFill>
          <a:blip r:embed="rId2"/>
          <a:stretch>
            <a:fillRect/>
          </a:stretch>
        </p:blipFill>
        <p:spPr>
          <a:xfrm>
            <a:off x="4419600" y="1447800"/>
            <a:ext cx="4495800" cy="4038600"/>
          </a:xfrm>
          <a:prstGeom prst="rect">
            <a:avLst/>
          </a:prstGeom>
        </p:spPr>
      </p:pic>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656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1219200"/>
            <a:ext cx="4038600" cy="4906963"/>
          </a:xfrm>
        </p:spPr>
        <p:txBody>
          <a:bodyPr>
            <a:normAutofit fontScale="85000" lnSpcReduction="20000"/>
          </a:bodyPr>
          <a:lstStyle/>
          <a:p>
            <a:pPr algn="just"/>
            <a:r>
              <a:rPr lang="en-IN" sz="2300" dirty="0"/>
              <a:t>In this dataset some attributes are skewed and skewness is affecting our machine learning model. So, it is necessary to remove skewness. For solving this issue we use log method. This method follows a normal or near normal distribution of the data. we can see that skewed data of some variables in form of graphical representation:</a:t>
            </a:r>
          </a:p>
          <a:p>
            <a:pPr lvl="0" algn="just"/>
            <a:r>
              <a:rPr lang="en-US" sz="2300" dirty="0"/>
              <a:t>After that we </a:t>
            </a:r>
            <a:r>
              <a:rPr lang="en-IN" sz="2300" dirty="0"/>
              <a:t>encoding categorical data into numerical data using one hot encoding method for further process.</a:t>
            </a:r>
            <a:endParaRPr lang="en-IN" sz="2200" dirty="0"/>
          </a:p>
        </p:txBody>
      </p:sp>
      <p:pic>
        <p:nvPicPr>
          <p:cNvPr id="6" name="Content Placeholder 5"/>
          <p:cNvPicPr>
            <a:picLocks noGrp="1"/>
          </p:cNvPicPr>
          <p:nvPr>
            <p:ph sz="half" idx="2"/>
          </p:nvPr>
        </p:nvPicPr>
        <p:blipFill>
          <a:blip r:embed="rId2"/>
          <a:stretch>
            <a:fillRect/>
          </a:stretch>
        </p:blipFill>
        <p:spPr>
          <a:xfrm>
            <a:off x="4655726" y="1066800"/>
            <a:ext cx="4038600" cy="2412195"/>
          </a:xfrm>
          <a:prstGeom prst="rect">
            <a:avLst/>
          </a:prstGeom>
        </p:spPr>
      </p:pic>
      <p:sp>
        <p:nvSpPr>
          <p:cNvPr id="2" name="Title 1"/>
          <p:cNvSpPr>
            <a:spLocks noGrp="1"/>
          </p:cNvSpPr>
          <p:nvPr>
            <p:ph type="title"/>
          </p:nvPr>
        </p:nvSpPr>
        <p:spPr>
          <a:xfrm>
            <a:off x="457200" y="274638"/>
            <a:ext cx="8229600" cy="944562"/>
          </a:xfrm>
        </p:spPr>
        <p:txBody>
          <a:bodyPr/>
          <a:lstStyle/>
          <a:p>
            <a:r>
              <a:rPr lang="en-US" sz="3200" b="1" dirty="0">
                <a:effectLst>
                  <a:outerShdw blurRad="38100" dist="38100" dir="2700000" algn="tl">
                    <a:srgbClr val="000000">
                      <a:alpha val="43137"/>
                    </a:srgbClr>
                  </a:outerShdw>
                </a:effectLst>
              </a:rPr>
              <a:t>Handling Skewness</a:t>
            </a:r>
            <a:endParaRPr lang="en-IN" sz="3200" dirty="0">
              <a:effectLst>
                <a:outerShdw blurRad="38100" dist="38100" dir="2700000" algn="tl">
                  <a:srgbClr val="000000">
                    <a:alpha val="43137"/>
                  </a:srgbClr>
                </a:outerShdw>
              </a:effectLst>
            </a:endParaRPr>
          </a:p>
        </p:txBody>
      </p:sp>
      <p:pic>
        <p:nvPicPr>
          <p:cNvPr id="7" name="Picture 6"/>
          <p:cNvPicPr/>
          <p:nvPr/>
        </p:nvPicPr>
        <p:blipFill>
          <a:blip r:embed="rId3"/>
          <a:stretch>
            <a:fillRect/>
          </a:stretch>
        </p:blipFill>
        <p:spPr>
          <a:xfrm>
            <a:off x="4584289" y="3748548"/>
            <a:ext cx="4181475" cy="2524125"/>
          </a:xfrm>
          <a:prstGeom prst="rect">
            <a:avLst/>
          </a:prstGeom>
        </p:spPr>
      </p:pic>
    </p:spTree>
    <p:extLst>
      <p:ext uri="{BB962C8B-B14F-4D97-AF65-F5344CB8AC3E}">
        <p14:creationId xmlns:p14="http://schemas.microsoft.com/office/powerpoint/2010/main" val="2596714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a:t>After encoding data, we need to scale our data. For this we use standard scaler method. This method normalizes our data and essential for machine learning algorithms that calculate distance between data.</a:t>
            </a:r>
          </a:p>
          <a:p>
            <a:pPr lvl="0" algn="just"/>
            <a:r>
              <a:rPr lang="en-IN" sz="2000" dirty="0"/>
              <a:t>This method is necessary, where large and small values present in our data. This method transform our data with mean = 0 and standard deviation = 1.</a:t>
            </a:r>
          </a:p>
        </p:txBody>
      </p:sp>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Scaling Data</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6757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Autofit/>
          </a:bodyPr>
          <a:lstStyle/>
          <a:p>
            <a:pPr lvl="0" algn="just"/>
            <a:r>
              <a:rPr lang="en-IN" sz="2000" dirty="0"/>
              <a:t>A US-based housing company named Surprise Housing</a:t>
            </a:r>
            <a:r>
              <a:rPr lang="en-IN" sz="2000" b="1" dirty="0"/>
              <a:t> </a:t>
            </a:r>
            <a:r>
              <a:rPr lang="en-IN" sz="2000" dirty="0"/>
              <a:t>has decided to enter the Australian market. The company uses data analytics to purchase houses at a price below their actual values and flip them at a higher price. For the same purpose, the company has collected a data set from the sale of houses in Australia.</a:t>
            </a:r>
          </a:p>
          <a:p>
            <a:pPr lvl="0" algn="just"/>
            <a:r>
              <a:rPr lang="en-IN" sz="2000" dirty="0"/>
              <a:t>Here, we need to build a model using Machine Learning in order to predict the actual value of the prospective properties and decide whether to invest in them or not. For this company wants to know: </a:t>
            </a:r>
          </a:p>
          <a:p>
            <a:pPr marL="0" lvl="0" indent="0" algn="just">
              <a:buNone/>
            </a:pPr>
            <a:r>
              <a:rPr lang="en-IN" sz="2000" dirty="0"/>
              <a:t>      1)  Which variables are important to predict the price of houses? </a:t>
            </a:r>
          </a:p>
          <a:p>
            <a:pPr marL="0" lvl="0" indent="0" algn="just">
              <a:buNone/>
            </a:pPr>
            <a:r>
              <a:rPr lang="en-IN" sz="2000" dirty="0"/>
              <a:t>      2)  How do these variables describe the price of the house? </a:t>
            </a:r>
          </a:p>
        </p:txBody>
      </p:sp>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Problem Statement</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1402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a:r>
              <a:rPr lang="en-IN" sz="2000" dirty="0"/>
              <a:t>we split our training dataset into two segments: training and testing. We take 75% data for training and 25% data for testing. For splitting data we use train test split method. Below is the code for splitting the data:</a:t>
            </a:r>
          </a:p>
          <a:p>
            <a:pPr lvl="0" algn="just"/>
            <a:endParaRPr lang="en-US" sz="2000" dirty="0"/>
          </a:p>
          <a:p>
            <a:pPr lvl="0" algn="just"/>
            <a:endParaRPr lang="en-IN" sz="2000" dirty="0"/>
          </a:p>
          <a:p>
            <a:pPr algn="just"/>
            <a:endParaRPr lang="en-IN" sz="2000" dirty="0"/>
          </a:p>
          <a:p>
            <a:pPr marL="457200" lvl="0" indent="-457200" algn="just">
              <a:buFont typeface="+mj-lt"/>
              <a:buAutoNum type="arabicPeriod"/>
            </a:pPr>
            <a:r>
              <a:rPr lang="en-IN" sz="2000" dirty="0"/>
              <a:t>75% of the observation as training set--&gt; x_train</a:t>
            </a:r>
          </a:p>
          <a:p>
            <a:pPr marL="457200" lvl="0" indent="-457200" algn="just">
              <a:buFont typeface="+mj-lt"/>
              <a:buAutoNum type="arabicPeriod"/>
            </a:pPr>
            <a:r>
              <a:rPr lang="en-IN" sz="2000" dirty="0"/>
              <a:t>The associated target for each observation in x_train --&gt; y_train</a:t>
            </a:r>
          </a:p>
          <a:p>
            <a:pPr marL="457200" lvl="0" indent="-457200" algn="just">
              <a:buFont typeface="+mj-lt"/>
              <a:buAutoNum type="arabicPeriod"/>
            </a:pPr>
            <a:r>
              <a:rPr lang="en-IN" sz="2000" dirty="0"/>
              <a:t>25% of the observation as test set--&gt;  x_test</a:t>
            </a:r>
          </a:p>
          <a:p>
            <a:pPr marL="457200" lvl="0" indent="-457200" algn="just">
              <a:buFont typeface="+mj-lt"/>
              <a:buAutoNum type="arabicPeriod"/>
            </a:pPr>
            <a:r>
              <a:rPr lang="en-IN" sz="2000" dirty="0"/>
              <a:t>The target associated with the test set--&gt; y_test.</a:t>
            </a:r>
          </a:p>
          <a:p>
            <a:pPr marL="457200" indent="-457200" algn="just">
              <a:buFont typeface="+mj-lt"/>
              <a:buAutoNum type="arabicPeriod"/>
            </a:pPr>
            <a:endParaRPr lang="en-IN" sz="2200" dirty="0"/>
          </a:p>
        </p:txBody>
      </p:sp>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Train test split</a:t>
            </a:r>
            <a:endParaRPr lang="en-IN" sz="3200" dirty="0">
              <a:effectLst>
                <a:outerShdw blurRad="38100" dist="38100" dir="2700000" algn="tl">
                  <a:srgbClr val="000000">
                    <a:alpha val="43137"/>
                  </a:srgbClr>
                </a:outerShdw>
              </a:effectLst>
            </a:endParaRPr>
          </a:p>
        </p:txBody>
      </p:sp>
      <p:pic>
        <p:nvPicPr>
          <p:cNvPr id="4" name="Picture 3"/>
          <p:cNvPicPr/>
          <p:nvPr/>
        </p:nvPicPr>
        <p:blipFill>
          <a:blip r:embed="rId2"/>
          <a:stretch>
            <a:fillRect/>
          </a:stretch>
        </p:blipFill>
        <p:spPr>
          <a:xfrm>
            <a:off x="914400" y="2819400"/>
            <a:ext cx="7391400" cy="990600"/>
          </a:xfrm>
          <a:prstGeom prst="rect">
            <a:avLst/>
          </a:prstGeom>
        </p:spPr>
      </p:pic>
    </p:spTree>
    <p:extLst>
      <p:ext uri="{BB962C8B-B14F-4D97-AF65-F5344CB8AC3E}">
        <p14:creationId xmlns:p14="http://schemas.microsoft.com/office/powerpoint/2010/main" val="3041324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24400"/>
          </a:xfrm>
        </p:spPr>
        <p:txBody>
          <a:bodyPr>
            <a:normAutofit/>
          </a:bodyPr>
          <a:lstStyle/>
          <a:p>
            <a:pPr algn="just"/>
            <a:r>
              <a:rPr lang="en-IN" sz="2000" dirty="0"/>
              <a:t>The regression algorithm that we used is:</a:t>
            </a:r>
          </a:p>
          <a:p>
            <a:pPr marL="514350" lvl="0" indent="-514350" algn="just">
              <a:buFont typeface="+mj-lt"/>
              <a:buAutoNum type="arabicPeriod"/>
            </a:pPr>
            <a:r>
              <a:rPr lang="en-US" sz="2000" dirty="0"/>
              <a:t>Linear regression</a:t>
            </a:r>
            <a:endParaRPr lang="en-IN" sz="2000" dirty="0"/>
          </a:p>
          <a:p>
            <a:pPr marL="514350" lvl="0" indent="-514350" algn="just">
              <a:buFont typeface="+mj-lt"/>
              <a:buAutoNum type="arabicPeriod"/>
            </a:pPr>
            <a:r>
              <a:rPr lang="en-IN" sz="2000" dirty="0"/>
              <a:t>K-Neighbors regressor</a:t>
            </a:r>
          </a:p>
          <a:p>
            <a:pPr marL="514350" lvl="0" indent="-514350" algn="just">
              <a:buFont typeface="+mj-lt"/>
              <a:buAutoNum type="arabicPeriod"/>
            </a:pPr>
            <a:r>
              <a:rPr lang="en-US" sz="2000" dirty="0"/>
              <a:t>Decision tree </a:t>
            </a:r>
            <a:r>
              <a:rPr lang="en-IN" sz="2000" dirty="0"/>
              <a:t>regressor</a:t>
            </a:r>
          </a:p>
          <a:p>
            <a:pPr marL="514350" lvl="0" indent="-514350" algn="just">
              <a:buFont typeface="+mj-lt"/>
              <a:buAutoNum type="arabicPeriod"/>
            </a:pPr>
            <a:r>
              <a:rPr lang="en-IN" sz="2000" dirty="0"/>
              <a:t>Extra tree regressor</a:t>
            </a:r>
          </a:p>
          <a:p>
            <a:pPr marL="514350" lvl="0" indent="-514350" algn="just">
              <a:buFont typeface="+mj-lt"/>
              <a:buAutoNum type="arabicPeriod"/>
            </a:pPr>
            <a:r>
              <a:rPr lang="en-IN" sz="2000" dirty="0"/>
              <a:t>Lasso </a:t>
            </a:r>
            <a:r>
              <a:rPr lang="en-US" sz="2000" dirty="0"/>
              <a:t>regression</a:t>
            </a:r>
            <a:endParaRPr lang="en-IN" sz="2000" dirty="0"/>
          </a:p>
          <a:p>
            <a:pPr marL="514350" lvl="0" indent="-514350" algn="just">
              <a:buFont typeface="+mj-lt"/>
              <a:buAutoNum type="arabicPeriod"/>
            </a:pPr>
            <a:r>
              <a:rPr lang="en-US" sz="2000" dirty="0"/>
              <a:t>Ridge regression</a:t>
            </a:r>
            <a:endParaRPr lang="en-IN" sz="2000" dirty="0"/>
          </a:p>
          <a:p>
            <a:pPr marL="514350" lvl="0" indent="-514350" algn="just">
              <a:buFont typeface="+mj-lt"/>
              <a:buAutoNum type="arabicPeriod"/>
            </a:pPr>
            <a:r>
              <a:rPr lang="en-IN" sz="2000" dirty="0"/>
              <a:t>Support vector regressor</a:t>
            </a:r>
          </a:p>
          <a:p>
            <a:pPr marL="514350" lvl="0" indent="-514350" algn="just">
              <a:buFont typeface="+mj-lt"/>
              <a:buAutoNum type="arabicPeriod"/>
            </a:pPr>
            <a:r>
              <a:rPr lang="en-IN" sz="2000" dirty="0"/>
              <a:t>Random forest regressor</a:t>
            </a:r>
          </a:p>
          <a:p>
            <a:pPr marL="514350" lvl="0" indent="-514350" algn="just">
              <a:buFont typeface="+mj-lt"/>
              <a:buAutoNum type="arabicPeriod"/>
            </a:pPr>
            <a:r>
              <a:rPr lang="en-IN" sz="2000" dirty="0"/>
              <a:t>Adaboost regressor</a:t>
            </a:r>
          </a:p>
          <a:p>
            <a:pPr marL="514350" lvl="0" indent="-514350" algn="just">
              <a:buFont typeface="+mj-lt"/>
              <a:buAutoNum type="arabicPeriod"/>
            </a:pPr>
            <a:r>
              <a:rPr lang="en-IN" sz="2000" dirty="0"/>
              <a:t>Gradient boosting regressor</a:t>
            </a:r>
          </a:p>
          <a:p>
            <a:pPr marL="514350" lvl="0" indent="-514350" algn="just">
              <a:buFont typeface="+mj-lt"/>
              <a:buAutoNum type="arabicPeriod"/>
            </a:pPr>
            <a:r>
              <a:rPr lang="en-IN" sz="2000" dirty="0"/>
              <a:t>Xgboost regressor</a:t>
            </a:r>
          </a:p>
          <a:p>
            <a:pPr marL="514350" lvl="0" indent="-514350" algn="just">
              <a:buFont typeface="+mj-lt"/>
              <a:buAutoNum type="arabicPeriod"/>
            </a:pPr>
            <a:r>
              <a:rPr lang="en-IN" sz="2000" dirty="0"/>
              <a:t>Catboost regressor</a:t>
            </a:r>
          </a:p>
          <a:p>
            <a:endParaRPr lang="en-IN" sz="2000" dirty="0"/>
          </a:p>
        </p:txBody>
      </p:sp>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Testing of identified approaches</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17896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rmAutofit/>
          </a:bodyPr>
          <a:lstStyle/>
          <a:p>
            <a:pPr lvl="0" algn="just"/>
            <a:r>
              <a:rPr lang="en-US" sz="2000" dirty="0"/>
              <a:t>We use many algorithms to find best model, but here we describe only best model.</a:t>
            </a:r>
            <a:endParaRPr lang="en-IN" sz="2000" dirty="0"/>
          </a:p>
          <a:p>
            <a:pPr lvl="0" algn="just"/>
            <a:r>
              <a:rPr lang="en-US" sz="2000" dirty="0"/>
              <a:t>We find catboost regressor as a best model. Catboost</a:t>
            </a:r>
            <a:r>
              <a:rPr lang="en-IN" sz="2000" dirty="0"/>
              <a:t> builds upon the theory of decision trees and gradient boosting. The main idea of boosting is to sequentially combine many weak models and thus through greedy search create a strong competitive predictive model.  </a:t>
            </a:r>
          </a:p>
          <a:p>
            <a:pPr lvl="0" algn="just"/>
            <a:r>
              <a:rPr lang="en-IN" sz="2000" dirty="0"/>
              <a:t>Below is the code of our model with catboost regressor:</a:t>
            </a:r>
          </a:p>
          <a:p>
            <a:pPr marL="0" lvl="0" indent="0" algn="just">
              <a:buNone/>
            </a:pPr>
            <a:endParaRPr lang="en-IN" sz="2000" dirty="0"/>
          </a:p>
          <a:p>
            <a:endParaRPr lang="en-IN" sz="2000" dirty="0"/>
          </a:p>
        </p:txBody>
      </p:sp>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Building machine learning model</a:t>
            </a:r>
            <a:endParaRPr lang="en-IN" sz="3200" dirty="0">
              <a:effectLst>
                <a:outerShdw blurRad="38100" dist="38100" dir="2700000" algn="tl">
                  <a:srgbClr val="000000">
                    <a:alpha val="43137"/>
                  </a:srgbClr>
                </a:outerShdw>
              </a:effectLst>
            </a:endParaRPr>
          </a:p>
        </p:txBody>
      </p:sp>
      <p:pic>
        <p:nvPicPr>
          <p:cNvPr id="4" name="Picture 3"/>
          <p:cNvPicPr/>
          <p:nvPr/>
        </p:nvPicPr>
        <p:blipFill>
          <a:blip r:embed="rId2"/>
          <a:stretch>
            <a:fillRect/>
          </a:stretch>
        </p:blipFill>
        <p:spPr>
          <a:xfrm>
            <a:off x="884902" y="3962400"/>
            <a:ext cx="7649497" cy="1828800"/>
          </a:xfrm>
          <a:prstGeom prst="rect">
            <a:avLst/>
          </a:prstGeom>
        </p:spPr>
      </p:pic>
    </p:spTree>
    <p:extLst>
      <p:ext uri="{BB962C8B-B14F-4D97-AF65-F5344CB8AC3E}">
        <p14:creationId xmlns:p14="http://schemas.microsoft.com/office/powerpoint/2010/main" val="2366087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648200"/>
          </a:xfrm>
        </p:spPr>
        <p:txBody>
          <a:bodyPr>
            <a:normAutofit/>
          </a:bodyPr>
          <a:lstStyle/>
          <a:p>
            <a:pPr marL="0" indent="0">
              <a:buNone/>
            </a:pPr>
            <a:r>
              <a:rPr lang="en-IN" sz="2000" dirty="0"/>
              <a:t>Output:</a:t>
            </a:r>
          </a:p>
          <a:p>
            <a:pPr marL="0" indent="0">
              <a:buNone/>
            </a:pPr>
            <a:endParaRPr lang="en-US" sz="2000" dirty="0"/>
          </a:p>
          <a:p>
            <a:pPr marL="0" indent="0">
              <a:buNone/>
            </a:pPr>
            <a:endParaRPr lang="en-US" sz="2000" dirty="0"/>
          </a:p>
          <a:p>
            <a:pPr marL="0" indent="0">
              <a:buNone/>
            </a:pPr>
            <a:endParaRPr lang="en-US" sz="2000" dirty="0"/>
          </a:p>
          <a:p>
            <a:pPr lvl="0" algn="just"/>
            <a:endParaRPr lang="en-IN" sz="2000" dirty="0"/>
          </a:p>
          <a:p>
            <a:pPr lvl="0" algn="just"/>
            <a:r>
              <a:rPr lang="en-IN" sz="2000" dirty="0"/>
              <a:t>We get 99% training model accuracy and 84% test data r2_score accuracy; also we get good mean absolute error (17179.90) among all other algorithms. Now, we have to confirm that model is not going through underfitting or overfitting. </a:t>
            </a:r>
          </a:p>
          <a:p>
            <a:pPr lvl="0" algn="just"/>
            <a:r>
              <a:rPr lang="en-IN" sz="2000" dirty="0"/>
              <a:t>So, we check catboost regressor training model accuracy using cross validation to confirm that our model is not going through underfitting or overfitting. </a:t>
            </a:r>
          </a:p>
          <a:p>
            <a:pPr marL="0" indent="0">
              <a:buNone/>
            </a:pPr>
            <a:endParaRPr lang="en-US" sz="2200" dirty="0"/>
          </a:p>
          <a:p>
            <a:pPr marL="0" indent="0">
              <a:buNone/>
            </a:pPr>
            <a:endParaRPr lang="en-IN" sz="2200" dirty="0"/>
          </a:p>
        </p:txBody>
      </p:sp>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pic>
        <p:nvPicPr>
          <p:cNvPr id="4" name="Picture 3"/>
          <p:cNvPicPr/>
          <p:nvPr/>
        </p:nvPicPr>
        <p:blipFill>
          <a:blip r:embed="rId2"/>
          <a:stretch>
            <a:fillRect/>
          </a:stretch>
        </p:blipFill>
        <p:spPr>
          <a:xfrm>
            <a:off x="936523" y="2133600"/>
            <a:ext cx="6477000" cy="1142999"/>
          </a:xfrm>
          <a:prstGeom prst="rect">
            <a:avLst/>
          </a:prstGeom>
        </p:spPr>
      </p:pic>
    </p:spTree>
    <p:extLst>
      <p:ext uri="{BB962C8B-B14F-4D97-AF65-F5344CB8AC3E}">
        <p14:creationId xmlns:p14="http://schemas.microsoft.com/office/powerpoint/2010/main" val="127786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rmAutofit/>
          </a:bodyPr>
          <a:lstStyle/>
          <a:p>
            <a:pPr algn="just"/>
            <a:r>
              <a:rPr lang="en-IN" sz="2000" dirty="0"/>
              <a:t>Below is the code for cross validation:</a:t>
            </a:r>
          </a:p>
          <a:p>
            <a:pPr marL="0" indent="0" algn="just">
              <a:buNone/>
            </a:pPr>
            <a:endParaRPr lang="en-US" sz="2000" dirty="0"/>
          </a:p>
          <a:p>
            <a:pPr marL="0" indent="0" algn="just">
              <a:buNone/>
            </a:pPr>
            <a:endParaRPr lang="en-US" sz="2000" dirty="0"/>
          </a:p>
          <a:p>
            <a:pPr marL="0" indent="0" algn="just">
              <a:buNone/>
            </a:pPr>
            <a:endParaRPr lang="en-US" sz="2000" dirty="0"/>
          </a:p>
          <a:p>
            <a:pPr lvl="0" algn="just"/>
            <a:r>
              <a:rPr lang="en-US" sz="2000" dirty="0"/>
              <a:t>Here, we use CV = 10, that means our training set is divided into 10 parts and provide mean accuracy of those 10 parts.</a:t>
            </a:r>
            <a:endParaRPr lang="en-IN" sz="2000" dirty="0"/>
          </a:p>
          <a:p>
            <a:pPr algn="just"/>
            <a:r>
              <a:rPr lang="en-US" sz="2000" dirty="0"/>
              <a:t>Output:</a:t>
            </a:r>
            <a:endParaRPr lang="en-IN" sz="2000" dirty="0"/>
          </a:p>
          <a:p>
            <a:pPr marL="0" indent="0" algn="just">
              <a:buNone/>
            </a:pPr>
            <a:endParaRPr lang="en-US" sz="2000" dirty="0"/>
          </a:p>
          <a:p>
            <a:pPr marL="0" indent="0" algn="just">
              <a:buNone/>
            </a:pPr>
            <a:endParaRPr lang="en-US" sz="2000" dirty="0"/>
          </a:p>
          <a:p>
            <a:pPr algn="just"/>
            <a:endParaRPr lang="en-US" sz="2000" dirty="0"/>
          </a:p>
          <a:p>
            <a:pPr algn="just"/>
            <a:r>
              <a:rPr lang="en-US" sz="2000" dirty="0"/>
              <a:t>We get 87% r2_score accuracy using cross validation that means our model is not underfitted or overfitted.</a:t>
            </a:r>
            <a:endParaRPr lang="en-IN" sz="2000" dirty="0"/>
          </a:p>
        </p:txBody>
      </p:sp>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pic>
        <p:nvPicPr>
          <p:cNvPr id="4" name="Picture 3"/>
          <p:cNvPicPr/>
          <p:nvPr/>
        </p:nvPicPr>
        <p:blipFill>
          <a:blip r:embed="rId2"/>
          <a:stretch>
            <a:fillRect/>
          </a:stretch>
        </p:blipFill>
        <p:spPr>
          <a:xfrm>
            <a:off x="914400" y="2057400"/>
            <a:ext cx="7315200" cy="990600"/>
          </a:xfrm>
          <a:prstGeom prst="rect">
            <a:avLst/>
          </a:prstGeom>
        </p:spPr>
      </p:pic>
      <p:pic>
        <p:nvPicPr>
          <p:cNvPr id="5" name="Picture 4"/>
          <p:cNvPicPr/>
          <p:nvPr/>
        </p:nvPicPr>
        <p:blipFill>
          <a:blip r:embed="rId3"/>
          <a:stretch>
            <a:fillRect/>
          </a:stretch>
        </p:blipFill>
        <p:spPr>
          <a:xfrm>
            <a:off x="1295400" y="4114800"/>
            <a:ext cx="6172200" cy="762000"/>
          </a:xfrm>
          <a:prstGeom prst="rect">
            <a:avLst/>
          </a:prstGeom>
        </p:spPr>
      </p:pic>
    </p:spTree>
    <p:extLst>
      <p:ext uri="{BB962C8B-B14F-4D97-AF65-F5344CB8AC3E}">
        <p14:creationId xmlns:p14="http://schemas.microsoft.com/office/powerpoint/2010/main" val="48949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lstStyle/>
          <a:p>
            <a:pPr lvl="0"/>
            <a:r>
              <a:rPr lang="en-IN" sz="2000" dirty="0"/>
              <a:t>Now, check accuracy of all used algorithms</a:t>
            </a:r>
            <a:r>
              <a:rPr lang="en-IN" sz="2200" dirty="0"/>
              <a:t>:</a:t>
            </a:r>
          </a:p>
          <a:p>
            <a:pPr lvl="0"/>
            <a:endParaRPr lang="en-IN" sz="2200" dirty="0"/>
          </a:p>
          <a:p>
            <a:endParaRPr lang="en-IN" dirty="0"/>
          </a:p>
        </p:txBody>
      </p:sp>
      <p:sp>
        <p:nvSpPr>
          <p:cNvPr id="2" name="Title 1"/>
          <p:cNvSpPr>
            <a:spLocks noGrp="1"/>
          </p:cNvSpPr>
          <p:nvPr>
            <p:ph type="title"/>
          </p:nvPr>
        </p:nvSpPr>
        <p:spPr>
          <a:xfrm>
            <a:off x="457200" y="152400"/>
            <a:ext cx="8229600" cy="685800"/>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6934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612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953000"/>
          </a:xfrm>
        </p:spPr>
        <p:txBody>
          <a:bodyPr>
            <a:normAutofit fontScale="92500"/>
          </a:bodyPr>
          <a:lstStyle/>
          <a:p>
            <a:pPr lvl="0" algn="just"/>
            <a:r>
              <a:rPr lang="en-IN" sz="2200" dirty="0"/>
              <a:t>The purpose of this article was twofold: to understand the pattern of Australian real estate market and make predictive model, which is able to effectively predict the price of houses in Australia.</a:t>
            </a:r>
          </a:p>
          <a:p>
            <a:pPr lvl="0" algn="just"/>
            <a:r>
              <a:rPr lang="en-IN" sz="2200" dirty="0"/>
              <a:t>We use many algorithms to find best model and best result were observed of the catboost regressor with 84% r2 score accuracy.</a:t>
            </a:r>
          </a:p>
          <a:p>
            <a:pPr lvl="0" algn="just"/>
            <a:r>
              <a:rPr lang="en-IN" sz="2200" dirty="0"/>
              <a:t>There are many variables important to predict the price of houses. Like quality of houses, exterior quality, basement area, kitchen quality, total rooms above grade and many more. </a:t>
            </a:r>
          </a:p>
          <a:p>
            <a:pPr lvl="0" algn="just"/>
            <a:r>
              <a:rPr lang="en-IN" sz="2200" dirty="0"/>
              <a:t>In order to increase profit of surprise housing company, the company should start using of machine learning model.</a:t>
            </a:r>
          </a:p>
          <a:p>
            <a:pPr lvl="0" algn="just"/>
            <a:r>
              <a:rPr lang="en-IN" sz="2200" dirty="0"/>
              <a:t>By using machine learning model company can decide whether to invest in properties or not.</a:t>
            </a:r>
          </a:p>
        </p:txBody>
      </p:sp>
      <p:sp>
        <p:nvSpPr>
          <p:cNvPr id="2" name="Title 1"/>
          <p:cNvSpPr>
            <a:spLocks noGrp="1"/>
          </p:cNvSpPr>
          <p:nvPr>
            <p:ph type="title"/>
          </p:nvPr>
        </p:nvSpPr>
        <p:spPr>
          <a:xfrm>
            <a:off x="457200" y="274638"/>
            <a:ext cx="8229600" cy="944562"/>
          </a:xfrm>
        </p:spPr>
        <p:txBody>
          <a:bodyPr>
            <a:normAutofit/>
          </a:bodyPr>
          <a:lstStyle/>
          <a:p>
            <a:r>
              <a:rPr lang="en-US" sz="3200" b="1" dirty="0">
                <a:effectLst>
                  <a:outerShdw blurRad="38100" dist="38100" dir="2700000" algn="tl">
                    <a:srgbClr val="000000">
                      <a:alpha val="43137"/>
                    </a:srgbClr>
                  </a:outerShdw>
                </a:effectLst>
              </a:rPr>
              <a:t>Conclusion</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26641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1486" y="2743200"/>
            <a:ext cx="2821029" cy="1200329"/>
          </a:xfrm>
          <a:prstGeom prst="rect">
            <a:avLst/>
          </a:prstGeom>
        </p:spPr>
        <p:txBody>
          <a:bodyPr wrap="none">
            <a:spAutoFit/>
          </a:bodyPr>
          <a:lstStyle/>
          <a:p>
            <a:pPr algn="ctr"/>
            <a:r>
              <a:rPr lang="en-US" sz="7200" dirty="0">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107535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a:r>
              <a:rPr lang="en-IN" sz="2000" dirty="0"/>
              <a:t>We obtain our data from the US-based housing company named Surprise Housing. The data contain different features of houses in Australia and we need to do analysis of that data and make machine learning model.</a:t>
            </a:r>
          </a:p>
          <a:p>
            <a:pPr algn="just"/>
            <a:r>
              <a:rPr lang="en-IN" sz="2000" dirty="0"/>
              <a:t>This dataset contains train dataset and test dataset.</a:t>
            </a:r>
          </a:p>
          <a:p>
            <a:pPr algn="just"/>
            <a:r>
              <a:rPr lang="en-IN" sz="2000" dirty="0"/>
              <a:t>Train dataset have 1168 records and 81 features (Including target variable).</a:t>
            </a:r>
          </a:p>
          <a:p>
            <a:pPr algn="just"/>
            <a:r>
              <a:rPr lang="en-IN" sz="2000" dirty="0"/>
              <a:t>Test dataset have 292 records and 80 features (Does not include target variable).</a:t>
            </a:r>
          </a:p>
          <a:p>
            <a:pPr algn="just"/>
            <a:r>
              <a:rPr lang="en-IN" sz="2000" dirty="0"/>
              <a:t>All the variables are related to houses or properties in Australia.</a:t>
            </a:r>
          </a:p>
        </p:txBody>
      </p:sp>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sources and formats</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29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0" indent="-457200" algn="just">
              <a:buFont typeface="+mj-lt"/>
              <a:buAutoNum type="arabicPeriod"/>
            </a:pPr>
            <a:r>
              <a:rPr lang="en-IN" sz="2000" dirty="0"/>
              <a:t>Data reading and understanding</a:t>
            </a:r>
          </a:p>
          <a:p>
            <a:pPr marL="457200" lvl="0" indent="-457200" algn="just">
              <a:buFont typeface="+mj-lt"/>
              <a:buAutoNum type="arabicPeriod"/>
            </a:pPr>
            <a:r>
              <a:rPr lang="en-IN" sz="2000" dirty="0"/>
              <a:t>Data cleaning</a:t>
            </a:r>
          </a:p>
          <a:p>
            <a:pPr marL="457200" lvl="0" indent="-457200" algn="just">
              <a:buFont typeface="+mj-lt"/>
              <a:buAutoNum type="arabicPeriod"/>
            </a:pPr>
            <a:r>
              <a:rPr lang="en-IN" sz="2000" dirty="0"/>
              <a:t>Data analysis</a:t>
            </a:r>
          </a:p>
          <a:p>
            <a:pPr marL="457200" lvl="0" indent="-457200" algn="just">
              <a:buFont typeface="+mj-lt"/>
              <a:buAutoNum type="arabicPeriod"/>
            </a:pPr>
            <a:r>
              <a:rPr lang="en-IN" sz="2000" dirty="0"/>
              <a:t>Handling outliers</a:t>
            </a:r>
          </a:p>
          <a:p>
            <a:pPr marL="457200" lvl="0" indent="-457200" algn="just">
              <a:buFont typeface="+mj-lt"/>
              <a:buAutoNum type="arabicPeriod"/>
            </a:pPr>
            <a:r>
              <a:rPr lang="en-IN" sz="2000" dirty="0"/>
              <a:t>Handling skewness</a:t>
            </a:r>
          </a:p>
          <a:p>
            <a:pPr marL="457200" lvl="0" indent="-457200" algn="just">
              <a:buFont typeface="+mj-lt"/>
              <a:buAutoNum type="arabicPeriod"/>
            </a:pPr>
            <a:r>
              <a:rPr lang="en-IN" sz="2000" dirty="0"/>
              <a:t>Encoding data</a:t>
            </a:r>
          </a:p>
          <a:p>
            <a:pPr marL="457200" lvl="0" indent="-457200" algn="just">
              <a:buFont typeface="+mj-lt"/>
              <a:buAutoNum type="arabicPeriod"/>
            </a:pPr>
            <a:r>
              <a:rPr lang="en-IN" sz="2000" dirty="0"/>
              <a:t>Scaling </a:t>
            </a:r>
          </a:p>
          <a:p>
            <a:pPr marL="457200" lvl="0" indent="-457200" algn="just">
              <a:buFont typeface="+mj-lt"/>
              <a:buAutoNum type="arabicPeriod"/>
            </a:pPr>
            <a:r>
              <a:rPr lang="en-IN" sz="2000" dirty="0"/>
              <a:t>Train test split</a:t>
            </a:r>
          </a:p>
          <a:p>
            <a:pPr marL="457200" lvl="0" indent="-457200" algn="just">
              <a:buFont typeface="+mj-lt"/>
              <a:buAutoNum type="arabicPeriod"/>
            </a:pPr>
            <a:r>
              <a:rPr lang="en-IN" sz="2000" dirty="0"/>
              <a:t>Machine learning algorithms</a:t>
            </a:r>
            <a:r>
              <a:rPr lang="en-IN" sz="2200" dirty="0"/>
              <a:t> </a:t>
            </a:r>
          </a:p>
        </p:txBody>
      </p:sp>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Problem Solving Approaches</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2896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a:r>
              <a:rPr lang="en-IN" sz="2000" dirty="0"/>
              <a:t>We check null values present in the data and find many attributes have null values. So, we fill null values according to provided data description. For instance, Alley features have 1091 null values and according to data description NA means “no alley”, so we fill all null values in alley columns with “no alley”.</a:t>
            </a:r>
          </a:p>
          <a:p>
            <a:pPr lvl="0" algn="just"/>
            <a:r>
              <a:rPr lang="en-IN" sz="2000" dirty="0"/>
              <a:t>Then dropped Id and MiscFeature columns. Drop id column because it is not useful for our model and drop MiscFeature column because it contains extra categories of home and have almost 96% null values.</a:t>
            </a:r>
          </a:p>
          <a:p>
            <a:pPr algn="just"/>
            <a:r>
              <a:rPr lang="en-IN" sz="2000" dirty="0"/>
              <a:t>After that we found that some categorical variables data type is integer or float, so we convert them into object data type to treat them as a categorical data.</a:t>
            </a:r>
          </a:p>
        </p:txBody>
      </p:sp>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preparation and cleaning</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467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a:r>
              <a:rPr lang="en-IN" sz="2000" dirty="0"/>
              <a:t>After analysis of the data, we remove skewness of the data using log method, and encoding categorical data into numerical data using one hot encoding method. </a:t>
            </a:r>
          </a:p>
          <a:p>
            <a:pPr algn="just"/>
            <a:r>
              <a:rPr lang="en-IN" sz="2000" dirty="0"/>
              <a:t>At last, we scale data with mean = 0 and standard deviation = 1 using standard scaler method.</a:t>
            </a:r>
          </a:p>
        </p:txBody>
      </p:sp>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3014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1600200"/>
            <a:ext cx="3733800" cy="4525963"/>
          </a:xfrm>
        </p:spPr>
        <p:txBody>
          <a:bodyPr anchor="ctr">
            <a:normAutofit/>
          </a:bodyPr>
          <a:lstStyle/>
          <a:p>
            <a:pPr marL="0" indent="0" algn="just">
              <a:buNone/>
            </a:pPr>
            <a:r>
              <a:rPr lang="en-IN" sz="2000" dirty="0"/>
              <a:t>Out of 1168 properties, Approximately 750 properties are in regular shape, while around 400 properties are slightly irregular. (Reg=Regular, IR1= slightly irregular, IR2=Moderately Irregular, IR3=Irregular)</a:t>
            </a:r>
          </a:p>
        </p:txBody>
      </p:sp>
      <p:pic>
        <p:nvPicPr>
          <p:cNvPr id="6" name="Content Placeholder 5"/>
          <p:cNvPicPr>
            <a:picLocks noGrp="1"/>
          </p:cNvPicPr>
          <p:nvPr>
            <p:ph sz="half" idx="2"/>
          </p:nvPr>
        </p:nvPicPr>
        <p:blipFill>
          <a:blip r:embed="rId2"/>
          <a:stretch>
            <a:fillRect/>
          </a:stretch>
        </p:blipFill>
        <p:spPr>
          <a:xfrm>
            <a:off x="4419600" y="1981200"/>
            <a:ext cx="4495800" cy="3505201"/>
          </a:xfrm>
          <a:prstGeom prst="rect">
            <a:avLst/>
          </a:prstGeom>
        </p:spPr>
      </p:pic>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Analysis</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666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143000"/>
            <a:ext cx="3810000" cy="4983163"/>
          </a:xfrm>
        </p:spPr>
        <p:txBody>
          <a:bodyPr anchor="ctr">
            <a:normAutofit/>
          </a:bodyPr>
          <a:lstStyle/>
          <a:p>
            <a:pPr marL="0" indent="0" algn="just">
              <a:buNone/>
            </a:pPr>
            <a:r>
              <a:rPr lang="en-IN" sz="2000" dirty="0"/>
              <a:t>From the plot we can see that, out of 1168 houses 314 houses overall quality is average and 295 houses overall quality is above average. (10=Very Excellent, 9=Excellent, 8=Very Good, 7=Good, 6=Above Average, 5=Average, 4=Below Average,  3=Fair, 2=Poor, 1=Very Poor)</a:t>
            </a:r>
          </a:p>
          <a:p>
            <a:pPr algn="just"/>
            <a:endParaRPr lang="en-IN" dirty="0"/>
          </a:p>
        </p:txBody>
      </p:sp>
      <p:pic>
        <p:nvPicPr>
          <p:cNvPr id="5" name="Content Placeholder 4"/>
          <p:cNvPicPr>
            <a:picLocks noGrp="1"/>
          </p:cNvPicPr>
          <p:nvPr>
            <p:ph sz="half" idx="2"/>
          </p:nvPr>
        </p:nvPicPr>
        <p:blipFill>
          <a:blip r:embed="rId2"/>
          <a:stretch>
            <a:fillRect/>
          </a:stretch>
        </p:blipFill>
        <p:spPr>
          <a:xfrm>
            <a:off x="4267200" y="1752600"/>
            <a:ext cx="4724400" cy="3657600"/>
          </a:xfrm>
          <a:prstGeom prst="rect">
            <a:avLst/>
          </a:prstGeom>
        </p:spPr>
      </p:pic>
      <p:sp>
        <p:nvSpPr>
          <p:cNvPr id="2" name="Title 1"/>
          <p:cNvSpPr>
            <a:spLocks noGrp="1"/>
          </p:cNvSpPr>
          <p:nvPr>
            <p:ph type="title"/>
          </p:nvPr>
        </p:nvSpPr>
        <p:spPr>
          <a:xfrm>
            <a:off x="457200" y="228600"/>
            <a:ext cx="8229600" cy="1143000"/>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16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3352800" cy="4525963"/>
          </a:xfrm>
        </p:spPr>
        <p:txBody>
          <a:bodyPr anchor="ctr">
            <a:normAutofit/>
          </a:bodyPr>
          <a:lstStyle/>
          <a:p>
            <a:pPr marL="0" indent="0" algn="just">
              <a:buNone/>
            </a:pPr>
            <a:r>
              <a:rPr lang="en-IN" sz="2000" dirty="0"/>
              <a:t>From the count plot we can see that, most of the properties have central air conditioning system. (Y=yes, N=no)</a:t>
            </a:r>
          </a:p>
          <a:p>
            <a:pPr algn="just"/>
            <a:endParaRPr lang="en-IN" sz="2200" dirty="0"/>
          </a:p>
        </p:txBody>
      </p:sp>
      <p:pic>
        <p:nvPicPr>
          <p:cNvPr id="5" name="Content Placeholder 4"/>
          <p:cNvPicPr>
            <a:picLocks noGrp="1"/>
          </p:cNvPicPr>
          <p:nvPr>
            <p:ph sz="half" idx="2"/>
          </p:nvPr>
        </p:nvPicPr>
        <p:blipFill>
          <a:blip r:embed="rId2"/>
          <a:stretch>
            <a:fillRect/>
          </a:stretch>
        </p:blipFill>
        <p:spPr>
          <a:xfrm>
            <a:off x="4114800" y="1752600"/>
            <a:ext cx="4800599" cy="3505199"/>
          </a:xfrm>
          <a:prstGeom prst="rect">
            <a:avLst/>
          </a:prstGeom>
        </p:spPr>
      </p:pic>
      <p:sp>
        <p:nvSpPr>
          <p:cNvPr id="2" name="Title 1"/>
          <p:cNvSpPr>
            <a:spLocks noGrp="1"/>
          </p:cNvSpPr>
          <p:nvPr>
            <p:ph type="title"/>
          </p:nvPr>
        </p:nvSpPr>
        <p:spPr>
          <a:xfrm>
            <a:off x="457200" y="228600"/>
            <a:ext cx="8229600" cy="1143000"/>
          </a:xfrm>
        </p:spPr>
        <p:txBody>
          <a:bodyPr>
            <a:normAutofit/>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31917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200</TotalTime>
  <Words>1657</Words>
  <Application>Microsoft Office PowerPoint</Application>
  <PresentationFormat>On-screen Show (4:3)</PresentationFormat>
  <Paragraphs>116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Lucida Sans Unicode</vt:lpstr>
      <vt:lpstr>Verdana</vt:lpstr>
      <vt:lpstr>Wingdings 2</vt:lpstr>
      <vt:lpstr>Wingdings 3</vt:lpstr>
      <vt:lpstr>Concourse</vt:lpstr>
      <vt:lpstr>Housing Project</vt:lpstr>
      <vt:lpstr>Problem Statement</vt:lpstr>
      <vt:lpstr>Data sources and formats</vt:lpstr>
      <vt:lpstr>Problem Solving Approaches</vt:lpstr>
      <vt:lpstr>Data preparation and cleaning</vt:lpstr>
      <vt:lpstr>Contd…</vt:lpstr>
      <vt:lpstr>Data Analysis</vt:lpstr>
      <vt:lpstr>Contd…</vt:lpstr>
      <vt:lpstr>Contd…</vt:lpstr>
      <vt:lpstr>Contd…</vt:lpstr>
      <vt:lpstr>Contd…</vt:lpstr>
      <vt:lpstr>Contd…</vt:lpstr>
      <vt:lpstr>Contd…</vt:lpstr>
      <vt:lpstr>Contd…</vt:lpstr>
      <vt:lpstr>Contd…</vt:lpstr>
      <vt:lpstr>Contd…</vt:lpstr>
      <vt:lpstr>Contd…</vt:lpstr>
      <vt:lpstr>Handling Skewness</vt:lpstr>
      <vt:lpstr>Scaling Data</vt:lpstr>
      <vt:lpstr>Train test split</vt:lpstr>
      <vt:lpstr>Testing of identified approaches</vt:lpstr>
      <vt:lpstr>Building machine learning model</vt:lpstr>
      <vt:lpstr>Contd…</vt:lpstr>
      <vt:lpstr>Contd…</vt:lpstr>
      <vt:lpstr>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Arpan Biswas</cp:lastModifiedBy>
  <cp:revision>25</cp:revision>
  <dcterms:created xsi:type="dcterms:W3CDTF">2021-06-05T04:56:44Z</dcterms:created>
  <dcterms:modified xsi:type="dcterms:W3CDTF">2022-02-19T11:43:41Z</dcterms:modified>
</cp:coreProperties>
</file>