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3"/>
    <p:sldId id="263" r:id="rId4"/>
    <p:sldId id="257" r:id="rId5"/>
    <p:sldId id="258" r:id="rId6"/>
    <p:sldId id="259" r:id="rId7"/>
    <p:sldId id="260" r:id="rId9"/>
    <p:sldId id="261" r:id="rId10"/>
    <p:sldId id="262" r:id="rId11"/>
    <p:sldId id="264" r:id="rId12"/>
    <p:sldId id="267" r:id="rId13"/>
    <p:sldId id="265" r:id="rId14"/>
    <p:sldId id="266" r:id="rId15"/>
    <p:sldId id="268" r:id="rId1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46090-3DC2-4A51-810E-4674B0B197E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5EE68-A129-4A77-B507-95E872D1B66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5EE68-A129-4A77-B507-95E872D1B66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8D1FE1A-8FD8-41A0-9DFA-89736E215338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D5F650C-661A-47BC-9CA3-6D9EB2FFE70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830" y="279400"/>
            <a:ext cx="9910445" cy="650240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Bahnschrift Condensed" panose="020B0502040204020203" charset="0"/>
                <a:cs typeface="Bahnschrift Condensed" panose="020B0502040204020203" charset="0"/>
              </a:rPr>
              <a:t>  </a:t>
            </a:r>
            <a:r>
              <a:rPr lang="en-US" altLang="en-IN" sz="4000" b="1" dirty="0" smtClean="0">
                <a:latin typeface="Bahnschrift Condensed" panose="020B0502040204020203" charset="0"/>
                <a:cs typeface="Bahnschrift Condensed" panose="020B0502040204020203" charset="0"/>
              </a:rPr>
              <a:t>MOSQUITO SPECIES DETECTION</a:t>
            </a:r>
            <a:endParaRPr lang="en-US" altLang="en-IN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55" y="4389755"/>
            <a:ext cx="10748645" cy="41725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VisionTek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Arpan Guria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Telecommuication Engineering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1" y="2185008"/>
            <a:ext cx="1822313" cy="1956677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34160" y="1016635"/>
            <a:ext cx="891603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IN" sz="3500" b="1" dirty="0" smtClean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USING DEEP-LEARNING COMPUTER VISION</a:t>
            </a:r>
            <a:endParaRPr lang="en-US" altLang="en-IN" sz="35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endParaRPr 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10310" y="1039495"/>
            <a:ext cx="3025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Model Description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210310" y="1786890"/>
            <a:ext cx="3002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Accuracy :- 99.73%</a:t>
            </a:r>
            <a:endParaRPr lang="en-US"/>
          </a:p>
          <a:p>
            <a:r>
              <a:rPr lang="en-US"/>
              <a:t>Losses:- 1.5</a:t>
            </a:r>
            <a:endParaRPr lang="en-US"/>
          </a:p>
          <a:p>
            <a:r>
              <a:rPr lang="en-US"/>
              <a:t>Global Steps :- 13000 steps</a:t>
            </a:r>
            <a:endParaRPr lang="en-US"/>
          </a:p>
          <a:p>
            <a:r>
              <a:rPr lang="en-US"/>
              <a:t>mAP():- 63.54%</a:t>
            </a:r>
            <a:endParaRPr lang="en-US"/>
          </a:p>
          <a:p>
            <a:r>
              <a:rPr lang="en-US"/>
              <a:t>Training Time:- 7 hours</a:t>
            </a:r>
            <a:endParaRPr lang="en-US"/>
          </a:p>
        </p:txBody>
      </p:sp>
      <p:pic>
        <p:nvPicPr>
          <p:cNvPr id="5" name="Picture 4" descr="k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0980" y="739140"/>
            <a:ext cx="4606290" cy="593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529715"/>
            <a:ext cx="10212705" cy="51644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13050" y="548640"/>
            <a:ext cx="65665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/>
              <a:t>Web Interface of Deployed Model</a:t>
            </a: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ede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1769110"/>
            <a:ext cx="4845050" cy="3683635"/>
          </a:xfrm>
          <a:prstGeom prst="rect">
            <a:avLst/>
          </a:prstGeom>
        </p:spPr>
      </p:pic>
      <p:pic>
        <p:nvPicPr>
          <p:cNvPr id="3" name="Picture 2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130" y="1791970"/>
            <a:ext cx="3787775" cy="38557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06475" y="653415"/>
            <a:ext cx="15379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Results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It is very efficient and accurate in operation</a:t>
            </a:r>
            <a:endParaRPr lang="en-US" sz="1800"/>
          </a:p>
          <a:p>
            <a:r>
              <a:rPr lang="en-US" sz="1800"/>
              <a:t>It have capability to match the nearby manual accuracy.</a:t>
            </a:r>
            <a:endParaRPr lang="en-US" sz="1800"/>
          </a:p>
          <a:p>
            <a:r>
              <a:rPr lang="en-US" sz="1800"/>
              <a:t>One model trained can easily be deployed over different platorm.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535" y="286385"/>
            <a:ext cx="10972800" cy="582613"/>
          </a:xfrm>
        </p:spPr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6015"/>
            <a:ext cx="10972800" cy="4953000"/>
          </a:xfrm>
        </p:spPr>
        <p:txBody>
          <a:bodyPr/>
          <a:p>
            <a:r>
              <a:rPr lang="en-US" sz="2800"/>
              <a:t>Nations with tropical climate have major health problem wit mosquitoes brone disease.</a:t>
            </a:r>
            <a:endParaRPr lang="en-US" sz="2800"/>
          </a:p>
          <a:p>
            <a:r>
              <a:rPr lang="en-US" sz="2800"/>
              <a:t>Tropical climate is boon for survival of mosquitoes</a:t>
            </a:r>
            <a:endParaRPr lang="en-US" sz="2800"/>
          </a:p>
          <a:p>
            <a:r>
              <a:rPr lang="en-US" sz="2800"/>
              <a:t>The classification of mosquitoes species is done manually using microscope.</a:t>
            </a:r>
            <a:endParaRPr lang="en-US" sz="2800"/>
          </a:p>
          <a:p>
            <a:r>
              <a:rPr lang="en-US" sz="2800"/>
              <a:t>Requirement of expensive eqiupment like microcope and specialised domaain knowledge.</a:t>
            </a:r>
            <a:endParaRPr lang="en-US" sz="2800"/>
          </a:p>
          <a:p>
            <a:r>
              <a:rPr lang="en-US" sz="2800"/>
              <a:t>Mosquitoes have very little details on their body and are  very small in size.</a:t>
            </a:r>
            <a:endParaRPr lang="en-US" sz="2800"/>
          </a:p>
          <a:p>
            <a:r>
              <a:rPr lang="en-US" sz="2800"/>
              <a:t>Providing a simple solution to researcher and common people  to easily classify between mosquitoes.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2464" y="305837"/>
            <a:ext cx="7881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Malgun Gothic" panose="020B0503020000020004" charset="-127"/>
                <a:ea typeface="Malgun Gothic" panose="020B0503020000020004" charset="-127"/>
              </a:rPr>
              <a:t>          </a:t>
            </a:r>
            <a:r>
              <a:rPr lang="en-US" altLang="en-IN" sz="4000" b="1" dirty="0" smtClean="0">
                <a:latin typeface="Malgun Gothic" panose="020B0503020000020004" charset="-127"/>
                <a:ea typeface="Malgun Gothic" panose="020B0503020000020004" charset="-127"/>
              </a:rPr>
              <a:t>A</a:t>
            </a:r>
            <a:r>
              <a:rPr lang="en-IN" sz="4000" b="1" dirty="0" smtClean="0">
                <a:latin typeface="Malgun Gothic" panose="020B0503020000020004" charset="-127"/>
                <a:ea typeface="Malgun Gothic" panose="020B0503020000020004" charset="-127"/>
              </a:rPr>
              <a:t>pproach details</a:t>
            </a:r>
            <a:endParaRPr lang="en-IN" sz="3200" b="1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7" y="1352282"/>
            <a:ext cx="111917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According to problem statement </a:t>
            </a:r>
            <a:r>
              <a:rPr lang="en-US" altLang="en-IN" sz="2000" dirty="0" smtClean="0"/>
              <a:t>website  </a:t>
            </a:r>
            <a:r>
              <a:rPr lang="en-IN" sz="2000" dirty="0" smtClean="0"/>
              <a:t>capable of doing onboard image classification using </a:t>
            </a:r>
            <a:r>
              <a:rPr lang="en-US" altLang="en-IN" sz="2000" dirty="0" smtClean="0"/>
              <a:t>Intel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2000" dirty="0" smtClean="0"/>
              <a:t> chipsets  and tensor flow 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6517" y="2333685"/>
            <a:ext cx="10496282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Selection of </a:t>
            </a:r>
            <a:r>
              <a:rPr lang="en-US" altLang="en-IN" dirty="0" smtClean="0"/>
              <a:t>mosquito species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Image Data collection using google image search and fatkun downloader.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preparation : Image resizing , Image scaling and removing unwanted images.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augmentation : Sampling images to generate </a:t>
            </a:r>
            <a:r>
              <a:rPr lang="en-US" altLang="en-IN" dirty="0" smtClean="0"/>
              <a:t>1</a:t>
            </a:r>
            <a:r>
              <a:rPr lang="en-IN" dirty="0" smtClean="0"/>
              <a:t>,000 images for image dataset of </a:t>
            </a:r>
            <a:r>
              <a:rPr lang="en-US" altLang="en-IN" dirty="0" smtClean="0"/>
              <a:t>2 </a:t>
            </a:r>
            <a:r>
              <a:rPr lang="en-IN" dirty="0" smtClean="0"/>
              <a:t>classes.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Selecting deep learning algorithms.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Selected </a:t>
            </a:r>
            <a:r>
              <a:rPr lang="en-US" altLang="en-IN" dirty="0" smtClean="0"/>
              <a:t>Mobilenet v2 </a:t>
            </a:r>
            <a:r>
              <a:rPr lang="en-IN" dirty="0" smtClean="0"/>
              <a:t>deep learning architecture.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Creating </a:t>
            </a:r>
            <a:r>
              <a:rPr lang="en-US" altLang="en-IN" dirty="0" smtClean="0"/>
              <a:t>label</a:t>
            </a:r>
            <a:r>
              <a:rPr lang="en-IN" dirty="0" smtClean="0"/>
              <a:t> for each images.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Creating data pipeline.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Training the inception deep learning architecture till 1</a:t>
            </a:r>
            <a:r>
              <a:rPr lang="en-US" altLang="en-IN" dirty="0" smtClean="0"/>
              <a:t>3</a:t>
            </a:r>
            <a:r>
              <a:rPr lang="en-IN" dirty="0" smtClean="0"/>
              <a:t>,000 steps with learning rate 0.01.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Visualizing learning graphs on tensor board.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Generating model and converting into frozen graphs.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Converting frozen graphs into protobuff(.pb).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Quantization of protobuff graph to deploy on </a:t>
            </a:r>
            <a:r>
              <a:rPr lang="en-US" altLang="en-IN" dirty="0" smtClean="0"/>
              <a:t>website using flask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Creating </a:t>
            </a:r>
            <a:r>
              <a:rPr lang="en-US" altLang="en-IN" dirty="0" smtClean="0"/>
              <a:t>Web</a:t>
            </a:r>
            <a:r>
              <a:rPr lang="en-IN" dirty="0" smtClean="0"/>
              <a:t> application template on </a:t>
            </a:r>
            <a:r>
              <a:rPr lang="en-US" altLang="en-IN" dirty="0" smtClean="0"/>
              <a:t>visual</a:t>
            </a:r>
            <a:r>
              <a:rPr lang="en-IN" dirty="0" smtClean="0"/>
              <a:t> studio </a:t>
            </a:r>
            <a:r>
              <a:rPr lang="en-US" altLang="en-IN" dirty="0" smtClean="0"/>
              <a:t>code IDE</a:t>
            </a:r>
            <a:r>
              <a:rPr lang="en-IN" dirty="0" smtClean="0"/>
              <a:t>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Deploying trained model in </a:t>
            </a:r>
            <a:r>
              <a:rPr lang="en-US" altLang="en-IN" dirty="0" smtClean="0"/>
              <a:t>website</a:t>
            </a:r>
            <a:r>
              <a:rPr lang="en-IN" dirty="0" smtClean="0"/>
              <a:t> to classify </a:t>
            </a:r>
            <a:r>
              <a:rPr lang="en-US" altLang="en-IN" dirty="0" smtClean="0"/>
              <a:t>and detect </a:t>
            </a:r>
            <a:r>
              <a:rPr lang="en-IN" dirty="0" smtClean="0"/>
              <a:t>real time images according to their classes.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580" y="1442434"/>
            <a:ext cx="9478851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TECHNOLOGY  STACK:</a:t>
            </a:r>
            <a:endParaRPr lang="en-I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Python interpreter/IDE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Tensor flow API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Tensor board API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dirty="0" smtClean="0"/>
              <a:t>Mobilenet V2</a:t>
            </a:r>
            <a:r>
              <a:rPr lang="en-IN" dirty="0" smtClean="0"/>
              <a:t> model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Keras API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dirty="0" smtClean="0"/>
              <a:t>Visual</a:t>
            </a:r>
            <a:r>
              <a:rPr lang="en-IN" dirty="0" smtClean="0"/>
              <a:t> studio </a:t>
            </a:r>
            <a:r>
              <a:rPr lang="en-US" altLang="en-IN" dirty="0" smtClean="0"/>
              <a:t>code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XML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/>
              <a:t>Fatkun bulk image downloader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dirty="0" smtClean="0"/>
              <a:t>Internet browser</a:t>
            </a:r>
            <a:endParaRPr lang="en-US" alt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IN" dirty="0" smtClean="0"/>
              <a:t>Flask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3987" y="46990"/>
            <a:ext cx="598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PREPARATION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393" y="1103087"/>
            <a:ext cx="91697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SELECTION OF </a:t>
            </a:r>
            <a:r>
              <a:rPr lang="en-US" altLang="en-IN" dirty="0" smtClean="0"/>
              <a:t>species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005746" y="353716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dirty="0"/>
              <a:t>Anopheles</a:t>
            </a:r>
            <a:endParaRPr lang="en-US" alt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8703072" y="3536856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dirty="0"/>
              <a:t>Aedes Aegyati</a:t>
            </a:r>
            <a:endParaRPr lang="en-US" alt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1673225"/>
            <a:ext cx="2095500" cy="16611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89405" y="4187825"/>
            <a:ext cx="30213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Features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wing spots,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 head anatomy,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larval and pupal anatomy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0" y="1673225"/>
            <a:ext cx="2171700" cy="166052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7691755" y="4187825"/>
            <a:ext cx="3903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Features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white markings on its legs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 marking in the form of a lyre 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      on the upper surface of its thorax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1368880"/>
            <a:ext cx="5323114" cy="21398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471" y="180592"/>
            <a:ext cx="97751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TENSOR FLOW AND KERAS API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3777299"/>
            <a:ext cx="827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Tensor flow deep learning library is developed and maintained by Google.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Keras is the library from which we design deep neural networks.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Tensor flow is a wrapper of C++  API’s of keras.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can be deployed in mobile web services and mobile.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Keras API is used mostly for image classification problems.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also performs image augmentation.Image augmentation increases the data set as we know more the data set,more the accuracy of the model.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5" y="1492476"/>
            <a:ext cx="4524824" cy="27494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0488" y="442446"/>
            <a:ext cx="8037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Accelerated GPU training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1772" y="4474329"/>
            <a:ext cx="9202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NVIDIA CUDA is developed by NVIDIA corporation.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utilizes tensor cores of GPU of computer system to accelerate training of deep learning models.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reduces training time and increases accuracy of deep learning models.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has faster processing power than CPU.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9453" y="0"/>
            <a:ext cx="8244205" cy="5835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MOBILENET V2 MODEL ARCHITECHTURE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585" y="3630295"/>
            <a:ext cx="100806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/>
              <a:t>Mobilenet</a:t>
            </a:r>
            <a:r>
              <a:rPr lang="en-IN" dirty="0"/>
              <a:t> v</a:t>
            </a:r>
            <a:r>
              <a:rPr lang="en-US" altLang="en-IN" dirty="0"/>
              <a:t>2</a:t>
            </a:r>
            <a:r>
              <a:rPr lang="en-IN" dirty="0"/>
              <a:t> is a widely-used image recognition </a:t>
            </a:r>
            <a:r>
              <a:rPr lang="en-IN" dirty="0" smtClean="0"/>
              <a:t>model.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itself is made up of symmetric and asymmetric building blocks, including convolutions, </a:t>
            </a:r>
            <a:r>
              <a:rPr lang="en-US" altLang="en-IN" dirty="0"/>
              <a:t>Global</a:t>
            </a:r>
            <a:r>
              <a:rPr lang="en-IN" dirty="0"/>
              <a:t> pooling, max pooling, concats, </a:t>
            </a:r>
            <a:r>
              <a:rPr lang="en-US" altLang="en-IN" dirty="0"/>
              <a:t>Softmax</a:t>
            </a:r>
            <a:r>
              <a:rPr lang="en-IN" dirty="0"/>
              <a:t> dropouts, and fully connected layers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Batch norm </a:t>
            </a:r>
            <a:r>
              <a:rPr lang="en-IN" dirty="0"/>
              <a:t>is used extensively throughout the model and applied to activation inputs. Loss is computed via Softmax</a:t>
            </a:r>
            <a:r>
              <a:rPr lang="en-IN" dirty="0" smtClean="0"/>
              <a:t>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uses  technique to increase accuracy.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Its gives better performance than sequential models.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MobileNetV2 provides a very efficient mobile-oriented model that can be used as a base for many visual recognition tasks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can be optimized and easily deployed on edge computing devices and mobile devices.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05" y="994410"/>
            <a:ext cx="10415905" cy="247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80310" y="375285"/>
            <a:ext cx="6387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Tensorboard Training Visualization</a:t>
            </a:r>
            <a:endParaRPr lang="en-US" sz="3200"/>
          </a:p>
        </p:txBody>
      </p:sp>
      <p:pic>
        <p:nvPicPr>
          <p:cNvPr id="3" name="Picture 2" descr="jk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1431290"/>
            <a:ext cx="8771890" cy="2498725"/>
          </a:xfrm>
          <a:prstGeom prst="rect">
            <a:avLst/>
          </a:prstGeom>
        </p:spPr>
      </p:pic>
      <p:pic>
        <p:nvPicPr>
          <p:cNvPr id="4" name="Picture 3" descr="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4218305"/>
            <a:ext cx="4567555" cy="21615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10055" y="1062990"/>
            <a:ext cx="1786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Training Losses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26050" y="6379845"/>
            <a:ext cx="1990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Training Accuracy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4228</Words>
  <Application>WPS Presentation</Application>
  <PresentationFormat/>
  <Paragraphs>125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1" baseType="lpstr">
      <vt:lpstr>Arial</vt:lpstr>
      <vt:lpstr>SimSun</vt:lpstr>
      <vt:lpstr>Wingdings</vt:lpstr>
      <vt:lpstr>Wingdings 3</vt:lpstr>
      <vt:lpstr>Arial</vt:lpstr>
      <vt:lpstr>Algerian</vt:lpstr>
      <vt:lpstr>Gabriola</vt:lpstr>
      <vt:lpstr>Times New Roman</vt:lpstr>
      <vt:lpstr>Microsoft YaHei</vt:lpstr>
      <vt:lpstr>Arial Unicode MS</vt:lpstr>
      <vt:lpstr>Trebuchet MS</vt:lpstr>
      <vt:lpstr>Symbol</vt:lpstr>
      <vt:lpstr>Calibri</vt:lpstr>
      <vt:lpstr>Microsoft YaHei UI</vt:lpstr>
      <vt:lpstr>SimSun-ExtB</vt:lpstr>
      <vt:lpstr>Bahnschrift Light SemiCondensed</vt:lpstr>
      <vt:lpstr>Bahnschrift Condensed</vt:lpstr>
      <vt:lpstr>Malgun Gothic</vt:lpstr>
      <vt:lpstr>Microsoft JhengHei UI Light</vt:lpstr>
      <vt:lpstr>MS Gothic</vt:lpstr>
      <vt:lpstr>NSimSun</vt:lpstr>
      <vt:lpstr>PMingLiU-ExtB</vt:lpstr>
      <vt:lpstr>Yu Gothic</vt:lpstr>
      <vt:lpstr>Yu Gothic Medium</vt:lpstr>
      <vt:lpstr>Bahnschrift</vt:lpstr>
      <vt:lpstr>Bahnschrift Light Condensed</vt:lpstr>
      <vt:lpstr>Bahnschrift Light</vt:lpstr>
      <vt:lpstr>Gear Drives</vt:lpstr>
      <vt:lpstr>               Idea/approach details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MOSQUITO SPECIES DETECTION</dc:title>
  <dc:creator/>
  <cp:lastModifiedBy>ARVR06</cp:lastModifiedBy>
  <cp:revision>4</cp:revision>
  <dcterms:created xsi:type="dcterms:W3CDTF">2020-03-09T04:02:02Z</dcterms:created>
  <dcterms:modified xsi:type="dcterms:W3CDTF">2020-03-09T08:57:59Z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