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b80a3ca8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83b80a3ca8_3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3b80a3ca8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83b80a3ca8_3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3b80a3ca8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83b80a3ca8_3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b80a3ca8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83b80a3ca8_3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b80a3ca8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83b80a3ca8_3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b80a3ca8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83b80a3ca8_3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b80a3ca8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83b80a3ca8_3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b80a3ca8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3b80a3ca8_3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b80a3ca8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83b80a3ca8_3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b80a3ca8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3b80a3ca8_3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3b80a3ca8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83b80a3ca8_3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jpg"/><Relationship Id="rId7"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jpg"/><Relationship Id="rId7"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63" name="Shape 63"/>
        <p:cNvGrpSpPr/>
        <p:nvPr/>
      </p:nvGrpSpPr>
      <p:grpSpPr>
        <a:xfrm>
          <a:off x="0" y="0"/>
          <a:ext cx="0" cy="0"/>
          <a:chOff x="0" y="0"/>
          <a:chExt cx="0" cy="0"/>
        </a:xfrm>
      </p:grpSpPr>
      <p:sp>
        <p:nvSpPr>
          <p:cNvPr id="64" name="Google Shape;64;p14"/>
          <p:cNvSpPr/>
          <p:nvPr/>
        </p:nvSpPr>
        <p:spPr>
          <a:xfrm>
            <a:off x="0" y="0"/>
            <a:ext cx="9143980" cy="514348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4"/>
          <p:cNvSpPr/>
          <p:nvPr/>
        </p:nvSpPr>
        <p:spPr>
          <a:xfrm>
            <a:off x="0" y="114299"/>
            <a:ext cx="1447800" cy="900589"/>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4"/>
          <p:cNvSpPr/>
          <p:nvPr/>
        </p:nvSpPr>
        <p:spPr>
          <a:xfrm>
            <a:off x="179695" y="104064"/>
            <a:ext cx="868722" cy="728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4"/>
          <p:cNvSpPr/>
          <p:nvPr/>
        </p:nvSpPr>
        <p:spPr>
          <a:xfrm>
            <a:off x="2702619" y="77621"/>
            <a:ext cx="3240968" cy="7439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4"/>
          <p:cNvSpPr/>
          <p:nvPr/>
        </p:nvSpPr>
        <p:spPr>
          <a:xfrm>
            <a:off x="5923788" y="84041"/>
            <a:ext cx="3220193" cy="7463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4"/>
          <p:cNvSpPr/>
          <p:nvPr/>
        </p:nvSpPr>
        <p:spPr>
          <a:xfrm>
            <a:off x="1219197" y="76615"/>
            <a:ext cx="1619996" cy="7424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4"/>
          <p:cNvSpPr/>
          <p:nvPr/>
        </p:nvSpPr>
        <p:spPr>
          <a:xfrm>
            <a:off x="7530134" y="1200147"/>
            <a:ext cx="1600196" cy="384524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4"/>
          <p:cNvSpPr/>
          <p:nvPr/>
        </p:nvSpPr>
        <p:spPr>
          <a:xfrm>
            <a:off x="1523996" y="1185859"/>
            <a:ext cx="7620000" cy="27622"/>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4"/>
          <p:cNvSpPr txBox="1"/>
          <p:nvPr>
            <p:ph type="title"/>
          </p:nvPr>
        </p:nvSpPr>
        <p:spPr>
          <a:xfrm>
            <a:off x="2372393" y="867154"/>
            <a:ext cx="6689725" cy="2933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4"/>
          <p:cNvSpPr txBox="1"/>
          <p:nvPr>
            <p:ph idx="1" type="body"/>
          </p:nvPr>
        </p:nvSpPr>
        <p:spPr>
          <a:xfrm>
            <a:off x="163549" y="1142431"/>
            <a:ext cx="7131684" cy="346948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800">
                <a:solidFill>
                  <a:srgbClr val="0033CC"/>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77" name="Shape 77"/>
        <p:cNvGrpSpPr/>
        <p:nvPr/>
      </p:nvGrpSpPr>
      <p:grpSpPr>
        <a:xfrm>
          <a:off x="0" y="0"/>
          <a:ext cx="0" cy="0"/>
          <a:chOff x="0" y="0"/>
          <a:chExt cx="0" cy="0"/>
        </a:xfrm>
      </p:grpSpPr>
      <p:sp>
        <p:nvSpPr>
          <p:cNvPr id="78" name="Google Shape;78;p15"/>
          <p:cNvSpPr txBox="1"/>
          <p:nvPr>
            <p:ph type="title"/>
          </p:nvPr>
        </p:nvSpPr>
        <p:spPr>
          <a:xfrm>
            <a:off x="2372393" y="867154"/>
            <a:ext cx="6689725" cy="2933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82" name="Shape 82"/>
        <p:cNvGrpSpPr/>
        <p:nvPr/>
      </p:nvGrpSpPr>
      <p:grpSpPr>
        <a:xfrm>
          <a:off x="0" y="0"/>
          <a:ext cx="0" cy="0"/>
          <a:chOff x="0" y="0"/>
          <a:chExt cx="0" cy="0"/>
        </a:xfrm>
      </p:grpSpPr>
      <p:sp>
        <p:nvSpPr>
          <p:cNvPr id="83" name="Google Shape;83;p16"/>
          <p:cNvSpPr/>
          <p:nvPr/>
        </p:nvSpPr>
        <p:spPr>
          <a:xfrm>
            <a:off x="0" y="0"/>
            <a:ext cx="9143980" cy="514348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6"/>
          <p:cNvSpPr/>
          <p:nvPr/>
        </p:nvSpPr>
        <p:spPr>
          <a:xfrm>
            <a:off x="0" y="114299"/>
            <a:ext cx="1447800" cy="900589"/>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6"/>
          <p:cNvSpPr/>
          <p:nvPr/>
        </p:nvSpPr>
        <p:spPr>
          <a:xfrm>
            <a:off x="179695" y="104064"/>
            <a:ext cx="868722" cy="728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6"/>
          <p:cNvSpPr/>
          <p:nvPr/>
        </p:nvSpPr>
        <p:spPr>
          <a:xfrm>
            <a:off x="2702619" y="77621"/>
            <a:ext cx="3240968" cy="7439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6"/>
          <p:cNvSpPr/>
          <p:nvPr/>
        </p:nvSpPr>
        <p:spPr>
          <a:xfrm>
            <a:off x="5923788" y="84041"/>
            <a:ext cx="3220193" cy="7463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6"/>
          <p:cNvSpPr/>
          <p:nvPr/>
        </p:nvSpPr>
        <p:spPr>
          <a:xfrm>
            <a:off x="1219197" y="76615"/>
            <a:ext cx="1619996" cy="7424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6"/>
          <p:cNvSpPr/>
          <p:nvPr/>
        </p:nvSpPr>
        <p:spPr>
          <a:xfrm>
            <a:off x="7530134" y="1200147"/>
            <a:ext cx="1600196" cy="384524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p:nvPr/>
        </p:nvSpPr>
        <p:spPr>
          <a:xfrm>
            <a:off x="1523996" y="1185859"/>
            <a:ext cx="7620000" cy="27622"/>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6"/>
          <p:cNvSpPr txBox="1"/>
          <p:nvPr>
            <p:ph type="ctrTitle"/>
          </p:nvPr>
        </p:nvSpPr>
        <p:spPr>
          <a:xfrm>
            <a:off x="75817" y="867154"/>
            <a:ext cx="8992364" cy="2933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96" name="Shape 96"/>
        <p:cNvGrpSpPr/>
        <p:nvPr/>
      </p:nvGrpSpPr>
      <p:grpSpPr>
        <a:xfrm>
          <a:off x="0" y="0"/>
          <a:ext cx="0" cy="0"/>
          <a:chOff x="0" y="0"/>
          <a:chExt cx="0" cy="0"/>
        </a:xfrm>
      </p:grpSpPr>
      <p:sp>
        <p:nvSpPr>
          <p:cNvPr id="97" name="Google Shape;97;p17"/>
          <p:cNvSpPr txBox="1"/>
          <p:nvPr>
            <p:ph type="title"/>
          </p:nvPr>
        </p:nvSpPr>
        <p:spPr>
          <a:xfrm>
            <a:off x="2372393" y="867154"/>
            <a:ext cx="6689725" cy="2933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17"/>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17"/>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03" name="Shape 103"/>
        <p:cNvGrpSpPr/>
        <p:nvPr/>
      </p:nvGrpSpPr>
      <p:grpSpPr>
        <a:xfrm>
          <a:off x="0" y="0"/>
          <a:ext cx="0" cy="0"/>
          <a:chOff x="0" y="0"/>
          <a:chExt cx="0" cy="0"/>
        </a:xfrm>
      </p:grpSpPr>
      <p:sp>
        <p:nvSpPr>
          <p:cNvPr id="104" name="Google Shape;104;p18"/>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1.png"/><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1.xml"/><Relationship Id="rId9" Type="http://schemas.openxmlformats.org/officeDocument/2006/relationships/slideLayout" Target="../slideLayouts/slideLayout14.xml"/><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3980" cy="514348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p:nvPr/>
        </p:nvSpPr>
        <p:spPr>
          <a:xfrm>
            <a:off x="0" y="114299"/>
            <a:ext cx="1447800" cy="900589"/>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179695" y="104064"/>
            <a:ext cx="868722" cy="72899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p:nvPr/>
        </p:nvSpPr>
        <p:spPr>
          <a:xfrm>
            <a:off x="2702619" y="77621"/>
            <a:ext cx="3240968" cy="7439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3"/>
          <p:cNvSpPr/>
          <p:nvPr/>
        </p:nvSpPr>
        <p:spPr>
          <a:xfrm>
            <a:off x="5923788" y="84041"/>
            <a:ext cx="3220193" cy="74631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3"/>
          <p:cNvSpPr/>
          <p:nvPr/>
        </p:nvSpPr>
        <p:spPr>
          <a:xfrm>
            <a:off x="1219197" y="76615"/>
            <a:ext cx="1619996" cy="7424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3"/>
          <p:cNvSpPr/>
          <p:nvPr/>
        </p:nvSpPr>
        <p:spPr>
          <a:xfrm>
            <a:off x="7530134" y="1200147"/>
            <a:ext cx="1600196" cy="38452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3"/>
          <p:cNvSpPr txBox="1"/>
          <p:nvPr>
            <p:ph type="title"/>
          </p:nvPr>
        </p:nvSpPr>
        <p:spPr>
          <a:xfrm>
            <a:off x="2372393" y="867154"/>
            <a:ext cx="6689725" cy="29336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3"/>
          <p:cNvSpPr txBox="1"/>
          <p:nvPr>
            <p:ph idx="1" type="body"/>
          </p:nvPr>
        </p:nvSpPr>
        <p:spPr>
          <a:xfrm>
            <a:off x="163549" y="1142431"/>
            <a:ext cx="7131684" cy="3469481"/>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rgbClr val="0033CC"/>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60" name="Google Shape;60;p1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3"/>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lvl1pPr indent="0" lvl="0" marL="50165" marR="0" rtl="0" algn="l">
              <a:lnSpc>
                <a:spcPct val="118076"/>
              </a:lnSpc>
              <a:spcBef>
                <a:spcPts val="0"/>
              </a:spcBef>
              <a:buNone/>
              <a:defRPr b="0" i="0" sz="1300" u="none">
                <a:solidFill>
                  <a:schemeClr val="dk1"/>
                </a:solidFill>
                <a:latin typeface="Arial"/>
                <a:ea typeface="Arial"/>
                <a:cs typeface="Arial"/>
                <a:sym typeface="Arial"/>
              </a:defRPr>
            </a:lvl1pPr>
            <a:lvl2pPr indent="0" lvl="1" marL="50165" marR="0" rtl="0" algn="l">
              <a:lnSpc>
                <a:spcPct val="118076"/>
              </a:lnSpc>
              <a:spcBef>
                <a:spcPts val="0"/>
              </a:spcBef>
              <a:buNone/>
              <a:defRPr b="0" i="0" sz="1300" u="none">
                <a:solidFill>
                  <a:schemeClr val="dk1"/>
                </a:solidFill>
                <a:latin typeface="Arial"/>
                <a:ea typeface="Arial"/>
                <a:cs typeface="Arial"/>
                <a:sym typeface="Arial"/>
              </a:defRPr>
            </a:lvl2pPr>
            <a:lvl3pPr indent="0" lvl="2" marL="50165" marR="0" rtl="0" algn="l">
              <a:lnSpc>
                <a:spcPct val="118076"/>
              </a:lnSpc>
              <a:spcBef>
                <a:spcPts val="0"/>
              </a:spcBef>
              <a:buNone/>
              <a:defRPr b="0" i="0" sz="1300" u="none">
                <a:solidFill>
                  <a:schemeClr val="dk1"/>
                </a:solidFill>
                <a:latin typeface="Arial"/>
                <a:ea typeface="Arial"/>
                <a:cs typeface="Arial"/>
                <a:sym typeface="Arial"/>
              </a:defRPr>
            </a:lvl3pPr>
            <a:lvl4pPr indent="0" lvl="3" marL="50165" marR="0" rtl="0" algn="l">
              <a:lnSpc>
                <a:spcPct val="118076"/>
              </a:lnSpc>
              <a:spcBef>
                <a:spcPts val="0"/>
              </a:spcBef>
              <a:buNone/>
              <a:defRPr b="0" i="0" sz="1300" u="none">
                <a:solidFill>
                  <a:schemeClr val="dk1"/>
                </a:solidFill>
                <a:latin typeface="Arial"/>
                <a:ea typeface="Arial"/>
                <a:cs typeface="Arial"/>
                <a:sym typeface="Arial"/>
              </a:defRPr>
            </a:lvl4pPr>
            <a:lvl5pPr indent="0" lvl="4" marL="50165" marR="0" rtl="0" algn="l">
              <a:lnSpc>
                <a:spcPct val="118076"/>
              </a:lnSpc>
              <a:spcBef>
                <a:spcPts val="0"/>
              </a:spcBef>
              <a:buNone/>
              <a:defRPr b="0" i="0" sz="1300" u="none">
                <a:solidFill>
                  <a:schemeClr val="dk1"/>
                </a:solidFill>
                <a:latin typeface="Arial"/>
                <a:ea typeface="Arial"/>
                <a:cs typeface="Arial"/>
                <a:sym typeface="Arial"/>
              </a:defRPr>
            </a:lvl5pPr>
            <a:lvl6pPr indent="0" lvl="5" marL="50165" marR="0" rtl="0" algn="l">
              <a:lnSpc>
                <a:spcPct val="118076"/>
              </a:lnSpc>
              <a:spcBef>
                <a:spcPts val="0"/>
              </a:spcBef>
              <a:buNone/>
              <a:defRPr b="0" i="0" sz="1300" u="none">
                <a:solidFill>
                  <a:schemeClr val="dk1"/>
                </a:solidFill>
                <a:latin typeface="Arial"/>
                <a:ea typeface="Arial"/>
                <a:cs typeface="Arial"/>
                <a:sym typeface="Arial"/>
              </a:defRPr>
            </a:lvl6pPr>
            <a:lvl7pPr indent="0" lvl="6" marL="50165" marR="0" rtl="0" algn="l">
              <a:lnSpc>
                <a:spcPct val="118076"/>
              </a:lnSpc>
              <a:spcBef>
                <a:spcPts val="0"/>
              </a:spcBef>
              <a:buNone/>
              <a:defRPr b="0" i="0" sz="1300" u="none">
                <a:solidFill>
                  <a:schemeClr val="dk1"/>
                </a:solidFill>
                <a:latin typeface="Arial"/>
                <a:ea typeface="Arial"/>
                <a:cs typeface="Arial"/>
                <a:sym typeface="Arial"/>
              </a:defRPr>
            </a:lvl7pPr>
            <a:lvl8pPr indent="0" lvl="7" marL="50165" marR="0" rtl="0" algn="l">
              <a:lnSpc>
                <a:spcPct val="118076"/>
              </a:lnSpc>
              <a:spcBef>
                <a:spcPts val="0"/>
              </a:spcBef>
              <a:buNone/>
              <a:defRPr b="0" i="0" sz="1300" u="none">
                <a:solidFill>
                  <a:schemeClr val="dk1"/>
                </a:solidFill>
                <a:latin typeface="Arial"/>
                <a:ea typeface="Arial"/>
                <a:cs typeface="Arial"/>
                <a:sym typeface="Arial"/>
              </a:defRPr>
            </a:lvl8pPr>
            <a:lvl9pPr indent="0" lvl="8" marL="50165" marR="0" rtl="0" algn="l">
              <a:lnSpc>
                <a:spcPct val="118076"/>
              </a:lnSpc>
              <a:spcBef>
                <a:spcPts val="0"/>
              </a:spcBef>
              <a:buNone/>
              <a:defRPr b="0" i="0" sz="1300" u="none">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jpg"/><Relationship Id="rId8"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0" name="Shape 110"/>
        <p:cNvGrpSpPr/>
        <p:nvPr/>
      </p:nvGrpSpPr>
      <p:grpSpPr>
        <a:xfrm>
          <a:off x="0" y="0"/>
          <a:ext cx="0" cy="0"/>
          <a:chOff x="0" y="0"/>
          <a:chExt cx="0" cy="0"/>
        </a:xfrm>
      </p:grpSpPr>
      <p:grpSp>
        <p:nvGrpSpPr>
          <p:cNvPr id="111" name="Google Shape;111;p19"/>
          <p:cNvGrpSpPr/>
          <p:nvPr/>
        </p:nvGrpSpPr>
        <p:grpSpPr>
          <a:xfrm>
            <a:off x="0" y="0"/>
            <a:ext cx="9143981" cy="5143489"/>
            <a:chOff x="0" y="0"/>
            <a:chExt cx="9143981" cy="6857986"/>
          </a:xfrm>
        </p:grpSpPr>
        <p:sp>
          <p:nvSpPr>
            <p:cNvPr id="112" name="Google Shape;112;p19"/>
            <p:cNvSpPr/>
            <p:nvPr/>
          </p:nvSpPr>
          <p:spPr>
            <a:xfrm>
              <a:off x="0" y="0"/>
              <a:ext cx="9143980"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9"/>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9"/>
            <p:cNvSpPr/>
            <p:nvPr/>
          </p:nvSpPr>
          <p:spPr>
            <a:xfrm>
              <a:off x="179695" y="138752"/>
              <a:ext cx="868722" cy="971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9"/>
            <p:cNvSpPr/>
            <p:nvPr/>
          </p:nvSpPr>
          <p:spPr>
            <a:xfrm>
              <a:off x="2702619" y="103495"/>
              <a:ext cx="3240968" cy="9918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9"/>
            <p:cNvSpPr/>
            <p:nvPr/>
          </p:nvSpPr>
          <p:spPr>
            <a:xfrm>
              <a:off x="5923788" y="112055"/>
              <a:ext cx="3220193" cy="99508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9"/>
            <p:cNvSpPr/>
            <p:nvPr/>
          </p:nvSpPr>
          <p:spPr>
            <a:xfrm>
              <a:off x="1219197" y="102154"/>
              <a:ext cx="1619996" cy="9899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9"/>
            <p:cNvSpPr/>
            <p:nvPr/>
          </p:nvSpPr>
          <p:spPr>
            <a:xfrm>
              <a:off x="7530134" y="1600196"/>
              <a:ext cx="1600196" cy="51269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 name="Google Shape;119;p19"/>
          <p:cNvSpPr txBox="1"/>
          <p:nvPr>
            <p:ph type="title"/>
          </p:nvPr>
        </p:nvSpPr>
        <p:spPr>
          <a:xfrm>
            <a:off x="484424" y="2056386"/>
            <a:ext cx="5659755" cy="723424"/>
          </a:xfrm>
          <a:prstGeom prst="rect">
            <a:avLst/>
          </a:prstGeom>
          <a:noFill/>
          <a:ln>
            <a:noFill/>
          </a:ln>
        </p:spPr>
        <p:txBody>
          <a:bodyPr anchorCtr="0" anchor="t" bIns="0" lIns="0" spcFirstLastPara="1" rIns="0" wrap="square" tIns="12700">
            <a:noAutofit/>
          </a:bodyPr>
          <a:lstStyle/>
          <a:p>
            <a:pPr indent="0" lvl="0" marL="96520" rtl="0" algn="l">
              <a:lnSpc>
                <a:spcPct val="100000"/>
              </a:lnSpc>
              <a:spcBef>
                <a:spcPts val="0"/>
              </a:spcBef>
              <a:spcAft>
                <a:spcPts val="0"/>
              </a:spcAft>
              <a:buNone/>
            </a:pPr>
            <a:r>
              <a:rPr lang="en" sz="3600"/>
              <a:t>Project Presentation</a:t>
            </a:r>
            <a:endParaRPr sz="3600"/>
          </a:p>
          <a:p>
            <a:pPr indent="0" lvl="0" marL="12700" rtl="0" algn="l">
              <a:lnSpc>
                <a:spcPct val="100000"/>
              </a:lnSpc>
              <a:spcBef>
                <a:spcPts val="70"/>
              </a:spcBef>
              <a:spcAft>
                <a:spcPts val="0"/>
              </a:spcAft>
              <a:buNone/>
            </a:pPr>
            <a:r>
              <a:rPr lang="en" sz="2500"/>
              <a:t>(Final - ESA)</a:t>
            </a:r>
            <a:endParaRPr sz="2500"/>
          </a:p>
        </p:txBody>
      </p:sp>
      <p:sp>
        <p:nvSpPr>
          <p:cNvPr id="120" name="Google Shape;120;p19"/>
          <p:cNvSpPr txBox="1"/>
          <p:nvPr/>
        </p:nvSpPr>
        <p:spPr>
          <a:xfrm>
            <a:off x="8889847" y="4811387"/>
            <a:ext cx="168275" cy="157639"/>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21" name="Google Shape;121;p19"/>
          <p:cNvSpPr txBox="1"/>
          <p:nvPr/>
        </p:nvSpPr>
        <p:spPr>
          <a:xfrm>
            <a:off x="484424" y="3207858"/>
            <a:ext cx="1597660" cy="240451"/>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 sz="2000">
                <a:solidFill>
                  <a:srgbClr val="0033CC"/>
                </a:solidFill>
                <a:latin typeface="Trebuchet MS"/>
                <a:ea typeface="Trebuchet MS"/>
                <a:cs typeface="Trebuchet MS"/>
                <a:sym typeface="Trebuchet MS"/>
              </a:rPr>
              <a:t>Project Title</a:t>
            </a:r>
            <a:endParaRPr sz="2000">
              <a:solidFill>
                <a:schemeClr val="dk1"/>
              </a:solidFill>
              <a:latin typeface="Trebuchet MS"/>
              <a:ea typeface="Trebuchet MS"/>
              <a:cs typeface="Trebuchet MS"/>
              <a:sym typeface="Trebuchet MS"/>
            </a:endParaRPr>
          </a:p>
        </p:txBody>
      </p:sp>
      <p:sp>
        <p:nvSpPr>
          <p:cNvPr id="122" name="Google Shape;122;p19"/>
          <p:cNvSpPr txBox="1"/>
          <p:nvPr/>
        </p:nvSpPr>
        <p:spPr>
          <a:xfrm>
            <a:off x="2307711" y="3207858"/>
            <a:ext cx="3988435" cy="702115"/>
          </a:xfrm>
          <a:prstGeom prst="rect">
            <a:avLst/>
          </a:prstGeom>
          <a:noFill/>
          <a:ln>
            <a:noFill/>
          </a:ln>
        </p:spPr>
        <p:txBody>
          <a:bodyPr anchorCtr="0" anchor="t" bIns="0" lIns="0" spcFirstLastPara="1" rIns="0" wrap="square" tIns="12700">
            <a:noAutofit/>
          </a:bodyPr>
          <a:lstStyle/>
          <a:p>
            <a:pPr indent="0" lvl="0" marL="13334" marR="0" rtl="0" algn="l">
              <a:lnSpc>
                <a:spcPct val="100000"/>
              </a:lnSpc>
              <a:spcBef>
                <a:spcPts val="0"/>
              </a:spcBef>
              <a:spcAft>
                <a:spcPts val="0"/>
              </a:spcAft>
              <a:buNone/>
            </a:pPr>
            <a:r>
              <a:rPr lang="en" sz="2000">
                <a:solidFill>
                  <a:srgbClr val="0033CC"/>
                </a:solidFill>
                <a:latin typeface="Trebuchet MS"/>
                <a:ea typeface="Trebuchet MS"/>
                <a:cs typeface="Trebuchet MS"/>
                <a:sym typeface="Trebuchet MS"/>
              </a:rPr>
              <a:t>: Automatic Image Captioning</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123" name="Google Shape;123;p19"/>
          <p:cNvSpPr txBox="1"/>
          <p:nvPr/>
        </p:nvSpPr>
        <p:spPr>
          <a:xfrm>
            <a:off x="484424" y="3893657"/>
            <a:ext cx="7910195" cy="684802"/>
          </a:xfrm>
          <a:prstGeom prst="rect">
            <a:avLst/>
          </a:prstGeom>
          <a:noFill/>
          <a:ln>
            <a:noFill/>
          </a:ln>
        </p:spPr>
        <p:txBody>
          <a:bodyPr anchorCtr="0" anchor="t" bIns="0" lIns="0" spcFirstLastPara="1" rIns="0" wrap="square" tIns="12700">
            <a:noAutofit/>
          </a:bodyPr>
          <a:lstStyle/>
          <a:p>
            <a:pPr indent="0" lvl="0" marL="12700" marR="734060" rtl="0" algn="l">
              <a:lnSpc>
                <a:spcPct val="100000"/>
              </a:lnSpc>
              <a:spcBef>
                <a:spcPts val="0"/>
              </a:spcBef>
              <a:spcAft>
                <a:spcPts val="0"/>
              </a:spcAft>
              <a:buNone/>
            </a:pPr>
            <a:r>
              <a:rPr lang="en" sz="2000">
                <a:solidFill>
                  <a:srgbClr val="0033CC"/>
                </a:solidFill>
                <a:latin typeface="Trebuchet MS"/>
                <a:ea typeface="Trebuchet MS"/>
                <a:cs typeface="Trebuchet MS"/>
                <a:sym typeface="Trebuchet MS"/>
              </a:rPr>
              <a:t>Project Team	: </a:t>
            </a:r>
            <a:r>
              <a:rPr lang="en" sz="2000">
                <a:solidFill>
                  <a:srgbClr val="0033CC"/>
                </a:solidFill>
                <a:latin typeface="Trebuchet MS"/>
                <a:ea typeface="Trebuchet MS"/>
                <a:cs typeface="Trebuchet MS"/>
                <a:sym typeface="Trebuchet MS"/>
              </a:rPr>
              <a:t>Abhinandan Singla   PES1201701128</a:t>
            </a:r>
            <a:endParaRPr sz="2000">
              <a:solidFill>
                <a:srgbClr val="0033CC"/>
              </a:solidFill>
              <a:latin typeface="Trebuchet MS"/>
              <a:ea typeface="Trebuchet MS"/>
              <a:cs typeface="Trebuchet MS"/>
              <a:sym typeface="Trebuchet MS"/>
            </a:endParaRPr>
          </a:p>
          <a:p>
            <a:pPr indent="0" lvl="0" marL="1841500" marR="734060" rtl="0" algn="l">
              <a:lnSpc>
                <a:spcPct val="100000"/>
              </a:lnSpc>
              <a:spcBef>
                <a:spcPts val="0"/>
              </a:spcBef>
              <a:spcAft>
                <a:spcPts val="0"/>
              </a:spcAft>
              <a:buClr>
                <a:schemeClr val="dk1"/>
              </a:buClr>
              <a:buSzPts val="1100"/>
              <a:buFont typeface="Arial"/>
              <a:buNone/>
            </a:pPr>
            <a:r>
              <a:rPr lang="en" sz="2000">
                <a:solidFill>
                  <a:srgbClr val="0033CC"/>
                </a:solidFill>
                <a:latin typeface="Trebuchet MS"/>
                <a:ea typeface="Trebuchet MS"/>
                <a:cs typeface="Trebuchet MS"/>
                <a:sym typeface="Trebuchet MS"/>
              </a:rPr>
              <a:t>  Arpan Ghoshal		  PES1201700240</a:t>
            </a:r>
            <a:endParaRPr sz="2000">
              <a:solidFill>
                <a:srgbClr val="0033CC"/>
              </a:solidFill>
              <a:latin typeface="Trebuchet MS"/>
              <a:ea typeface="Trebuchet MS"/>
              <a:cs typeface="Trebuchet MS"/>
              <a:sym typeface="Trebuchet MS"/>
            </a:endParaRPr>
          </a:p>
          <a:p>
            <a:pPr indent="0" lvl="0" marL="1841500" marR="734060" rtl="0" algn="l">
              <a:lnSpc>
                <a:spcPct val="100000"/>
              </a:lnSpc>
              <a:spcBef>
                <a:spcPts val="0"/>
              </a:spcBef>
              <a:spcAft>
                <a:spcPts val="0"/>
              </a:spcAft>
              <a:buClr>
                <a:schemeClr val="dk1"/>
              </a:buClr>
              <a:buSzPts val="1100"/>
              <a:buFont typeface="Arial"/>
              <a:buNone/>
            </a:pPr>
            <a:r>
              <a:rPr lang="en" sz="2000">
                <a:solidFill>
                  <a:srgbClr val="0033CC"/>
                </a:solidFill>
                <a:latin typeface="Trebuchet MS"/>
                <a:ea typeface="Trebuchet MS"/>
                <a:cs typeface="Trebuchet MS"/>
                <a:sym typeface="Trebuchet MS"/>
              </a:rPr>
              <a:t>  Abhijeet Murthy	  PES1201700139 </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 sz="2000">
                <a:solidFill>
                  <a:srgbClr val="0033CC"/>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05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372393" y="867154"/>
            <a:ext cx="6689725" cy="29336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References</a:t>
            </a:r>
            <a:endParaRPr/>
          </a:p>
        </p:txBody>
      </p:sp>
      <p:sp>
        <p:nvSpPr>
          <p:cNvPr id="189" name="Google Shape;189;p28"/>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
              <a:t>‹#›</a:t>
            </a:fld>
            <a:endParaRPr/>
          </a:p>
        </p:txBody>
      </p:sp>
      <p:sp>
        <p:nvSpPr>
          <p:cNvPr id="190" name="Google Shape;190;p28"/>
          <p:cNvSpPr txBox="1"/>
          <p:nvPr>
            <p:ph idx="1" type="body"/>
          </p:nvPr>
        </p:nvSpPr>
        <p:spPr>
          <a:xfrm>
            <a:off x="254175" y="1321775"/>
            <a:ext cx="7041000" cy="641100"/>
          </a:xfrm>
          <a:prstGeom prst="rect">
            <a:avLst/>
          </a:prstGeom>
          <a:noFill/>
          <a:ln>
            <a:noFill/>
          </a:ln>
        </p:spPr>
        <p:txBody>
          <a:bodyPr anchorCtr="0" anchor="t" bIns="0" lIns="0" spcFirstLastPara="1" rIns="0" wrap="square" tIns="71750">
            <a:noAutofit/>
          </a:bodyPr>
          <a:lstStyle/>
          <a:p>
            <a:pPr indent="0" lvl="0" marL="379095" rtl="0" algn="l">
              <a:lnSpc>
                <a:spcPct val="100000"/>
              </a:lnSpc>
              <a:spcBef>
                <a:spcPts val="0"/>
              </a:spcBef>
              <a:spcAft>
                <a:spcPts val="0"/>
              </a:spcAft>
              <a:buClr>
                <a:schemeClr val="dk1"/>
              </a:buClr>
              <a:buSzPts val="1100"/>
              <a:buFont typeface="Arial"/>
              <a:buNone/>
            </a:pPr>
            <a:r>
              <a:rPr lang="en" sz="1400">
                <a:solidFill>
                  <a:srgbClr val="000000"/>
                </a:solidFill>
              </a:rPr>
              <a:t>[1]	A. Karpathy and L. Fei-Fei, "Deep Visual-Semantic Alignments for Generating Image Descriptions," in IEEE Transactions on Pattern Analysis and Machine Intelligence, vol. 39, no. 4, pp. 664-676, 1 April 2017.</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rPr lang="en" sz="1400">
                <a:solidFill>
                  <a:srgbClr val="000000"/>
                </a:solidFill>
              </a:rPr>
              <a:t>[2]	Tanti, Marc &amp; Gatt, Albert &amp; Camilleri, Kenneth. (2017). What is the Role of Recurrent Neural Networks (RNNs) in an Image Caption Generator?. 10.18653/v1/W17-3506. </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rPr lang="en" sz="1400">
                <a:solidFill>
                  <a:srgbClr val="000000"/>
                </a:solidFill>
              </a:rPr>
              <a:t>[3]	TANTI, M., GATT, A., &amp; CAMILLERI, K,  “Where to put the image in an image caption generator,” in Natural Language Engineering, 467-489, 12 March 2018</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379095" rtl="0" algn="l">
              <a:lnSpc>
                <a:spcPct val="100000"/>
              </a:lnSpc>
              <a:spcBef>
                <a:spcPts val="0"/>
              </a:spcBef>
              <a:spcAft>
                <a:spcPts val="0"/>
              </a:spcAft>
              <a:buClr>
                <a:schemeClr val="dk1"/>
              </a:buClr>
              <a:buSzPts val="1100"/>
              <a:buFont typeface="Arial"/>
              <a:buNone/>
            </a:pPr>
            <a:r>
              <a:rPr lang="en" sz="1400">
                <a:solidFill>
                  <a:srgbClr val="000000"/>
                </a:solidFill>
              </a:rPr>
              <a:t>[4]	O. Vinyals, A. Toshev, S. Bengio and D. Erhan, "Show and tell: A neural image caption generator," 2015 IEEE Conference on Computer Vision and Pattern Recognition (CVPR), Boston, MA, 2015, pp. 3156-3164.</a:t>
            </a:r>
            <a:endParaRPr sz="1400">
              <a:solidFill>
                <a:srgbClr val="000000"/>
              </a:solidFill>
            </a:endParaRPr>
          </a:p>
          <a:p>
            <a:pPr indent="0" lvl="0" marL="379095" rtl="0" algn="l">
              <a:lnSpc>
                <a:spcPct val="100000"/>
              </a:lnSpc>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3855" y="2518405"/>
            <a:ext cx="2388235" cy="4762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sz="4000"/>
              <a:t>Thank You</a:t>
            </a:r>
            <a:endParaRPr sz="4000"/>
          </a:p>
        </p:txBody>
      </p:sp>
      <p:sp>
        <p:nvSpPr>
          <p:cNvPr id="196" name="Google Shape;196;p29"/>
          <p:cNvSpPr txBox="1"/>
          <p:nvPr>
            <p:ph idx="12" type="sldNum"/>
          </p:nvPr>
        </p:nvSpPr>
        <p:spPr>
          <a:xfrm>
            <a:off x="8798054" y="4811387"/>
            <a:ext cx="260350" cy="157638"/>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330519" y="867154"/>
            <a:ext cx="3729990" cy="29337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Project Abstract and Scope</a:t>
            </a:r>
            <a:endParaRPr/>
          </a:p>
        </p:txBody>
      </p:sp>
      <p:sp>
        <p:nvSpPr>
          <p:cNvPr id="129" name="Google Shape;129;p20"/>
          <p:cNvSpPr txBox="1"/>
          <p:nvPr/>
        </p:nvSpPr>
        <p:spPr>
          <a:xfrm>
            <a:off x="8889847" y="4811387"/>
            <a:ext cx="168275" cy="157639"/>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30" name="Google Shape;130;p20"/>
          <p:cNvSpPr txBox="1"/>
          <p:nvPr/>
        </p:nvSpPr>
        <p:spPr>
          <a:xfrm>
            <a:off x="110399" y="2667119"/>
            <a:ext cx="7221300" cy="1293600"/>
          </a:xfrm>
          <a:prstGeom prst="rect">
            <a:avLst/>
          </a:prstGeom>
          <a:noFill/>
          <a:ln>
            <a:noFill/>
          </a:ln>
        </p:spPr>
        <p:txBody>
          <a:bodyPr anchorCtr="0" anchor="t" bIns="0" lIns="0" spcFirstLastPara="1" rIns="0" wrap="square" tIns="11425">
            <a:noAutofit/>
          </a:bodyPr>
          <a:lstStyle/>
          <a:p>
            <a:pPr indent="0" lvl="0" marL="12700" marR="5080" rtl="0" algn="just">
              <a:lnSpc>
                <a:spcPct val="100499"/>
              </a:lnSpc>
              <a:spcBef>
                <a:spcPts val="90"/>
              </a:spcBef>
              <a:spcAft>
                <a:spcPts val="0"/>
              </a:spcAft>
              <a:buNone/>
            </a:pPr>
            <a:r>
              <a:rPr lang="en" sz="1800">
                <a:latin typeface="Trebuchet MS"/>
                <a:ea typeface="Trebuchet MS"/>
                <a:cs typeface="Trebuchet MS"/>
                <a:sym typeface="Trebuchet MS"/>
              </a:rPr>
              <a:t>=&gt; Image Captioning is the process of generating a textual description of an image.</a:t>
            </a:r>
            <a:endParaRPr sz="1800">
              <a:latin typeface="Trebuchet MS"/>
              <a:ea typeface="Trebuchet MS"/>
              <a:cs typeface="Trebuchet MS"/>
              <a:sym typeface="Trebuchet MS"/>
            </a:endParaRPr>
          </a:p>
          <a:p>
            <a:pPr indent="0" lvl="0" marL="12700" marR="5080" rtl="0" algn="just">
              <a:lnSpc>
                <a:spcPct val="100499"/>
              </a:lnSpc>
              <a:spcBef>
                <a:spcPts val="90"/>
              </a:spcBef>
              <a:spcAft>
                <a:spcPts val="0"/>
              </a:spcAft>
              <a:buNone/>
            </a:pPr>
            <a:r>
              <a:t/>
            </a:r>
            <a:endParaRPr sz="1800">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 sz="1800">
                <a:latin typeface="Trebuchet MS"/>
                <a:ea typeface="Trebuchet MS"/>
                <a:cs typeface="Trebuchet MS"/>
                <a:sym typeface="Trebuchet MS"/>
              </a:rPr>
              <a:t>=&gt;  It can be divided into two modules logically:</a:t>
            </a:r>
            <a:endParaRPr sz="1800">
              <a:latin typeface="Trebuchet MS"/>
              <a:ea typeface="Trebuchet MS"/>
              <a:cs typeface="Trebuchet MS"/>
              <a:sym typeface="Trebuchet MS"/>
            </a:endParaRPr>
          </a:p>
          <a:p>
            <a:pPr indent="-342900" lvl="0" marL="457200" marR="5080" rtl="0" algn="just">
              <a:lnSpc>
                <a:spcPct val="100499"/>
              </a:lnSpc>
              <a:spcBef>
                <a:spcPts val="90"/>
              </a:spcBef>
              <a:spcAft>
                <a:spcPts val="0"/>
              </a:spcAft>
              <a:buSzPts val="1800"/>
              <a:buFont typeface="Trebuchet MS"/>
              <a:buAutoNum type="arabicPeriod"/>
            </a:pPr>
            <a:r>
              <a:rPr lang="en" sz="1800">
                <a:latin typeface="Trebuchet MS"/>
                <a:ea typeface="Trebuchet MS"/>
                <a:cs typeface="Trebuchet MS"/>
                <a:sym typeface="Trebuchet MS"/>
              </a:rPr>
              <a:t>Image-based model – which extracts the features and nuances out of our image.</a:t>
            </a:r>
            <a:endParaRPr sz="1800">
              <a:latin typeface="Trebuchet MS"/>
              <a:ea typeface="Trebuchet MS"/>
              <a:cs typeface="Trebuchet MS"/>
              <a:sym typeface="Trebuchet MS"/>
            </a:endParaRPr>
          </a:p>
          <a:p>
            <a:pPr indent="-342900" lvl="0" marL="457200" marR="5080" rtl="0" algn="just">
              <a:lnSpc>
                <a:spcPct val="100499"/>
              </a:lnSpc>
              <a:spcBef>
                <a:spcPts val="0"/>
              </a:spcBef>
              <a:spcAft>
                <a:spcPts val="0"/>
              </a:spcAft>
              <a:buSzPts val="1800"/>
              <a:buFont typeface="Trebuchet MS"/>
              <a:buAutoNum type="arabicPeriod"/>
            </a:pPr>
            <a:r>
              <a:rPr lang="en" sz="1800">
                <a:latin typeface="Trebuchet MS"/>
                <a:ea typeface="Trebuchet MS"/>
                <a:cs typeface="Trebuchet MS"/>
                <a:sym typeface="Trebuchet MS"/>
              </a:rPr>
              <a:t>Language-based model – which translates the features and objects given by our image-based model to a natural sentence.</a:t>
            </a:r>
            <a:endParaRPr sz="1800">
              <a:latin typeface="Trebuchet MS"/>
              <a:ea typeface="Trebuchet MS"/>
              <a:cs typeface="Trebuchet MS"/>
              <a:sym typeface="Trebuchet MS"/>
            </a:endParaRPr>
          </a:p>
          <a:p>
            <a:pPr indent="0" lvl="0" marL="12700" marR="5080" rtl="0" algn="just">
              <a:lnSpc>
                <a:spcPct val="100499"/>
              </a:lnSpc>
              <a:spcBef>
                <a:spcPts val="90"/>
              </a:spcBef>
              <a:spcAft>
                <a:spcPts val="0"/>
              </a:spcAft>
              <a:buNone/>
            </a:pPr>
            <a:r>
              <a:t/>
            </a:r>
            <a:endParaRPr sz="1800">
              <a:solidFill>
                <a:schemeClr val="dk1"/>
              </a:solidFill>
              <a:latin typeface="Trebuchet MS"/>
              <a:ea typeface="Trebuchet MS"/>
              <a:cs typeface="Trebuchet MS"/>
              <a:sym typeface="Trebuchet MS"/>
            </a:endParaRPr>
          </a:p>
        </p:txBody>
      </p:sp>
      <p:pic>
        <p:nvPicPr>
          <p:cNvPr id="131" name="Google Shape;131;p20"/>
          <p:cNvPicPr preferRelativeResize="0"/>
          <p:nvPr/>
        </p:nvPicPr>
        <p:blipFill>
          <a:blip r:embed="rId3">
            <a:alphaModFix/>
          </a:blip>
          <a:stretch>
            <a:fillRect/>
          </a:stretch>
        </p:blipFill>
        <p:spPr>
          <a:xfrm>
            <a:off x="451425" y="1373525"/>
            <a:ext cx="3743427" cy="129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5330519" y="867154"/>
            <a:ext cx="3729990" cy="29337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Project Scope -2</a:t>
            </a:r>
            <a:endParaRPr/>
          </a:p>
        </p:txBody>
      </p:sp>
      <p:sp>
        <p:nvSpPr>
          <p:cNvPr id="137" name="Google Shape;137;p21"/>
          <p:cNvSpPr txBox="1"/>
          <p:nvPr/>
        </p:nvSpPr>
        <p:spPr>
          <a:xfrm>
            <a:off x="8915247" y="4799657"/>
            <a:ext cx="117475" cy="1676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p:txBody>
      </p:sp>
      <p:sp>
        <p:nvSpPr>
          <p:cNvPr id="138" name="Google Shape;138;p21"/>
          <p:cNvSpPr txBox="1"/>
          <p:nvPr/>
        </p:nvSpPr>
        <p:spPr>
          <a:xfrm>
            <a:off x="466974" y="1657350"/>
            <a:ext cx="753402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21"/>
          <p:cNvSpPr txBox="1"/>
          <p:nvPr/>
        </p:nvSpPr>
        <p:spPr>
          <a:xfrm>
            <a:off x="348075" y="1689600"/>
            <a:ext cx="7386300" cy="3000000"/>
          </a:xfrm>
          <a:prstGeom prst="rect">
            <a:avLst/>
          </a:prstGeom>
          <a:noFill/>
          <a:ln>
            <a:noFill/>
          </a:ln>
        </p:spPr>
        <p:txBody>
          <a:bodyPr anchorCtr="0" anchor="t" bIns="91425" lIns="91425" spcFirstLastPara="1" rIns="91425" wrap="square" tIns="91425">
            <a:noAutofit/>
          </a:bodyPr>
          <a:lstStyle/>
          <a:p>
            <a:pPr indent="0" lvl="0" marL="0" marR="5080" rtl="0" algn="just">
              <a:lnSpc>
                <a:spcPct val="100499"/>
              </a:lnSpc>
              <a:spcBef>
                <a:spcPts val="90"/>
              </a:spcBef>
              <a:spcAft>
                <a:spcPts val="0"/>
              </a:spcAft>
              <a:buNone/>
            </a:pPr>
            <a:r>
              <a:rPr lang="en" sz="1800">
                <a:latin typeface="Trebuchet MS"/>
                <a:ea typeface="Trebuchet MS"/>
                <a:cs typeface="Trebuchet MS"/>
                <a:sym typeface="Trebuchet MS"/>
              </a:rPr>
              <a:t>=&gt; It can be used for </a:t>
            </a:r>
            <a:r>
              <a:rPr b="1" lang="en" sz="1800">
                <a:latin typeface="Trebuchet MS"/>
                <a:ea typeface="Trebuchet MS"/>
                <a:cs typeface="Trebuchet MS"/>
                <a:sym typeface="Trebuchet MS"/>
              </a:rPr>
              <a:t>aid to the blind</a:t>
            </a:r>
            <a:r>
              <a:rPr lang="en" sz="1800">
                <a:latin typeface="Trebuchet MS"/>
                <a:ea typeface="Trebuchet MS"/>
                <a:cs typeface="Trebuchet MS"/>
                <a:sym typeface="Trebuchet MS"/>
              </a:rPr>
              <a:t>, </a:t>
            </a:r>
            <a:r>
              <a:rPr b="1" lang="en" sz="1800">
                <a:latin typeface="Trebuchet MS"/>
                <a:ea typeface="Trebuchet MS"/>
                <a:cs typeface="Trebuchet MS"/>
                <a:sym typeface="Trebuchet MS"/>
              </a:rPr>
              <a:t>CCTV cameras</a:t>
            </a:r>
            <a:r>
              <a:rPr lang="en" sz="1800">
                <a:latin typeface="Trebuchet MS"/>
                <a:ea typeface="Trebuchet MS"/>
                <a:cs typeface="Trebuchet MS"/>
                <a:sym typeface="Trebuchet MS"/>
              </a:rPr>
              <a:t>, in </a:t>
            </a:r>
            <a:r>
              <a:rPr b="1" lang="en" sz="1800">
                <a:latin typeface="Trebuchet MS"/>
                <a:ea typeface="Trebuchet MS"/>
                <a:cs typeface="Trebuchet MS"/>
                <a:sym typeface="Trebuchet MS"/>
              </a:rPr>
              <a:t>self-driving cars</a:t>
            </a:r>
            <a:r>
              <a:rPr lang="en" sz="1800">
                <a:latin typeface="Trebuchet MS"/>
                <a:ea typeface="Trebuchet MS"/>
                <a:cs typeface="Trebuchet MS"/>
                <a:sym typeface="Trebuchet MS"/>
              </a:rPr>
              <a:t> and in </a:t>
            </a:r>
            <a:r>
              <a:rPr b="1" lang="en" sz="1800">
                <a:latin typeface="Trebuchet MS"/>
                <a:ea typeface="Trebuchet MS"/>
                <a:cs typeface="Trebuchet MS"/>
                <a:sym typeface="Trebuchet MS"/>
              </a:rPr>
              <a:t>reverse image search</a:t>
            </a: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a:p>
            <a:pPr indent="0" lvl="0" marL="0" marR="5080" rtl="0" algn="just">
              <a:lnSpc>
                <a:spcPct val="100499"/>
              </a:lnSpc>
              <a:spcBef>
                <a:spcPts val="90"/>
              </a:spcBef>
              <a:spcAft>
                <a:spcPts val="0"/>
              </a:spcAft>
              <a:buNone/>
            </a:pPr>
            <a:r>
              <a:t/>
            </a:r>
            <a:endParaRPr sz="1800">
              <a:latin typeface="Trebuchet MS"/>
              <a:ea typeface="Trebuchet MS"/>
              <a:cs typeface="Trebuchet MS"/>
              <a:sym typeface="Trebuchet MS"/>
            </a:endParaRPr>
          </a:p>
          <a:p>
            <a:pPr indent="0" lvl="0" marL="0" marR="5080" rtl="0" algn="just">
              <a:lnSpc>
                <a:spcPct val="100499"/>
              </a:lnSpc>
              <a:spcBef>
                <a:spcPts val="90"/>
              </a:spcBef>
              <a:spcAft>
                <a:spcPts val="0"/>
              </a:spcAft>
              <a:buNone/>
            </a:pPr>
            <a:r>
              <a:rPr lang="en" sz="1800">
                <a:latin typeface="Trebuchet MS"/>
                <a:ea typeface="Trebuchet MS"/>
                <a:cs typeface="Trebuchet MS"/>
                <a:sym typeface="Trebuchet MS"/>
              </a:rPr>
              <a:t>=&gt; This problem was well researched by Andrej Karapathy in his PhD thesis. We tried to implement methods described in the paper with some other references combined for better results.</a:t>
            </a:r>
            <a:endParaRPr sz="1800">
              <a:latin typeface="Trebuchet MS"/>
              <a:ea typeface="Trebuchet MS"/>
              <a:cs typeface="Trebuchet MS"/>
              <a:sym typeface="Trebuchet MS"/>
            </a:endParaRPr>
          </a:p>
          <a:p>
            <a:pPr indent="0" lvl="0" marL="457200" marR="5080" rtl="0" algn="just">
              <a:lnSpc>
                <a:spcPct val="100499"/>
              </a:lnSpc>
              <a:spcBef>
                <a:spcPts val="9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470564" y="867154"/>
            <a:ext cx="3597275" cy="29337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Solution Architecture</a:t>
            </a:r>
            <a:endParaRPr/>
          </a:p>
        </p:txBody>
      </p:sp>
      <p:sp>
        <p:nvSpPr>
          <p:cNvPr id="145" name="Google Shape;145;p22"/>
          <p:cNvSpPr txBox="1"/>
          <p:nvPr/>
        </p:nvSpPr>
        <p:spPr>
          <a:xfrm>
            <a:off x="8889847" y="4811387"/>
            <a:ext cx="168275" cy="157639"/>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46" name="Google Shape;146;p22"/>
          <p:cNvSpPr txBox="1"/>
          <p:nvPr/>
        </p:nvSpPr>
        <p:spPr>
          <a:xfrm>
            <a:off x="536549" y="1743390"/>
            <a:ext cx="7221300" cy="1035300"/>
          </a:xfrm>
          <a:prstGeom prst="rect">
            <a:avLst/>
          </a:prstGeom>
          <a:noFill/>
          <a:ln>
            <a:noFill/>
          </a:ln>
        </p:spPr>
        <p:txBody>
          <a:bodyPr anchorCtr="0" anchor="t" bIns="0" lIns="0" spcFirstLastPara="1" rIns="0" wrap="square" tIns="71750">
            <a:noAutofit/>
          </a:bodyPr>
          <a:lstStyle/>
          <a:p>
            <a:pPr indent="0" lvl="0" marL="0" rtl="0" algn="l">
              <a:spcBef>
                <a:spcPts val="0"/>
              </a:spcBef>
              <a:spcAft>
                <a:spcPts val="0"/>
              </a:spcAft>
              <a:buNone/>
            </a:pPr>
            <a:r>
              <a:t/>
            </a:r>
            <a:endParaRPr sz="1800">
              <a:solidFill>
                <a:srgbClr val="0033CC"/>
              </a:solidFill>
              <a:latin typeface="Trebuchet MS"/>
              <a:ea typeface="Trebuchet MS"/>
              <a:cs typeface="Trebuchet MS"/>
              <a:sym typeface="Trebuchet MS"/>
            </a:endParaRPr>
          </a:p>
        </p:txBody>
      </p:sp>
      <p:pic>
        <p:nvPicPr>
          <p:cNvPr id="147" name="Google Shape;147;p22"/>
          <p:cNvPicPr preferRelativeResize="0"/>
          <p:nvPr/>
        </p:nvPicPr>
        <p:blipFill>
          <a:blip r:embed="rId3">
            <a:alphaModFix/>
          </a:blip>
          <a:stretch>
            <a:fillRect/>
          </a:stretch>
        </p:blipFill>
        <p:spPr>
          <a:xfrm>
            <a:off x="2133550" y="1240515"/>
            <a:ext cx="5505450" cy="1981200"/>
          </a:xfrm>
          <a:prstGeom prst="rect">
            <a:avLst/>
          </a:prstGeom>
          <a:noFill/>
          <a:ln>
            <a:noFill/>
          </a:ln>
        </p:spPr>
      </p:pic>
      <p:sp>
        <p:nvSpPr>
          <p:cNvPr id="148" name="Google Shape;148;p22"/>
          <p:cNvSpPr txBox="1"/>
          <p:nvPr/>
        </p:nvSpPr>
        <p:spPr>
          <a:xfrm>
            <a:off x="765425" y="2848375"/>
            <a:ext cx="6334200" cy="22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rebuchet MS"/>
                <a:ea typeface="Trebuchet MS"/>
                <a:cs typeface="Trebuchet MS"/>
                <a:sym typeface="Trebuchet MS"/>
              </a:rPr>
              <a:t>Input_1 -&gt; Partial Caption</a:t>
            </a:r>
            <a:endParaRPr sz="1800">
              <a:latin typeface="Trebuchet MS"/>
              <a:ea typeface="Trebuchet MS"/>
              <a:cs typeface="Trebuchet MS"/>
              <a:sym typeface="Trebuchet MS"/>
            </a:endParaRPr>
          </a:p>
          <a:p>
            <a:pPr indent="0" lvl="0" marL="0" rtl="0" algn="l">
              <a:spcBef>
                <a:spcPts val="0"/>
              </a:spcBef>
              <a:spcAft>
                <a:spcPts val="0"/>
              </a:spcAft>
              <a:buNone/>
            </a:pPr>
            <a:r>
              <a:rPr lang="en" sz="1800">
                <a:latin typeface="Trebuchet MS"/>
                <a:ea typeface="Trebuchet MS"/>
                <a:cs typeface="Trebuchet MS"/>
                <a:sym typeface="Trebuchet MS"/>
              </a:rPr>
              <a:t>Input_2 -&gt; Image feature vector</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 sz="1800">
                <a:latin typeface="Trebuchet MS"/>
                <a:ea typeface="Trebuchet MS"/>
                <a:cs typeface="Trebuchet MS"/>
                <a:sym typeface="Trebuchet MS"/>
              </a:rPr>
              <a:t>Output -&gt; An appropriate word, next in the sequence of partial caption provided in the input_1 (or in probability terms we say conditioned on image vector and the partial caption)</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372393" y="867154"/>
            <a:ext cx="6689725" cy="27699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Solution-1</a:t>
            </a:r>
            <a:endParaRPr/>
          </a:p>
        </p:txBody>
      </p:sp>
      <p:sp>
        <p:nvSpPr>
          <p:cNvPr id="154" name="Google Shape;154;p23"/>
          <p:cNvSpPr txBox="1"/>
          <p:nvPr/>
        </p:nvSpPr>
        <p:spPr>
          <a:xfrm>
            <a:off x="396225" y="1502675"/>
            <a:ext cx="782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rebuchet MS"/>
                <a:ea typeface="Trebuchet MS"/>
                <a:cs typeface="Trebuchet MS"/>
                <a:sym typeface="Trebuchet MS"/>
              </a:rPr>
              <a:t>=&gt; Converted the training images as a feature vector which will further feed to our neural network. Used the InceptionV3 model to get fixed length information of each image for automatic feature extraction.</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 sz="1800">
                <a:latin typeface="Trebuchet MS"/>
                <a:ea typeface="Trebuchet MS"/>
                <a:cs typeface="Trebuchet MS"/>
                <a:sym typeface="Trebuchet MS"/>
              </a:rPr>
              <a:t>=&gt; Built vocabulary with respective tokens and modified the captions.</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lang="en" sz="1800">
                <a:latin typeface="Trebuchet MS"/>
                <a:ea typeface="Trebuchet MS"/>
                <a:cs typeface="Trebuchet MS"/>
                <a:sym typeface="Trebuchet MS"/>
              </a:rPr>
              <a:t>=&gt;  </a:t>
            </a:r>
            <a:r>
              <a:rPr lang="en" sz="1800">
                <a:latin typeface="Trebuchet MS"/>
                <a:ea typeface="Trebuchet MS"/>
                <a:cs typeface="Trebuchet MS"/>
                <a:sym typeface="Trebuchet MS"/>
              </a:rPr>
              <a:t>For the first time, we provide the image vector and the first word as input and try to predict the second word and this process is continued till we get the end_seq.</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372393" y="867154"/>
            <a:ext cx="6689725" cy="27699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Solution-2</a:t>
            </a:r>
            <a:endParaRPr/>
          </a:p>
        </p:txBody>
      </p:sp>
      <p:sp>
        <p:nvSpPr>
          <p:cNvPr id="160" name="Google Shape;160;p24"/>
          <p:cNvSpPr txBox="1"/>
          <p:nvPr>
            <p:ph idx="1" type="body"/>
          </p:nvPr>
        </p:nvSpPr>
        <p:spPr>
          <a:xfrm>
            <a:off x="402799" y="1710606"/>
            <a:ext cx="7131600" cy="1246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000000"/>
                </a:solidFill>
              </a:rPr>
              <a:t>=&gt; </a:t>
            </a:r>
            <a:r>
              <a:rPr lang="en">
                <a:solidFill>
                  <a:srgbClr val="000000"/>
                </a:solidFill>
              </a:rPr>
              <a:t>No. of data points = No. of the actual image training dataset * Each having 5 captions * Words in each caption (avg) = 6000 * 5000 * 7 = 210000</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None/>
            </a:pPr>
            <a:r>
              <a:rPr lang="en">
                <a:solidFill>
                  <a:srgbClr val="000000"/>
                </a:solidFill>
              </a:rPr>
              <a:t>=&gt; Length of each data point =  Length of image vector(2048) + Length of partial caption (34 indices * 200 glove vector) = 2048 + 6800 = 8848</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None/>
            </a:pPr>
            <a:r>
              <a:rPr lang="en">
                <a:solidFill>
                  <a:srgbClr val="000000"/>
                </a:solidFill>
              </a:rPr>
              <a:t>=&gt; Finally, size of data matrix= 210000 * 8848= 1858080000 blocks.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a:t>
            </a:r>
            <a:r>
              <a:rPr lang="en">
                <a:solidFill>
                  <a:srgbClr val="000000"/>
                </a:solidFill>
              </a:rPr>
              <a:t>o Stochastic Gradient Descent was used. And updation was done in batch of data points.</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2372393" y="867154"/>
            <a:ext cx="6689700" cy="276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Solution-3</a:t>
            </a:r>
            <a:endParaRPr/>
          </a:p>
        </p:txBody>
      </p:sp>
      <p:sp>
        <p:nvSpPr>
          <p:cNvPr id="166" name="Google Shape;166;p25"/>
          <p:cNvSpPr txBox="1"/>
          <p:nvPr>
            <p:ph idx="1" type="body"/>
          </p:nvPr>
        </p:nvSpPr>
        <p:spPr>
          <a:xfrm>
            <a:off x="335524" y="3332931"/>
            <a:ext cx="7131600" cy="1246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=&gt;</a:t>
            </a:r>
            <a:r>
              <a:rPr lang="en">
                <a:solidFill>
                  <a:srgbClr val="000000"/>
                </a:solidFill>
              </a:rPr>
              <a:t>Framed it as a supervised learning problem where we have a set of data points D = {Xi, Yi}, where Xi is the feature vector of data point ‘i’ and Yi is the corresponding target variable.</a:t>
            </a:r>
            <a:endParaRPr>
              <a:solidFill>
                <a:srgbClr val="000000"/>
              </a:solidFill>
            </a:endParaRPr>
          </a:p>
          <a:p>
            <a:pPr indent="0" lvl="0" marL="0" rtl="0" algn="l">
              <a:spcBef>
                <a:spcPts val="0"/>
              </a:spcBef>
              <a:spcAft>
                <a:spcPts val="0"/>
              </a:spcAft>
              <a:buNone/>
            </a:pPr>
            <a:r>
              <a:rPr lang="en">
                <a:solidFill>
                  <a:srgbClr val="000000"/>
                </a:solidFill>
              </a:rPr>
              <a:t>=&gt; Where the inputs are Partial Caption and Image feature vector and output is an appropriate word, next in the sequence of partial caption provided in the inputs.</a:t>
            </a:r>
            <a:endParaRPr>
              <a:solidFill>
                <a:srgbClr val="000000"/>
              </a:solidFill>
            </a:endParaRPr>
          </a:p>
        </p:txBody>
      </p:sp>
      <p:pic>
        <p:nvPicPr>
          <p:cNvPr id="167" name="Google Shape;167;p25"/>
          <p:cNvPicPr preferRelativeResize="0"/>
          <p:nvPr/>
        </p:nvPicPr>
        <p:blipFill>
          <a:blip r:embed="rId3">
            <a:alphaModFix/>
          </a:blip>
          <a:stretch>
            <a:fillRect/>
          </a:stretch>
        </p:blipFill>
        <p:spPr>
          <a:xfrm>
            <a:off x="458900" y="1144056"/>
            <a:ext cx="2833392" cy="1971294"/>
          </a:xfrm>
          <a:prstGeom prst="rect">
            <a:avLst/>
          </a:prstGeom>
          <a:noFill/>
          <a:ln>
            <a:noFill/>
          </a:ln>
        </p:spPr>
      </p:pic>
      <p:pic>
        <p:nvPicPr>
          <p:cNvPr id="168" name="Google Shape;168;p25"/>
          <p:cNvPicPr preferRelativeResize="0"/>
          <p:nvPr/>
        </p:nvPicPr>
        <p:blipFill>
          <a:blip r:embed="rId4">
            <a:alphaModFix/>
          </a:blip>
          <a:stretch>
            <a:fillRect/>
          </a:stretch>
        </p:blipFill>
        <p:spPr>
          <a:xfrm>
            <a:off x="3743750" y="1047225"/>
            <a:ext cx="3343526" cy="216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372393" y="867154"/>
            <a:ext cx="6689725" cy="29336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Constraints, Assumptions &amp; Dependencies</a:t>
            </a:r>
            <a:endParaRPr/>
          </a:p>
        </p:txBody>
      </p:sp>
      <p:sp>
        <p:nvSpPr>
          <p:cNvPr id="174" name="Google Shape;174;p26"/>
          <p:cNvSpPr txBox="1"/>
          <p:nvPr/>
        </p:nvSpPr>
        <p:spPr>
          <a:xfrm>
            <a:off x="8889847" y="4811387"/>
            <a:ext cx="168275" cy="157639"/>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75" name="Google Shape;175;p26"/>
          <p:cNvSpPr txBox="1"/>
          <p:nvPr/>
        </p:nvSpPr>
        <p:spPr>
          <a:xfrm>
            <a:off x="530223" y="2097756"/>
            <a:ext cx="6763500" cy="424200"/>
          </a:xfrm>
          <a:prstGeom prst="rect">
            <a:avLst/>
          </a:prstGeom>
          <a:noFill/>
          <a:ln>
            <a:noFill/>
          </a:ln>
        </p:spPr>
        <p:txBody>
          <a:bodyPr anchorCtr="0" anchor="t" bIns="0" lIns="0" spcFirstLastPara="1" rIns="0" wrap="square" tIns="11425">
            <a:noAutofit/>
          </a:bodyPr>
          <a:lstStyle/>
          <a:p>
            <a:pPr indent="0" lvl="0" marL="12700" marR="5080" rtl="0" algn="just">
              <a:lnSpc>
                <a:spcPct val="100299"/>
              </a:lnSpc>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12700" marR="5080" rtl="0" algn="just">
              <a:lnSpc>
                <a:spcPct val="100299"/>
              </a:lnSpc>
              <a:spcBef>
                <a:spcPts val="0"/>
              </a:spcBef>
              <a:spcAft>
                <a:spcPts val="0"/>
              </a:spcAft>
              <a:buClr>
                <a:schemeClr val="dk1"/>
              </a:buClr>
              <a:buSzPts val="1100"/>
              <a:buFont typeface="Arial"/>
              <a:buNone/>
            </a:pPr>
            <a:r>
              <a:rPr lang="en" sz="1800">
                <a:latin typeface="Trebuchet MS"/>
                <a:ea typeface="Trebuchet MS"/>
                <a:cs typeface="Trebuchet MS"/>
                <a:sym typeface="Trebuchet MS"/>
              </a:rPr>
              <a:t>We must understand that the images used for testing must be semantically related to those used for training the model. For example, if we train our model on the images of cats, dogs, etc. we must not test it on images of aeroplanes, waterfalls, etc. If the distribution of train and test sets are different the model will not give the desired performance.</a:t>
            </a:r>
            <a:endParaRPr sz="1800">
              <a:latin typeface="Trebuchet MS"/>
              <a:ea typeface="Trebuchet MS"/>
              <a:cs typeface="Trebuchet MS"/>
              <a:sym typeface="Trebuchet MS"/>
            </a:endParaRPr>
          </a:p>
          <a:p>
            <a:pPr indent="0" lvl="0" marL="12700" marR="5080" rtl="0" algn="just">
              <a:lnSpc>
                <a:spcPct val="100299"/>
              </a:lnSpc>
              <a:spcBef>
                <a:spcPts val="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12700" marR="5080" rtl="0" algn="just">
              <a:lnSpc>
                <a:spcPct val="100299"/>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p:nvPr/>
        </p:nvSpPr>
        <p:spPr>
          <a:xfrm>
            <a:off x="1523996" y="1185859"/>
            <a:ext cx="7620000" cy="27622"/>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7"/>
          <p:cNvSpPr txBox="1"/>
          <p:nvPr>
            <p:ph type="title"/>
          </p:nvPr>
        </p:nvSpPr>
        <p:spPr>
          <a:xfrm>
            <a:off x="2372393" y="867154"/>
            <a:ext cx="6689725" cy="29336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Future work plan </a:t>
            </a:r>
            <a:endParaRPr/>
          </a:p>
        </p:txBody>
      </p:sp>
      <p:sp>
        <p:nvSpPr>
          <p:cNvPr id="182" name="Google Shape;182;p27"/>
          <p:cNvSpPr txBox="1"/>
          <p:nvPr/>
        </p:nvSpPr>
        <p:spPr>
          <a:xfrm>
            <a:off x="8889847" y="4811387"/>
            <a:ext cx="168275" cy="157639"/>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83" name="Google Shape;183;p27"/>
          <p:cNvSpPr txBox="1"/>
          <p:nvPr/>
        </p:nvSpPr>
        <p:spPr>
          <a:xfrm>
            <a:off x="276600" y="1530375"/>
            <a:ext cx="7692900" cy="3000000"/>
          </a:xfrm>
          <a:prstGeom prst="rect">
            <a:avLst/>
          </a:prstGeom>
          <a:noFill/>
          <a:ln>
            <a:noFill/>
          </a:ln>
        </p:spPr>
        <p:txBody>
          <a:bodyPr anchorCtr="0" anchor="t" bIns="91425" lIns="91425" spcFirstLastPara="1" rIns="91425" wrap="square" tIns="91425">
            <a:noAutofit/>
          </a:bodyPr>
          <a:lstStyle/>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Using a larger dataset.</a:t>
            </a:r>
            <a:endParaRPr sz="1800">
              <a:latin typeface="Trebuchet MS"/>
              <a:ea typeface="Trebuchet MS"/>
              <a:cs typeface="Trebuchet MS"/>
              <a:sym typeface="Trebuchet MS"/>
            </a:endParaRPr>
          </a:p>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Changing the model architecture, e.g. include an attention module.</a:t>
            </a:r>
            <a:endParaRPr sz="1800">
              <a:latin typeface="Trebuchet MS"/>
              <a:ea typeface="Trebuchet MS"/>
              <a:cs typeface="Trebuchet MS"/>
              <a:sym typeface="Trebuchet MS"/>
            </a:endParaRPr>
          </a:p>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Doing more hyperparameter tuning (learning rate, batch size, number of layers, number of units, dropout rate, batch normalization etc.).</a:t>
            </a:r>
            <a:endParaRPr sz="1800">
              <a:latin typeface="Trebuchet MS"/>
              <a:ea typeface="Trebuchet MS"/>
              <a:cs typeface="Trebuchet MS"/>
              <a:sym typeface="Trebuchet MS"/>
            </a:endParaRPr>
          </a:p>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Use the cross-validation set to understand overfitting.</a:t>
            </a:r>
            <a:endParaRPr sz="1800">
              <a:latin typeface="Trebuchet MS"/>
              <a:ea typeface="Trebuchet MS"/>
              <a:cs typeface="Trebuchet MS"/>
              <a:sym typeface="Trebuchet MS"/>
            </a:endParaRPr>
          </a:p>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Using Beam Search instead of Greedy Search during Inference.</a:t>
            </a:r>
            <a:endParaRPr sz="1800">
              <a:latin typeface="Trebuchet MS"/>
              <a:ea typeface="Trebuchet MS"/>
              <a:cs typeface="Trebuchet MS"/>
              <a:sym typeface="Trebuchet MS"/>
            </a:endParaRPr>
          </a:p>
          <a:p>
            <a:pPr indent="-342900" lvl="0" marL="457200" marR="5080" rtl="0" algn="just">
              <a:lnSpc>
                <a:spcPct val="100299"/>
              </a:lnSpc>
              <a:spcBef>
                <a:spcPts val="0"/>
              </a:spcBef>
              <a:spcAft>
                <a:spcPts val="0"/>
              </a:spcAft>
              <a:buSzPts val="1800"/>
              <a:buFont typeface="Trebuchet MS"/>
              <a:buChar char="●"/>
            </a:pPr>
            <a:r>
              <a:rPr lang="en" sz="1800">
                <a:latin typeface="Trebuchet MS"/>
                <a:ea typeface="Trebuchet MS"/>
                <a:cs typeface="Trebuchet MS"/>
                <a:sym typeface="Trebuchet MS"/>
              </a:rPr>
              <a:t>Using BLEU Score to evaluate and measure the performance of the model.</a:t>
            </a:r>
            <a:endParaRPr sz="1800">
              <a:latin typeface="Trebuchet MS"/>
              <a:ea typeface="Trebuchet MS"/>
              <a:cs typeface="Trebuchet MS"/>
              <a:sym typeface="Trebuchet MS"/>
            </a:endParaRPr>
          </a:p>
          <a:p>
            <a:pPr indent="0" lvl="0" marL="12700" marR="5080" rtl="0" algn="just">
              <a:lnSpc>
                <a:spcPct val="100299"/>
              </a:lnSpc>
              <a:spcBef>
                <a:spcPts val="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12700" marR="5080" rtl="0" algn="just">
              <a:lnSpc>
                <a:spcPct val="100299"/>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