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2" r:id="rId3"/>
    <p:sldId id="263" r:id="rId4"/>
    <p:sldId id="264" r:id="rId5"/>
    <p:sldId id="265" r:id="rId6"/>
    <p:sldId id="266" r:id="rId7"/>
    <p:sldId id="267" r:id="rId8"/>
    <p:sldId id="287" r:id="rId9"/>
    <p:sldId id="288" r:id="rId10"/>
    <p:sldId id="289" r:id="rId11"/>
    <p:sldId id="291" r:id="rId12"/>
    <p:sldId id="290" r:id="rId13"/>
    <p:sldId id="292" r:id="rId14"/>
    <p:sldId id="293" r:id="rId15"/>
    <p:sldId id="259" r:id="rId16"/>
    <p:sldId id="278"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173" autoAdjust="0"/>
  </p:normalViewPr>
  <p:slideViewPr>
    <p:cSldViewPr snapToGrid="0">
      <p:cViewPr>
        <p:scale>
          <a:sx n="69" d="100"/>
          <a:sy n="69" d="100"/>
        </p:scale>
        <p:origin x="690" y="48"/>
      </p:cViewPr>
      <p:guideLst/>
    </p:cSldViewPr>
  </p:slideViewPr>
  <p:outlineViewPr>
    <p:cViewPr>
      <p:scale>
        <a:sx n="33" d="100"/>
        <a:sy n="33" d="100"/>
      </p:scale>
      <p:origin x="0" y="-175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21EFF8-A493-4788-8CDC-FDD906BD8FCD}" type="doc">
      <dgm:prSet loTypeId="urn:microsoft.com/office/officeart/2005/8/layout/radial3" loCatId="cycle" qsTypeId="urn:microsoft.com/office/officeart/2005/8/quickstyle/3d3" qsCatId="3D" csTypeId="urn:microsoft.com/office/officeart/2005/8/colors/colorful1" csCatId="colorful" phldr="1"/>
      <dgm:spPr/>
      <dgm:t>
        <a:bodyPr/>
        <a:lstStyle/>
        <a:p>
          <a:endParaRPr lang="en-IN"/>
        </a:p>
      </dgm:t>
    </dgm:pt>
    <dgm:pt modelId="{55A568EE-3B99-4638-80A1-F66F19170046}">
      <dgm:prSet phldrT="[Text]"/>
      <dgm:spPr/>
      <dgm:t>
        <a:bodyPr/>
        <a:lstStyle/>
        <a:p>
          <a:r>
            <a:rPr lang="en-IN" dirty="0"/>
            <a:t>Surface Roughness values of all images</a:t>
          </a:r>
        </a:p>
      </dgm:t>
    </dgm:pt>
    <dgm:pt modelId="{32E117A1-E74F-469C-8C1F-609F2443742B}" type="parTrans" cxnId="{03B19BA8-492E-45EC-94C7-E95C54B2E5BC}">
      <dgm:prSet/>
      <dgm:spPr/>
      <dgm:t>
        <a:bodyPr/>
        <a:lstStyle/>
        <a:p>
          <a:endParaRPr lang="en-IN"/>
        </a:p>
      </dgm:t>
    </dgm:pt>
    <dgm:pt modelId="{03B7EE23-A1EB-4D6C-8C89-AF94F3D5FE1F}" type="sibTrans" cxnId="{03B19BA8-492E-45EC-94C7-E95C54B2E5BC}">
      <dgm:prSet/>
      <dgm:spPr/>
      <dgm:t>
        <a:bodyPr/>
        <a:lstStyle/>
        <a:p>
          <a:endParaRPr lang="en-IN"/>
        </a:p>
      </dgm:t>
    </dgm:pt>
    <dgm:pt modelId="{D64062E8-5726-4E55-9C12-2BAF508531D6}">
      <dgm:prSet phldrT="[Text]"/>
      <dgm:spPr/>
      <dgm:t>
        <a:bodyPr/>
        <a:lstStyle/>
        <a:p>
          <a:r>
            <a:rPr lang="en-IN" dirty="0"/>
            <a:t>17.8853</a:t>
          </a:r>
        </a:p>
      </dgm:t>
    </dgm:pt>
    <dgm:pt modelId="{EC5CED8B-F14E-4C46-830B-FFF75CBE2E3A}" type="parTrans" cxnId="{0502571D-2E0E-4EE9-AE2C-1F7500D7AE16}">
      <dgm:prSet/>
      <dgm:spPr/>
      <dgm:t>
        <a:bodyPr/>
        <a:lstStyle/>
        <a:p>
          <a:endParaRPr lang="en-IN"/>
        </a:p>
      </dgm:t>
    </dgm:pt>
    <dgm:pt modelId="{4CE820B7-2A80-4314-A214-CC1C28A802D3}" type="sibTrans" cxnId="{0502571D-2E0E-4EE9-AE2C-1F7500D7AE16}">
      <dgm:prSet/>
      <dgm:spPr/>
      <dgm:t>
        <a:bodyPr/>
        <a:lstStyle/>
        <a:p>
          <a:endParaRPr lang="en-IN"/>
        </a:p>
      </dgm:t>
    </dgm:pt>
    <dgm:pt modelId="{D83FF6E5-0FC5-4F72-9850-860B7B276FCD}">
      <dgm:prSet phldrT="[Text]"/>
      <dgm:spPr/>
      <dgm:t>
        <a:bodyPr/>
        <a:lstStyle/>
        <a:p>
          <a:r>
            <a:rPr lang="en-IN" dirty="0"/>
            <a:t>20.1010</a:t>
          </a:r>
        </a:p>
      </dgm:t>
    </dgm:pt>
    <dgm:pt modelId="{D1590DDA-B58B-429D-AE4B-9405200ECD75}" type="parTrans" cxnId="{8E2CD903-39E7-4A7F-A7C4-D8DECE26BC61}">
      <dgm:prSet/>
      <dgm:spPr/>
      <dgm:t>
        <a:bodyPr/>
        <a:lstStyle/>
        <a:p>
          <a:endParaRPr lang="en-IN"/>
        </a:p>
      </dgm:t>
    </dgm:pt>
    <dgm:pt modelId="{C23277D6-AAA6-44CD-A7BC-AD7AA6A33048}" type="sibTrans" cxnId="{8E2CD903-39E7-4A7F-A7C4-D8DECE26BC61}">
      <dgm:prSet/>
      <dgm:spPr/>
      <dgm:t>
        <a:bodyPr/>
        <a:lstStyle/>
        <a:p>
          <a:endParaRPr lang="en-IN"/>
        </a:p>
      </dgm:t>
    </dgm:pt>
    <dgm:pt modelId="{E4E9DEC8-6E07-437D-BE45-F1DE0D4FC083}">
      <dgm:prSet phldrT="[Text]"/>
      <dgm:spPr/>
      <dgm:t>
        <a:bodyPr/>
        <a:lstStyle/>
        <a:p>
          <a:r>
            <a:rPr lang="en-IN" dirty="0"/>
            <a:t>21.0387</a:t>
          </a:r>
        </a:p>
      </dgm:t>
    </dgm:pt>
    <dgm:pt modelId="{84A705F5-1301-4BFD-91E4-423BD3115974}" type="parTrans" cxnId="{7088E04A-11E7-4602-A525-2FB8AC097BC4}">
      <dgm:prSet/>
      <dgm:spPr/>
      <dgm:t>
        <a:bodyPr/>
        <a:lstStyle/>
        <a:p>
          <a:endParaRPr lang="en-IN"/>
        </a:p>
      </dgm:t>
    </dgm:pt>
    <dgm:pt modelId="{443BE5DD-5A04-4B19-908B-D82B757B940C}" type="sibTrans" cxnId="{7088E04A-11E7-4602-A525-2FB8AC097BC4}">
      <dgm:prSet/>
      <dgm:spPr/>
      <dgm:t>
        <a:bodyPr/>
        <a:lstStyle/>
        <a:p>
          <a:endParaRPr lang="en-IN"/>
        </a:p>
      </dgm:t>
    </dgm:pt>
    <dgm:pt modelId="{8C91FDFE-70B0-42F8-A9DA-353085AC85CE}">
      <dgm:prSet phldrT="[Text]"/>
      <dgm:spPr/>
      <dgm:t>
        <a:bodyPr/>
        <a:lstStyle/>
        <a:p>
          <a:r>
            <a:rPr lang="en-IN" dirty="0"/>
            <a:t>17.6178</a:t>
          </a:r>
        </a:p>
      </dgm:t>
    </dgm:pt>
    <dgm:pt modelId="{42F7D6CC-565E-42C9-A872-FE292C54E73E}" type="parTrans" cxnId="{12D96653-2B50-46C3-819F-1871F15DB458}">
      <dgm:prSet/>
      <dgm:spPr/>
      <dgm:t>
        <a:bodyPr/>
        <a:lstStyle/>
        <a:p>
          <a:endParaRPr lang="en-IN"/>
        </a:p>
      </dgm:t>
    </dgm:pt>
    <dgm:pt modelId="{6D0BE69B-A1FA-4B37-91F3-34848CFE155F}" type="sibTrans" cxnId="{12D96653-2B50-46C3-819F-1871F15DB458}">
      <dgm:prSet/>
      <dgm:spPr/>
      <dgm:t>
        <a:bodyPr/>
        <a:lstStyle/>
        <a:p>
          <a:endParaRPr lang="en-IN"/>
        </a:p>
      </dgm:t>
    </dgm:pt>
    <dgm:pt modelId="{EC141D1D-C51D-4FCE-BD82-7DAFE07859B6}">
      <dgm:prSet phldrT="[Text]"/>
      <dgm:spPr/>
      <dgm:t>
        <a:bodyPr/>
        <a:lstStyle/>
        <a:p>
          <a:endParaRPr lang="en-IN" dirty="0"/>
        </a:p>
      </dgm:t>
    </dgm:pt>
    <dgm:pt modelId="{C4ED4502-BB76-485B-8772-767FB4B92CB8}" type="parTrans" cxnId="{BA976CC1-E814-4A98-8900-E8EBD950019C}">
      <dgm:prSet/>
      <dgm:spPr/>
      <dgm:t>
        <a:bodyPr/>
        <a:lstStyle/>
        <a:p>
          <a:endParaRPr lang="en-IN"/>
        </a:p>
      </dgm:t>
    </dgm:pt>
    <dgm:pt modelId="{3D8FA88B-25EC-45D4-8940-E5A81E763517}" type="sibTrans" cxnId="{BA976CC1-E814-4A98-8900-E8EBD950019C}">
      <dgm:prSet/>
      <dgm:spPr/>
      <dgm:t>
        <a:bodyPr/>
        <a:lstStyle/>
        <a:p>
          <a:endParaRPr lang="en-IN"/>
        </a:p>
      </dgm:t>
    </dgm:pt>
    <dgm:pt modelId="{14F3A3AF-64AE-4C82-93CE-BD40319ECA1B}">
      <dgm:prSet phldrT="[Text]"/>
      <dgm:spPr/>
      <dgm:t>
        <a:bodyPr/>
        <a:lstStyle/>
        <a:p>
          <a:r>
            <a:rPr lang="en-IN" dirty="0"/>
            <a:t>18.5573</a:t>
          </a:r>
        </a:p>
      </dgm:t>
    </dgm:pt>
    <dgm:pt modelId="{3C684709-E1AC-4AC8-81B9-8B86C613FCCA}" type="parTrans" cxnId="{DA0382EE-E5D0-400E-94DB-69E0314BB68B}">
      <dgm:prSet/>
      <dgm:spPr/>
      <dgm:t>
        <a:bodyPr/>
        <a:lstStyle/>
        <a:p>
          <a:endParaRPr lang="en-IN"/>
        </a:p>
      </dgm:t>
    </dgm:pt>
    <dgm:pt modelId="{EAC3163C-850A-4FB5-9600-7A947C320A58}" type="sibTrans" cxnId="{DA0382EE-E5D0-400E-94DB-69E0314BB68B}">
      <dgm:prSet/>
      <dgm:spPr/>
      <dgm:t>
        <a:bodyPr/>
        <a:lstStyle/>
        <a:p>
          <a:endParaRPr lang="en-IN"/>
        </a:p>
      </dgm:t>
    </dgm:pt>
    <dgm:pt modelId="{9FED5DB4-AFFC-465F-89C6-11073A4C376F}">
      <dgm:prSet phldrT="[Text]"/>
      <dgm:spPr/>
      <dgm:t>
        <a:bodyPr/>
        <a:lstStyle/>
        <a:p>
          <a:r>
            <a:rPr lang="en-IN" dirty="0"/>
            <a:t>18.5188</a:t>
          </a:r>
        </a:p>
      </dgm:t>
    </dgm:pt>
    <dgm:pt modelId="{3566395D-49F3-4001-98D3-3C22723F4E31}" type="parTrans" cxnId="{FB846115-325E-4E1F-A5FA-5298CA4FD708}">
      <dgm:prSet/>
      <dgm:spPr/>
      <dgm:t>
        <a:bodyPr/>
        <a:lstStyle/>
        <a:p>
          <a:endParaRPr lang="en-IN"/>
        </a:p>
      </dgm:t>
    </dgm:pt>
    <dgm:pt modelId="{C0A44441-0C0F-4422-8879-2A7ABA67849B}" type="sibTrans" cxnId="{FB846115-325E-4E1F-A5FA-5298CA4FD708}">
      <dgm:prSet/>
      <dgm:spPr/>
      <dgm:t>
        <a:bodyPr/>
        <a:lstStyle/>
        <a:p>
          <a:endParaRPr lang="en-IN"/>
        </a:p>
      </dgm:t>
    </dgm:pt>
    <dgm:pt modelId="{BEC00C78-D45E-47FB-998E-5156D3969B7D}">
      <dgm:prSet phldrT="[Text]"/>
      <dgm:spPr/>
      <dgm:t>
        <a:bodyPr/>
        <a:lstStyle/>
        <a:p>
          <a:r>
            <a:rPr lang="en-IN" dirty="0"/>
            <a:t>15.4731</a:t>
          </a:r>
        </a:p>
      </dgm:t>
    </dgm:pt>
    <dgm:pt modelId="{B69D77AE-87FF-4D4F-A2C5-E37CD9A95697}" type="parTrans" cxnId="{971D2613-BFA7-471F-BDF1-8BBA4987529E}">
      <dgm:prSet/>
      <dgm:spPr/>
      <dgm:t>
        <a:bodyPr/>
        <a:lstStyle/>
        <a:p>
          <a:endParaRPr lang="en-IN"/>
        </a:p>
      </dgm:t>
    </dgm:pt>
    <dgm:pt modelId="{1A9AF332-61FB-494F-9227-656887C69707}" type="sibTrans" cxnId="{971D2613-BFA7-471F-BDF1-8BBA4987529E}">
      <dgm:prSet/>
      <dgm:spPr/>
      <dgm:t>
        <a:bodyPr/>
        <a:lstStyle/>
        <a:p>
          <a:endParaRPr lang="en-IN"/>
        </a:p>
      </dgm:t>
    </dgm:pt>
    <dgm:pt modelId="{4F087718-77BC-4F88-8D7E-65A5FC1B7D53}">
      <dgm:prSet phldrT="[Text]"/>
      <dgm:spPr/>
      <dgm:t>
        <a:bodyPr/>
        <a:lstStyle/>
        <a:p>
          <a:r>
            <a:rPr lang="en-IN" dirty="0"/>
            <a:t>35.9147</a:t>
          </a:r>
        </a:p>
      </dgm:t>
    </dgm:pt>
    <dgm:pt modelId="{9B4E14E8-D18F-4352-B177-4C3FBF5E0FB1}" type="parTrans" cxnId="{EF8B4B7A-58FC-415B-B50C-8652D790D8B0}">
      <dgm:prSet/>
      <dgm:spPr/>
      <dgm:t>
        <a:bodyPr/>
        <a:lstStyle/>
        <a:p>
          <a:endParaRPr lang="en-IN"/>
        </a:p>
      </dgm:t>
    </dgm:pt>
    <dgm:pt modelId="{4A4B4C11-5EE7-4918-9979-E41FD1F5CDD2}" type="sibTrans" cxnId="{EF8B4B7A-58FC-415B-B50C-8652D790D8B0}">
      <dgm:prSet/>
      <dgm:spPr/>
      <dgm:t>
        <a:bodyPr/>
        <a:lstStyle/>
        <a:p>
          <a:endParaRPr lang="en-IN"/>
        </a:p>
      </dgm:t>
    </dgm:pt>
    <dgm:pt modelId="{0CC89FBB-29D0-4B06-9E90-A7217108C793}">
      <dgm:prSet phldrT="[Text]"/>
      <dgm:spPr/>
      <dgm:t>
        <a:bodyPr/>
        <a:lstStyle/>
        <a:p>
          <a:endParaRPr lang="en-IN" dirty="0"/>
        </a:p>
      </dgm:t>
    </dgm:pt>
    <dgm:pt modelId="{EC95E8AA-0782-46DF-8281-250597E6AEEB}" type="parTrans" cxnId="{19349782-632B-46C0-8984-7D0A8EA7EB8A}">
      <dgm:prSet/>
      <dgm:spPr/>
      <dgm:t>
        <a:bodyPr/>
        <a:lstStyle/>
        <a:p>
          <a:endParaRPr lang="en-IN"/>
        </a:p>
      </dgm:t>
    </dgm:pt>
    <dgm:pt modelId="{6C8E132B-3DA3-4BAE-A891-4A4F436B01ED}" type="sibTrans" cxnId="{19349782-632B-46C0-8984-7D0A8EA7EB8A}">
      <dgm:prSet/>
      <dgm:spPr/>
      <dgm:t>
        <a:bodyPr/>
        <a:lstStyle/>
        <a:p>
          <a:endParaRPr lang="en-IN"/>
        </a:p>
      </dgm:t>
    </dgm:pt>
    <dgm:pt modelId="{6856F4DE-4D5D-4A0E-BFCD-4523B428A9C5}">
      <dgm:prSet phldrT="[Text]"/>
      <dgm:spPr/>
      <dgm:t>
        <a:bodyPr/>
        <a:lstStyle/>
        <a:p>
          <a:r>
            <a:rPr lang="en-IN" dirty="0"/>
            <a:t>36.4679</a:t>
          </a:r>
        </a:p>
      </dgm:t>
    </dgm:pt>
    <dgm:pt modelId="{1151525B-5379-429F-8D59-DC4B525D73D4}" type="parTrans" cxnId="{148D3912-1C86-44C1-A327-671BEE11DA56}">
      <dgm:prSet/>
      <dgm:spPr/>
      <dgm:t>
        <a:bodyPr/>
        <a:lstStyle/>
        <a:p>
          <a:endParaRPr lang="en-IN"/>
        </a:p>
      </dgm:t>
    </dgm:pt>
    <dgm:pt modelId="{068A0BD5-C1BA-411E-93BF-5AF17FA51AC8}" type="sibTrans" cxnId="{148D3912-1C86-44C1-A327-671BEE11DA56}">
      <dgm:prSet/>
      <dgm:spPr/>
      <dgm:t>
        <a:bodyPr/>
        <a:lstStyle/>
        <a:p>
          <a:endParaRPr lang="en-IN"/>
        </a:p>
      </dgm:t>
    </dgm:pt>
    <dgm:pt modelId="{A0053297-B38F-45D8-8383-A21776AF1C58}" type="pres">
      <dgm:prSet presAssocID="{BD21EFF8-A493-4788-8CDC-FDD906BD8FCD}" presName="composite" presStyleCnt="0">
        <dgm:presLayoutVars>
          <dgm:chMax val="1"/>
          <dgm:dir/>
          <dgm:resizeHandles val="exact"/>
        </dgm:presLayoutVars>
      </dgm:prSet>
      <dgm:spPr/>
    </dgm:pt>
    <dgm:pt modelId="{B952B7CE-37B8-409D-B84B-C16D467D63A1}" type="pres">
      <dgm:prSet presAssocID="{BD21EFF8-A493-4788-8CDC-FDD906BD8FCD}" presName="radial" presStyleCnt="0">
        <dgm:presLayoutVars>
          <dgm:animLvl val="ctr"/>
        </dgm:presLayoutVars>
      </dgm:prSet>
      <dgm:spPr/>
    </dgm:pt>
    <dgm:pt modelId="{1B32820D-A35C-4111-A16A-F1AC88B7AB49}" type="pres">
      <dgm:prSet presAssocID="{55A568EE-3B99-4638-80A1-F66F19170046}" presName="centerShape" presStyleLbl="vennNode1" presStyleIdx="0" presStyleCnt="10"/>
      <dgm:spPr/>
    </dgm:pt>
    <dgm:pt modelId="{AB69597A-B3E3-4D10-B914-4E5BDB2F97F5}" type="pres">
      <dgm:prSet presAssocID="{D64062E8-5726-4E55-9C12-2BAF508531D6}" presName="node" presStyleLbl="vennNode1" presStyleIdx="1" presStyleCnt="10">
        <dgm:presLayoutVars>
          <dgm:bulletEnabled val="1"/>
        </dgm:presLayoutVars>
      </dgm:prSet>
      <dgm:spPr/>
    </dgm:pt>
    <dgm:pt modelId="{38B0C4AA-64CC-4CA0-83E7-E94F924C72C3}" type="pres">
      <dgm:prSet presAssocID="{D83FF6E5-0FC5-4F72-9850-860B7B276FCD}" presName="node" presStyleLbl="vennNode1" presStyleIdx="2" presStyleCnt="10">
        <dgm:presLayoutVars>
          <dgm:bulletEnabled val="1"/>
        </dgm:presLayoutVars>
      </dgm:prSet>
      <dgm:spPr/>
    </dgm:pt>
    <dgm:pt modelId="{61C14575-A8C1-48B5-B192-161F548AF235}" type="pres">
      <dgm:prSet presAssocID="{E4E9DEC8-6E07-437D-BE45-F1DE0D4FC083}" presName="node" presStyleLbl="vennNode1" presStyleIdx="3" presStyleCnt="10">
        <dgm:presLayoutVars>
          <dgm:bulletEnabled val="1"/>
        </dgm:presLayoutVars>
      </dgm:prSet>
      <dgm:spPr/>
    </dgm:pt>
    <dgm:pt modelId="{85D1420A-173F-42D9-A8C3-5D6D302D3634}" type="pres">
      <dgm:prSet presAssocID="{8C91FDFE-70B0-42F8-A9DA-353085AC85CE}" presName="node" presStyleLbl="vennNode1" presStyleIdx="4" presStyleCnt="10">
        <dgm:presLayoutVars>
          <dgm:bulletEnabled val="1"/>
        </dgm:presLayoutVars>
      </dgm:prSet>
      <dgm:spPr/>
    </dgm:pt>
    <dgm:pt modelId="{C9CBA79E-6AD0-4AB6-ACC2-4B82BD461401}" type="pres">
      <dgm:prSet presAssocID="{14F3A3AF-64AE-4C82-93CE-BD40319ECA1B}" presName="node" presStyleLbl="vennNode1" presStyleIdx="5" presStyleCnt="10">
        <dgm:presLayoutVars>
          <dgm:bulletEnabled val="1"/>
        </dgm:presLayoutVars>
      </dgm:prSet>
      <dgm:spPr/>
    </dgm:pt>
    <dgm:pt modelId="{5D04CDC6-9389-434E-89E7-D31D35A3A8EF}" type="pres">
      <dgm:prSet presAssocID="{9FED5DB4-AFFC-465F-89C6-11073A4C376F}" presName="node" presStyleLbl="vennNode1" presStyleIdx="6" presStyleCnt="10">
        <dgm:presLayoutVars>
          <dgm:bulletEnabled val="1"/>
        </dgm:presLayoutVars>
      </dgm:prSet>
      <dgm:spPr/>
    </dgm:pt>
    <dgm:pt modelId="{CE7F203B-3593-47C0-8C3B-493F54AA682C}" type="pres">
      <dgm:prSet presAssocID="{BEC00C78-D45E-47FB-998E-5156D3969B7D}" presName="node" presStyleLbl="vennNode1" presStyleIdx="7" presStyleCnt="10">
        <dgm:presLayoutVars>
          <dgm:bulletEnabled val="1"/>
        </dgm:presLayoutVars>
      </dgm:prSet>
      <dgm:spPr/>
    </dgm:pt>
    <dgm:pt modelId="{04156F7C-CC6C-4D62-9736-B7D1BAAC9D77}" type="pres">
      <dgm:prSet presAssocID="{4F087718-77BC-4F88-8D7E-65A5FC1B7D53}" presName="node" presStyleLbl="vennNode1" presStyleIdx="8" presStyleCnt="10">
        <dgm:presLayoutVars>
          <dgm:bulletEnabled val="1"/>
        </dgm:presLayoutVars>
      </dgm:prSet>
      <dgm:spPr/>
    </dgm:pt>
    <dgm:pt modelId="{01F3B14D-8C31-4625-B0F6-A33FA1C70823}" type="pres">
      <dgm:prSet presAssocID="{6856F4DE-4D5D-4A0E-BFCD-4523B428A9C5}" presName="node" presStyleLbl="vennNode1" presStyleIdx="9" presStyleCnt="10">
        <dgm:presLayoutVars>
          <dgm:bulletEnabled val="1"/>
        </dgm:presLayoutVars>
      </dgm:prSet>
      <dgm:spPr/>
    </dgm:pt>
  </dgm:ptLst>
  <dgm:cxnLst>
    <dgm:cxn modelId="{8E2CD903-39E7-4A7F-A7C4-D8DECE26BC61}" srcId="{55A568EE-3B99-4638-80A1-F66F19170046}" destId="{D83FF6E5-0FC5-4F72-9850-860B7B276FCD}" srcOrd="1" destOrd="0" parTransId="{D1590DDA-B58B-429D-AE4B-9405200ECD75}" sibTransId="{C23277D6-AAA6-44CD-A7BC-AD7AA6A33048}"/>
    <dgm:cxn modelId="{6DDE0A09-7FDC-402D-9090-943911A19088}" type="presOf" srcId="{9FED5DB4-AFFC-465F-89C6-11073A4C376F}" destId="{5D04CDC6-9389-434E-89E7-D31D35A3A8EF}" srcOrd="0" destOrd="0" presId="urn:microsoft.com/office/officeart/2005/8/layout/radial3"/>
    <dgm:cxn modelId="{148D3912-1C86-44C1-A327-671BEE11DA56}" srcId="{55A568EE-3B99-4638-80A1-F66F19170046}" destId="{6856F4DE-4D5D-4A0E-BFCD-4523B428A9C5}" srcOrd="8" destOrd="0" parTransId="{1151525B-5379-429F-8D59-DC4B525D73D4}" sibTransId="{068A0BD5-C1BA-411E-93BF-5AF17FA51AC8}"/>
    <dgm:cxn modelId="{971D2613-BFA7-471F-BDF1-8BBA4987529E}" srcId="{55A568EE-3B99-4638-80A1-F66F19170046}" destId="{BEC00C78-D45E-47FB-998E-5156D3969B7D}" srcOrd="6" destOrd="0" parTransId="{B69D77AE-87FF-4D4F-A2C5-E37CD9A95697}" sibTransId="{1A9AF332-61FB-494F-9227-656887C69707}"/>
    <dgm:cxn modelId="{FB846115-325E-4E1F-A5FA-5298CA4FD708}" srcId="{55A568EE-3B99-4638-80A1-F66F19170046}" destId="{9FED5DB4-AFFC-465F-89C6-11073A4C376F}" srcOrd="5" destOrd="0" parTransId="{3566395D-49F3-4001-98D3-3C22723F4E31}" sibTransId="{C0A44441-0C0F-4422-8879-2A7ABA67849B}"/>
    <dgm:cxn modelId="{0502571D-2E0E-4EE9-AE2C-1F7500D7AE16}" srcId="{55A568EE-3B99-4638-80A1-F66F19170046}" destId="{D64062E8-5726-4E55-9C12-2BAF508531D6}" srcOrd="0" destOrd="0" parTransId="{EC5CED8B-F14E-4C46-830B-FFF75CBE2E3A}" sibTransId="{4CE820B7-2A80-4314-A214-CC1C28A802D3}"/>
    <dgm:cxn modelId="{EE546726-C609-426A-A471-F01230C3A053}" type="presOf" srcId="{BEC00C78-D45E-47FB-998E-5156D3969B7D}" destId="{CE7F203B-3593-47C0-8C3B-493F54AA682C}" srcOrd="0" destOrd="0" presId="urn:microsoft.com/office/officeart/2005/8/layout/radial3"/>
    <dgm:cxn modelId="{FC6B0C28-5F1C-4C38-A7F2-ECDF58BFC0ED}" type="presOf" srcId="{8C91FDFE-70B0-42F8-A9DA-353085AC85CE}" destId="{85D1420A-173F-42D9-A8C3-5D6D302D3634}" srcOrd="0" destOrd="0" presId="urn:microsoft.com/office/officeart/2005/8/layout/radial3"/>
    <dgm:cxn modelId="{A717DC69-A702-4AEC-A492-FBB6475FBBF7}" type="presOf" srcId="{4F087718-77BC-4F88-8D7E-65A5FC1B7D53}" destId="{04156F7C-CC6C-4D62-9736-B7D1BAAC9D77}" srcOrd="0" destOrd="0" presId="urn:microsoft.com/office/officeart/2005/8/layout/radial3"/>
    <dgm:cxn modelId="{6344864A-4CDB-42C0-BDA0-F6233C18356C}" type="presOf" srcId="{6856F4DE-4D5D-4A0E-BFCD-4523B428A9C5}" destId="{01F3B14D-8C31-4625-B0F6-A33FA1C70823}" srcOrd="0" destOrd="0" presId="urn:microsoft.com/office/officeart/2005/8/layout/radial3"/>
    <dgm:cxn modelId="{7088E04A-11E7-4602-A525-2FB8AC097BC4}" srcId="{55A568EE-3B99-4638-80A1-F66F19170046}" destId="{E4E9DEC8-6E07-437D-BE45-F1DE0D4FC083}" srcOrd="2" destOrd="0" parTransId="{84A705F5-1301-4BFD-91E4-423BD3115974}" sibTransId="{443BE5DD-5A04-4B19-908B-D82B757B940C}"/>
    <dgm:cxn modelId="{B873BE50-AEC1-41CD-AB19-665145629821}" type="presOf" srcId="{14F3A3AF-64AE-4C82-93CE-BD40319ECA1B}" destId="{C9CBA79E-6AD0-4AB6-ACC2-4B82BD461401}" srcOrd="0" destOrd="0" presId="urn:microsoft.com/office/officeart/2005/8/layout/radial3"/>
    <dgm:cxn modelId="{D5118072-004C-4A1A-8197-41416D533A5F}" type="presOf" srcId="{55A568EE-3B99-4638-80A1-F66F19170046}" destId="{1B32820D-A35C-4111-A16A-F1AC88B7AB49}" srcOrd="0" destOrd="0" presId="urn:microsoft.com/office/officeart/2005/8/layout/radial3"/>
    <dgm:cxn modelId="{12D96653-2B50-46C3-819F-1871F15DB458}" srcId="{55A568EE-3B99-4638-80A1-F66F19170046}" destId="{8C91FDFE-70B0-42F8-A9DA-353085AC85CE}" srcOrd="3" destOrd="0" parTransId="{42F7D6CC-565E-42C9-A872-FE292C54E73E}" sibTransId="{6D0BE69B-A1FA-4B37-91F3-34848CFE155F}"/>
    <dgm:cxn modelId="{EF8B4B7A-58FC-415B-B50C-8652D790D8B0}" srcId="{55A568EE-3B99-4638-80A1-F66F19170046}" destId="{4F087718-77BC-4F88-8D7E-65A5FC1B7D53}" srcOrd="7" destOrd="0" parTransId="{9B4E14E8-D18F-4352-B177-4C3FBF5E0FB1}" sibTransId="{4A4B4C11-5EE7-4918-9979-E41FD1F5CDD2}"/>
    <dgm:cxn modelId="{19349782-632B-46C0-8984-7D0A8EA7EB8A}" srcId="{BD21EFF8-A493-4788-8CDC-FDD906BD8FCD}" destId="{0CC89FBB-29D0-4B06-9E90-A7217108C793}" srcOrd="1" destOrd="0" parTransId="{EC95E8AA-0782-46DF-8281-250597E6AEEB}" sibTransId="{6C8E132B-3DA3-4BAE-A891-4A4F436B01ED}"/>
    <dgm:cxn modelId="{5939C28D-59E4-4D5C-A5CD-F8DB570E35A0}" type="presOf" srcId="{BD21EFF8-A493-4788-8CDC-FDD906BD8FCD}" destId="{A0053297-B38F-45D8-8383-A21776AF1C58}" srcOrd="0" destOrd="0" presId="urn:microsoft.com/office/officeart/2005/8/layout/radial3"/>
    <dgm:cxn modelId="{03B19BA8-492E-45EC-94C7-E95C54B2E5BC}" srcId="{BD21EFF8-A493-4788-8CDC-FDD906BD8FCD}" destId="{55A568EE-3B99-4638-80A1-F66F19170046}" srcOrd="0" destOrd="0" parTransId="{32E117A1-E74F-469C-8C1F-609F2443742B}" sibTransId="{03B7EE23-A1EB-4D6C-8C89-AF94F3D5FE1F}"/>
    <dgm:cxn modelId="{38A93CB6-3F16-4E00-AAFC-9BFC54E840DF}" type="presOf" srcId="{E4E9DEC8-6E07-437D-BE45-F1DE0D4FC083}" destId="{61C14575-A8C1-48B5-B192-161F548AF235}" srcOrd="0" destOrd="0" presId="urn:microsoft.com/office/officeart/2005/8/layout/radial3"/>
    <dgm:cxn modelId="{D381DFBE-78ED-4264-A8CA-9D5216EE236B}" type="presOf" srcId="{D83FF6E5-0FC5-4F72-9850-860B7B276FCD}" destId="{38B0C4AA-64CC-4CA0-83E7-E94F924C72C3}" srcOrd="0" destOrd="0" presId="urn:microsoft.com/office/officeart/2005/8/layout/radial3"/>
    <dgm:cxn modelId="{BA976CC1-E814-4A98-8900-E8EBD950019C}" srcId="{BD21EFF8-A493-4788-8CDC-FDD906BD8FCD}" destId="{EC141D1D-C51D-4FCE-BD82-7DAFE07859B6}" srcOrd="2" destOrd="0" parTransId="{C4ED4502-BB76-485B-8772-767FB4B92CB8}" sibTransId="{3D8FA88B-25EC-45D4-8940-E5A81E763517}"/>
    <dgm:cxn modelId="{77F577D8-3D8F-4152-952B-1C6DD73A7465}" type="presOf" srcId="{D64062E8-5726-4E55-9C12-2BAF508531D6}" destId="{AB69597A-B3E3-4D10-B914-4E5BDB2F97F5}" srcOrd="0" destOrd="0" presId="urn:microsoft.com/office/officeart/2005/8/layout/radial3"/>
    <dgm:cxn modelId="{DA0382EE-E5D0-400E-94DB-69E0314BB68B}" srcId="{55A568EE-3B99-4638-80A1-F66F19170046}" destId="{14F3A3AF-64AE-4C82-93CE-BD40319ECA1B}" srcOrd="4" destOrd="0" parTransId="{3C684709-E1AC-4AC8-81B9-8B86C613FCCA}" sibTransId="{EAC3163C-850A-4FB5-9600-7A947C320A58}"/>
    <dgm:cxn modelId="{0AA4A00A-A017-48CC-97D2-545E5393A212}" type="presParOf" srcId="{A0053297-B38F-45D8-8383-A21776AF1C58}" destId="{B952B7CE-37B8-409D-B84B-C16D467D63A1}" srcOrd="0" destOrd="0" presId="urn:microsoft.com/office/officeart/2005/8/layout/radial3"/>
    <dgm:cxn modelId="{3BE676A2-CFCE-4A28-8096-C0581A92DC52}" type="presParOf" srcId="{B952B7CE-37B8-409D-B84B-C16D467D63A1}" destId="{1B32820D-A35C-4111-A16A-F1AC88B7AB49}" srcOrd="0" destOrd="0" presId="urn:microsoft.com/office/officeart/2005/8/layout/radial3"/>
    <dgm:cxn modelId="{31818F29-A335-4E3F-96B8-8ACBFD1F9F7C}" type="presParOf" srcId="{B952B7CE-37B8-409D-B84B-C16D467D63A1}" destId="{AB69597A-B3E3-4D10-B914-4E5BDB2F97F5}" srcOrd="1" destOrd="0" presId="urn:microsoft.com/office/officeart/2005/8/layout/radial3"/>
    <dgm:cxn modelId="{37A09180-3EF8-4674-BDA1-F1D88101223D}" type="presParOf" srcId="{B952B7CE-37B8-409D-B84B-C16D467D63A1}" destId="{38B0C4AA-64CC-4CA0-83E7-E94F924C72C3}" srcOrd="2" destOrd="0" presId="urn:microsoft.com/office/officeart/2005/8/layout/radial3"/>
    <dgm:cxn modelId="{C01FB239-9DA0-46C5-AE43-11A477F60DD3}" type="presParOf" srcId="{B952B7CE-37B8-409D-B84B-C16D467D63A1}" destId="{61C14575-A8C1-48B5-B192-161F548AF235}" srcOrd="3" destOrd="0" presId="urn:microsoft.com/office/officeart/2005/8/layout/radial3"/>
    <dgm:cxn modelId="{BE7FB8D6-9D32-4887-BE29-2485C0F91DBA}" type="presParOf" srcId="{B952B7CE-37B8-409D-B84B-C16D467D63A1}" destId="{85D1420A-173F-42D9-A8C3-5D6D302D3634}" srcOrd="4" destOrd="0" presId="urn:microsoft.com/office/officeart/2005/8/layout/radial3"/>
    <dgm:cxn modelId="{3CE479E4-C6EA-48CD-9D01-2F720A2BDD33}" type="presParOf" srcId="{B952B7CE-37B8-409D-B84B-C16D467D63A1}" destId="{C9CBA79E-6AD0-4AB6-ACC2-4B82BD461401}" srcOrd="5" destOrd="0" presId="urn:microsoft.com/office/officeart/2005/8/layout/radial3"/>
    <dgm:cxn modelId="{A70C1BAD-EF26-4A3B-99EA-3EED7018AC49}" type="presParOf" srcId="{B952B7CE-37B8-409D-B84B-C16D467D63A1}" destId="{5D04CDC6-9389-434E-89E7-D31D35A3A8EF}" srcOrd="6" destOrd="0" presId="urn:microsoft.com/office/officeart/2005/8/layout/radial3"/>
    <dgm:cxn modelId="{E0FB2209-992F-4EFB-80E1-02115912FED3}" type="presParOf" srcId="{B952B7CE-37B8-409D-B84B-C16D467D63A1}" destId="{CE7F203B-3593-47C0-8C3B-493F54AA682C}" srcOrd="7" destOrd="0" presId="urn:microsoft.com/office/officeart/2005/8/layout/radial3"/>
    <dgm:cxn modelId="{09FB67AA-5418-4008-9FE7-687C4388F197}" type="presParOf" srcId="{B952B7CE-37B8-409D-B84B-C16D467D63A1}" destId="{04156F7C-CC6C-4D62-9736-B7D1BAAC9D77}" srcOrd="8" destOrd="0" presId="urn:microsoft.com/office/officeart/2005/8/layout/radial3"/>
    <dgm:cxn modelId="{F5EC7316-0947-4355-84D9-A15623DA9562}" type="presParOf" srcId="{B952B7CE-37B8-409D-B84B-C16D467D63A1}" destId="{01F3B14D-8C31-4625-B0F6-A33FA1C70823}" srcOrd="9"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32820D-A35C-4111-A16A-F1AC88B7AB49}">
      <dsp:nvSpPr>
        <dsp:cNvPr id="0" name=""/>
        <dsp:cNvSpPr/>
      </dsp:nvSpPr>
      <dsp:spPr>
        <a:xfrm>
          <a:off x="1507704" y="646213"/>
          <a:ext cx="1569855" cy="1569855"/>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IN" sz="1700" kern="1200" dirty="0"/>
            <a:t>Surface Roughness values of all images</a:t>
          </a:r>
        </a:p>
      </dsp:txBody>
      <dsp:txXfrm>
        <a:off x="1737604" y="876113"/>
        <a:ext cx="1110055" cy="1110055"/>
      </dsp:txXfrm>
    </dsp:sp>
    <dsp:sp modelId="{AB69597A-B3E3-4D10-B914-4E5BDB2F97F5}">
      <dsp:nvSpPr>
        <dsp:cNvPr id="0" name=""/>
        <dsp:cNvSpPr/>
      </dsp:nvSpPr>
      <dsp:spPr>
        <a:xfrm>
          <a:off x="1900168" y="15522"/>
          <a:ext cx="784927" cy="784927"/>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17.8853</a:t>
          </a:r>
        </a:p>
      </dsp:txBody>
      <dsp:txXfrm>
        <a:off x="2015118" y="130472"/>
        <a:ext cx="555027" cy="555027"/>
      </dsp:txXfrm>
    </dsp:sp>
    <dsp:sp modelId="{38B0C4AA-64CC-4CA0-83E7-E94F924C72C3}">
      <dsp:nvSpPr>
        <dsp:cNvPr id="0" name=""/>
        <dsp:cNvSpPr/>
      </dsp:nvSpPr>
      <dsp:spPr>
        <a:xfrm>
          <a:off x="2557839" y="254895"/>
          <a:ext cx="784927" cy="784927"/>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20.1010</a:t>
          </a:r>
        </a:p>
      </dsp:txBody>
      <dsp:txXfrm>
        <a:off x="2672789" y="369845"/>
        <a:ext cx="555027" cy="555027"/>
      </dsp:txXfrm>
    </dsp:sp>
    <dsp:sp modelId="{61C14575-A8C1-48B5-B192-161F548AF235}">
      <dsp:nvSpPr>
        <dsp:cNvPr id="0" name=""/>
        <dsp:cNvSpPr/>
      </dsp:nvSpPr>
      <dsp:spPr>
        <a:xfrm>
          <a:off x="2907779" y="861008"/>
          <a:ext cx="784927" cy="784927"/>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21.0387</a:t>
          </a:r>
        </a:p>
      </dsp:txBody>
      <dsp:txXfrm>
        <a:off x="3022729" y="975958"/>
        <a:ext cx="555027" cy="555027"/>
      </dsp:txXfrm>
    </dsp:sp>
    <dsp:sp modelId="{85D1420A-173F-42D9-A8C3-5D6D302D3634}">
      <dsp:nvSpPr>
        <dsp:cNvPr id="0" name=""/>
        <dsp:cNvSpPr/>
      </dsp:nvSpPr>
      <dsp:spPr>
        <a:xfrm>
          <a:off x="2786246" y="1550255"/>
          <a:ext cx="784927" cy="784927"/>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17.6178</a:t>
          </a:r>
        </a:p>
      </dsp:txBody>
      <dsp:txXfrm>
        <a:off x="2901196" y="1665205"/>
        <a:ext cx="555027" cy="555027"/>
      </dsp:txXfrm>
    </dsp:sp>
    <dsp:sp modelId="{C9CBA79E-6AD0-4AB6-ACC2-4B82BD461401}">
      <dsp:nvSpPr>
        <dsp:cNvPr id="0" name=""/>
        <dsp:cNvSpPr/>
      </dsp:nvSpPr>
      <dsp:spPr>
        <a:xfrm>
          <a:off x="2250108" y="2000128"/>
          <a:ext cx="784927" cy="784927"/>
        </a:xfrm>
        <a:prstGeom prst="ellipse">
          <a:avLst/>
        </a:prstGeom>
        <a:solidFill>
          <a:schemeClr val="accent2">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18.5573</a:t>
          </a:r>
        </a:p>
      </dsp:txBody>
      <dsp:txXfrm>
        <a:off x="2365058" y="2115078"/>
        <a:ext cx="555027" cy="555027"/>
      </dsp:txXfrm>
    </dsp:sp>
    <dsp:sp modelId="{5D04CDC6-9389-434E-89E7-D31D35A3A8EF}">
      <dsp:nvSpPr>
        <dsp:cNvPr id="0" name=""/>
        <dsp:cNvSpPr/>
      </dsp:nvSpPr>
      <dsp:spPr>
        <a:xfrm>
          <a:off x="1550228" y="2000128"/>
          <a:ext cx="784927" cy="784927"/>
        </a:xfrm>
        <a:prstGeom prst="ellipse">
          <a:avLst/>
        </a:prstGeom>
        <a:solidFill>
          <a:schemeClr val="accent3">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18.5188</a:t>
          </a:r>
        </a:p>
      </dsp:txBody>
      <dsp:txXfrm>
        <a:off x="1665178" y="2115078"/>
        <a:ext cx="555027" cy="555027"/>
      </dsp:txXfrm>
    </dsp:sp>
    <dsp:sp modelId="{CE7F203B-3593-47C0-8C3B-493F54AA682C}">
      <dsp:nvSpPr>
        <dsp:cNvPr id="0" name=""/>
        <dsp:cNvSpPr/>
      </dsp:nvSpPr>
      <dsp:spPr>
        <a:xfrm>
          <a:off x="1014090" y="1550255"/>
          <a:ext cx="784927" cy="784927"/>
        </a:xfrm>
        <a:prstGeom prst="ellipse">
          <a:avLst/>
        </a:prstGeom>
        <a:solidFill>
          <a:schemeClr val="accent4">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15.4731</a:t>
          </a:r>
        </a:p>
      </dsp:txBody>
      <dsp:txXfrm>
        <a:off x="1129040" y="1665205"/>
        <a:ext cx="555027" cy="555027"/>
      </dsp:txXfrm>
    </dsp:sp>
    <dsp:sp modelId="{04156F7C-CC6C-4D62-9736-B7D1BAAC9D77}">
      <dsp:nvSpPr>
        <dsp:cNvPr id="0" name=""/>
        <dsp:cNvSpPr/>
      </dsp:nvSpPr>
      <dsp:spPr>
        <a:xfrm>
          <a:off x="892557" y="861008"/>
          <a:ext cx="784927" cy="784927"/>
        </a:xfrm>
        <a:prstGeom prst="ellipse">
          <a:avLst/>
        </a:prstGeom>
        <a:solidFill>
          <a:schemeClr val="accent5">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35.9147</a:t>
          </a:r>
        </a:p>
      </dsp:txBody>
      <dsp:txXfrm>
        <a:off x="1007507" y="975958"/>
        <a:ext cx="555027" cy="555027"/>
      </dsp:txXfrm>
    </dsp:sp>
    <dsp:sp modelId="{01F3B14D-8C31-4625-B0F6-A33FA1C70823}">
      <dsp:nvSpPr>
        <dsp:cNvPr id="0" name=""/>
        <dsp:cNvSpPr/>
      </dsp:nvSpPr>
      <dsp:spPr>
        <a:xfrm>
          <a:off x="1242497" y="254895"/>
          <a:ext cx="784927" cy="784927"/>
        </a:xfrm>
        <a:prstGeom prst="ellipse">
          <a:avLst/>
        </a:prstGeom>
        <a:solidFill>
          <a:schemeClr val="accent6">
            <a:alpha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clear">
          <a:bevelT w="177800" h="254000"/>
          <a:bevelB w="152400"/>
        </a:sp3d>
      </dsp:spPr>
      <dsp:style>
        <a:lnRef idx="0">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36.4679</a:t>
          </a:r>
        </a:p>
      </dsp:txBody>
      <dsp:txXfrm>
        <a:off x="1357447" y="369845"/>
        <a:ext cx="555027" cy="555027"/>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05D76-F7C8-4C43-AAFD-30019C9C3CED}" type="datetimeFigureOut">
              <a:rPr lang="en-IN" smtClean="0"/>
              <a:t>09-11-2024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60152-A4EA-4C78-B799-A2789E7B6B98}" type="slidenum">
              <a:rPr lang="en-IN" smtClean="0"/>
              <a:t>‹#›</a:t>
            </a:fld>
            <a:endParaRPr lang="en-IN"/>
          </a:p>
        </p:txBody>
      </p:sp>
    </p:spTree>
    <p:extLst>
      <p:ext uri="{BB962C8B-B14F-4D97-AF65-F5344CB8AC3E}">
        <p14:creationId xmlns:p14="http://schemas.microsoft.com/office/powerpoint/2010/main" val="104284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B5A-DBAB-0996-28F1-C2345CFAF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BFB9E-0327-F1CD-728A-CD61AE8E9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638D69-1A02-4412-194E-FF2E5E727DE6}"/>
              </a:ext>
            </a:extLst>
          </p:cNvPr>
          <p:cNvSpPr>
            <a:spLocks noGrp="1"/>
          </p:cNvSpPr>
          <p:nvPr>
            <p:ph type="dt" sz="half" idx="10"/>
          </p:nvPr>
        </p:nvSpPr>
        <p:spPr/>
        <p:txBody>
          <a:bodyPr/>
          <a:lstStyle/>
          <a:p>
            <a:fld id="{83C9F207-C916-4C7C-A382-91D39575CF54}" type="datetime1">
              <a:rPr lang="en-IN" smtClean="0"/>
              <a:t>09-11-2024</a:t>
            </a:fld>
            <a:endParaRPr lang="en-IN"/>
          </a:p>
        </p:txBody>
      </p:sp>
      <p:sp>
        <p:nvSpPr>
          <p:cNvPr id="5" name="Footer Placeholder 4">
            <a:extLst>
              <a:ext uri="{FF2B5EF4-FFF2-40B4-BE49-F238E27FC236}">
                <a16:creationId xmlns:a16="http://schemas.microsoft.com/office/drawing/2014/main" id="{FF7F7059-1887-9196-E0AE-9DA42A3B8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BD22-513F-9385-77AA-02E463A39B14}"/>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1452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2660-390C-3E35-52C2-5EF87CD2B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4708B-F0DB-7ACE-FBB1-6EB0C68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9113-495D-0412-54A3-5E604679ED5A}"/>
              </a:ext>
            </a:extLst>
          </p:cNvPr>
          <p:cNvSpPr>
            <a:spLocks noGrp="1"/>
          </p:cNvSpPr>
          <p:nvPr>
            <p:ph type="dt" sz="half" idx="10"/>
          </p:nvPr>
        </p:nvSpPr>
        <p:spPr/>
        <p:txBody>
          <a:bodyPr/>
          <a:lstStyle/>
          <a:p>
            <a:fld id="{E6FC414D-7746-4363-B995-7C4DB374811C}" type="datetime1">
              <a:rPr lang="en-IN" smtClean="0"/>
              <a:t>09-11-2024</a:t>
            </a:fld>
            <a:endParaRPr lang="en-IN"/>
          </a:p>
        </p:txBody>
      </p:sp>
      <p:sp>
        <p:nvSpPr>
          <p:cNvPr id="5" name="Footer Placeholder 4">
            <a:extLst>
              <a:ext uri="{FF2B5EF4-FFF2-40B4-BE49-F238E27FC236}">
                <a16:creationId xmlns:a16="http://schemas.microsoft.com/office/drawing/2014/main" id="{2B590921-FDA7-5F90-67EA-1CBD85A3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FCB85-49F5-0265-EB64-664E9C5D892D}"/>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12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32E38-3817-AA29-C9A0-EDF2CB784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B9386-CF2D-4D10-CE5E-D233B21D4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12065-38C2-79C2-0F03-F9F4C24ADF29}"/>
              </a:ext>
            </a:extLst>
          </p:cNvPr>
          <p:cNvSpPr>
            <a:spLocks noGrp="1"/>
          </p:cNvSpPr>
          <p:nvPr>
            <p:ph type="dt" sz="half" idx="10"/>
          </p:nvPr>
        </p:nvSpPr>
        <p:spPr/>
        <p:txBody>
          <a:bodyPr/>
          <a:lstStyle/>
          <a:p>
            <a:fld id="{B592DE1E-E27C-46BD-93DD-EA563D61858F}" type="datetime1">
              <a:rPr lang="en-IN" smtClean="0"/>
              <a:t>09-11-2024</a:t>
            </a:fld>
            <a:endParaRPr lang="en-IN"/>
          </a:p>
        </p:txBody>
      </p:sp>
      <p:sp>
        <p:nvSpPr>
          <p:cNvPr id="5" name="Footer Placeholder 4">
            <a:extLst>
              <a:ext uri="{FF2B5EF4-FFF2-40B4-BE49-F238E27FC236}">
                <a16:creationId xmlns:a16="http://schemas.microsoft.com/office/drawing/2014/main" id="{5FEF750B-6FA9-C1C2-F4A1-FC25C2B9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87B37-6D9D-3280-926C-20B0EB42A266}"/>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5503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C45-7A04-2CC5-8A4F-C4169AEB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C69DB-6232-DC03-347A-10312EF9B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09AB-F3D7-0C8E-C89D-B4A5E8B8D4BB}"/>
              </a:ext>
            </a:extLst>
          </p:cNvPr>
          <p:cNvSpPr>
            <a:spLocks noGrp="1"/>
          </p:cNvSpPr>
          <p:nvPr>
            <p:ph type="dt" sz="half" idx="10"/>
          </p:nvPr>
        </p:nvSpPr>
        <p:spPr/>
        <p:txBody>
          <a:bodyPr/>
          <a:lstStyle/>
          <a:p>
            <a:fld id="{D0AD38EA-9314-4E9B-8116-891B7C6B35D2}" type="datetime1">
              <a:rPr lang="en-IN" smtClean="0"/>
              <a:t>09-11-2024</a:t>
            </a:fld>
            <a:endParaRPr lang="en-IN"/>
          </a:p>
        </p:txBody>
      </p:sp>
      <p:sp>
        <p:nvSpPr>
          <p:cNvPr id="5" name="Footer Placeholder 4">
            <a:extLst>
              <a:ext uri="{FF2B5EF4-FFF2-40B4-BE49-F238E27FC236}">
                <a16:creationId xmlns:a16="http://schemas.microsoft.com/office/drawing/2014/main" id="{3CDFEC57-95A7-DFFD-E294-F43C63160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349F3-0606-9549-6FF0-02C9E23A792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2183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4AE8-F02C-37BC-DC26-68B8F956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292B8-39AE-7910-1C64-52F4DC702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6E1F-0D8F-58DB-8D27-6272AB03489E}"/>
              </a:ext>
            </a:extLst>
          </p:cNvPr>
          <p:cNvSpPr>
            <a:spLocks noGrp="1"/>
          </p:cNvSpPr>
          <p:nvPr>
            <p:ph type="dt" sz="half" idx="10"/>
          </p:nvPr>
        </p:nvSpPr>
        <p:spPr/>
        <p:txBody>
          <a:bodyPr/>
          <a:lstStyle/>
          <a:p>
            <a:fld id="{BBEF33E2-0168-43FE-8518-D476A444A2EA}" type="datetime1">
              <a:rPr lang="en-IN" smtClean="0"/>
              <a:t>09-11-2024</a:t>
            </a:fld>
            <a:endParaRPr lang="en-IN"/>
          </a:p>
        </p:txBody>
      </p:sp>
      <p:sp>
        <p:nvSpPr>
          <p:cNvPr id="5" name="Footer Placeholder 4">
            <a:extLst>
              <a:ext uri="{FF2B5EF4-FFF2-40B4-BE49-F238E27FC236}">
                <a16:creationId xmlns:a16="http://schemas.microsoft.com/office/drawing/2014/main" id="{C396A793-B3C4-1AA3-C84D-143F2D7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EA0D0-796C-62CC-C199-4CDFCB321EE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30356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E4C1-4614-2645-2810-B645E8513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D92-354B-31EC-1839-A11A3E2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52E779-0849-6CF2-0B36-213CA8517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C4BB5-3527-34B7-07C2-FA0C61DE408E}"/>
              </a:ext>
            </a:extLst>
          </p:cNvPr>
          <p:cNvSpPr>
            <a:spLocks noGrp="1"/>
          </p:cNvSpPr>
          <p:nvPr>
            <p:ph type="dt" sz="half" idx="10"/>
          </p:nvPr>
        </p:nvSpPr>
        <p:spPr/>
        <p:txBody>
          <a:bodyPr/>
          <a:lstStyle/>
          <a:p>
            <a:fld id="{1FE685A1-0D48-4A36-A1DE-F5FEA5119503}" type="datetime1">
              <a:rPr lang="en-IN" smtClean="0"/>
              <a:t>09-11-2024</a:t>
            </a:fld>
            <a:endParaRPr lang="en-IN"/>
          </a:p>
        </p:txBody>
      </p:sp>
      <p:sp>
        <p:nvSpPr>
          <p:cNvPr id="6" name="Footer Placeholder 5">
            <a:extLst>
              <a:ext uri="{FF2B5EF4-FFF2-40B4-BE49-F238E27FC236}">
                <a16:creationId xmlns:a16="http://schemas.microsoft.com/office/drawing/2014/main" id="{E1EC3153-924E-9E29-DAA4-B7EDC003D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D2CFF-413D-362E-45DE-D6E51C3EB3A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7343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C48C-92C5-BACA-095C-33D059C54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84AE-D55B-91ED-8B01-C99A02AA0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7F26E-0DB8-3396-2671-DAEFCE94B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1B55-C70A-26B1-A3C7-BEE98AFB6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57B5-1454-A252-FE70-E2DB6C1F5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2491D-9322-2425-3386-F9E808B38FDD}"/>
              </a:ext>
            </a:extLst>
          </p:cNvPr>
          <p:cNvSpPr>
            <a:spLocks noGrp="1"/>
          </p:cNvSpPr>
          <p:nvPr>
            <p:ph type="dt" sz="half" idx="10"/>
          </p:nvPr>
        </p:nvSpPr>
        <p:spPr/>
        <p:txBody>
          <a:bodyPr/>
          <a:lstStyle/>
          <a:p>
            <a:fld id="{2D282AF4-15A5-4166-9A84-FD559DECAA47}" type="datetime1">
              <a:rPr lang="en-IN" smtClean="0"/>
              <a:t>09-11-2024</a:t>
            </a:fld>
            <a:endParaRPr lang="en-IN"/>
          </a:p>
        </p:txBody>
      </p:sp>
      <p:sp>
        <p:nvSpPr>
          <p:cNvPr id="8" name="Footer Placeholder 7">
            <a:extLst>
              <a:ext uri="{FF2B5EF4-FFF2-40B4-BE49-F238E27FC236}">
                <a16:creationId xmlns:a16="http://schemas.microsoft.com/office/drawing/2014/main" id="{87B91B34-B65D-9019-CA47-3DB11A067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05B56-8A07-5759-4778-89AC60A4747B}"/>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030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6FB2-A90E-EEE2-1206-25F1CD6A1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E9EAA-A0A2-3AAC-4607-5B8A384E476B}"/>
              </a:ext>
            </a:extLst>
          </p:cNvPr>
          <p:cNvSpPr>
            <a:spLocks noGrp="1"/>
          </p:cNvSpPr>
          <p:nvPr>
            <p:ph type="dt" sz="half" idx="10"/>
          </p:nvPr>
        </p:nvSpPr>
        <p:spPr/>
        <p:txBody>
          <a:bodyPr/>
          <a:lstStyle/>
          <a:p>
            <a:fld id="{7F3D5E44-CA1E-4547-911E-402C2B0112DC}" type="datetime1">
              <a:rPr lang="en-IN" smtClean="0"/>
              <a:t>09-11-2024</a:t>
            </a:fld>
            <a:endParaRPr lang="en-IN"/>
          </a:p>
        </p:txBody>
      </p:sp>
      <p:sp>
        <p:nvSpPr>
          <p:cNvPr id="4" name="Footer Placeholder 3">
            <a:extLst>
              <a:ext uri="{FF2B5EF4-FFF2-40B4-BE49-F238E27FC236}">
                <a16:creationId xmlns:a16="http://schemas.microsoft.com/office/drawing/2014/main" id="{A648BB32-DF41-43C9-7D1A-ADAB4B26B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B7DD8-2AE2-7C43-BB49-14451E102018}"/>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9414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FFE3-1D60-CBC4-33FA-1586724663CF}"/>
              </a:ext>
            </a:extLst>
          </p:cNvPr>
          <p:cNvSpPr>
            <a:spLocks noGrp="1"/>
          </p:cNvSpPr>
          <p:nvPr>
            <p:ph type="dt" sz="half" idx="10"/>
          </p:nvPr>
        </p:nvSpPr>
        <p:spPr/>
        <p:txBody>
          <a:bodyPr/>
          <a:lstStyle/>
          <a:p>
            <a:fld id="{DF392D46-81A6-4A9A-A112-3A0DCDB8AC13}" type="datetime1">
              <a:rPr lang="en-IN" smtClean="0"/>
              <a:t>09-11-2024</a:t>
            </a:fld>
            <a:endParaRPr lang="en-IN"/>
          </a:p>
        </p:txBody>
      </p:sp>
      <p:sp>
        <p:nvSpPr>
          <p:cNvPr id="3" name="Footer Placeholder 2">
            <a:extLst>
              <a:ext uri="{FF2B5EF4-FFF2-40B4-BE49-F238E27FC236}">
                <a16:creationId xmlns:a16="http://schemas.microsoft.com/office/drawing/2014/main" id="{E2671D3D-7A79-294C-3B2B-934FCFD32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2FF86-0FE1-F555-89CB-7D7484235571}"/>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45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B27-B934-30E8-B67C-99400537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5A9AD-BB2F-10F9-5EAB-3E2DE0779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E4559-B3AC-2237-2A93-C2AB68D9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DE52-2FB5-531E-5C9C-F3DA4DD8C877}"/>
              </a:ext>
            </a:extLst>
          </p:cNvPr>
          <p:cNvSpPr>
            <a:spLocks noGrp="1"/>
          </p:cNvSpPr>
          <p:nvPr>
            <p:ph type="dt" sz="half" idx="10"/>
          </p:nvPr>
        </p:nvSpPr>
        <p:spPr/>
        <p:txBody>
          <a:bodyPr/>
          <a:lstStyle/>
          <a:p>
            <a:fld id="{D99B8865-1F63-464E-813C-EEB8881A9B17}" type="datetime1">
              <a:rPr lang="en-IN" smtClean="0"/>
              <a:t>09-11-2024</a:t>
            </a:fld>
            <a:endParaRPr lang="en-IN"/>
          </a:p>
        </p:txBody>
      </p:sp>
      <p:sp>
        <p:nvSpPr>
          <p:cNvPr id="6" name="Footer Placeholder 5">
            <a:extLst>
              <a:ext uri="{FF2B5EF4-FFF2-40B4-BE49-F238E27FC236}">
                <a16:creationId xmlns:a16="http://schemas.microsoft.com/office/drawing/2014/main" id="{A62EFBC0-1194-8F09-FAB6-C64916069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647E2-287B-9076-CC23-1AE1BD131515}"/>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406134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A0CB-3A7C-9EDB-3D21-FD1A0A7F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8F0AE-7675-770C-DBD1-AD2598AC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76915-76CC-3F44-389E-F89352742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BB35-53F6-8EAD-57B4-7637F5B93FAF}"/>
              </a:ext>
            </a:extLst>
          </p:cNvPr>
          <p:cNvSpPr>
            <a:spLocks noGrp="1"/>
          </p:cNvSpPr>
          <p:nvPr>
            <p:ph type="dt" sz="half" idx="10"/>
          </p:nvPr>
        </p:nvSpPr>
        <p:spPr/>
        <p:txBody>
          <a:bodyPr/>
          <a:lstStyle/>
          <a:p>
            <a:fld id="{9BE8BA34-3E83-441D-B704-B264B0C1EE31}" type="datetime1">
              <a:rPr lang="en-IN" smtClean="0"/>
              <a:t>09-11-2024</a:t>
            </a:fld>
            <a:endParaRPr lang="en-IN"/>
          </a:p>
        </p:txBody>
      </p:sp>
      <p:sp>
        <p:nvSpPr>
          <p:cNvPr id="6" name="Footer Placeholder 5">
            <a:extLst>
              <a:ext uri="{FF2B5EF4-FFF2-40B4-BE49-F238E27FC236}">
                <a16:creationId xmlns:a16="http://schemas.microsoft.com/office/drawing/2014/main" id="{90D203A3-AF14-4EAA-DC05-D96C270D4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1B76E-E0A3-3EB4-4FCD-8814D2ABB747}"/>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8461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07220-23DF-238F-F768-69878D9D5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D7DB-4419-D178-ABA0-BDB6FAC26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070CF-4AAB-D779-C438-A661FE8C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2343C-6423-4673-A698-EFCF52C192A7}" type="datetime1">
              <a:rPr lang="en-IN" smtClean="0"/>
              <a:t>09-11-2024</a:t>
            </a:fld>
            <a:endParaRPr lang="en-IN"/>
          </a:p>
        </p:txBody>
      </p:sp>
      <p:sp>
        <p:nvSpPr>
          <p:cNvPr id="5" name="Footer Placeholder 4">
            <a:extLst>
              <a:ext uri="{FF2B5EF4-FFF2-40B4-BE49-F238E27FC236}">
                <a16:creationId xmlns:a16="http://schemas.microsoft.com/office/drawing/2014/main" id="{6D77F5AE-0EA5-D08F-AC0E-10A5E9835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9BEB6F-DA1A-A18E-4B38-CD64C888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67EF22-5B5C-4800-AB3D-6E125217BB00}" type="slidenum">
              <a:rPr lang="en-IN" smtClean="0"/>
              <a:t>‹#›</a:t>
            </a:fld>
            <a:endParaRPr lang="en-IN"/>
          </a:p>
        </p:txBody>
      </p:sp>
    </p:spTree>
    <p:extLst>
      <p:ext uri="{BB962C8B-B14F-4D97-AF65-F5344CB8AC3E}">
        <p14:creationId xmlns:p14="http://schemas.microsoft.com/office/powerpoint/2010/main" val="70292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rpankumar2520/IDEAS_TIH_Project/tree/my-new-bran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A19-BCDF-ADD7-067E-E27D13CF625A}"/>
              </a:ext>
            </a:extLst>
          </p:cNvPr>
          <p:cNvSpPr>
            <a:spLocks noGrp="1"/>
          </p:cNvSpPr>
          <p:nvPr>
            <p:ph type="ctrTitle"/>
          </p:nvPr>
        </p:nvSpPr>
        <p:spPr>
          <a:xfrm>
            <a:off x="1376082" y="745845"/>
            <a:ext cx="9144000" cy="2387600"/>
          </a:xfrm>
        </p:spPr>
        <p:txBody>
          <a:bodyPr>
            <a:normAutofit fontScale="90000"/>
          </a:bodyPr>
          <a:lstStyle/>
          <a:p>
            <a: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a:t>
            </a: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r>
              <a:rPr lang="en-US" sz="2700" b="1" u="sng" dirty="0">
                <a:effectLst/>
                <a:latin typeface="Aptos Display" panose="020B0004020202020204" pitchFamily="34" charset="0"/>
                <a:ea typeface="Aptos" panose="020B0004020202020204" pitchFamily="34" charset="0"/>
                <a:cs typeface="Times New Roman" panose="02020603050405020304" pitchFamily="18" charset="0"/>
              </a:rPr>
              <a:t>PROJECT ID-IN02</a:t>
            </a:r>
            <a:br>
              <a:rPr lang="en-IN" sz="1800" u="sng" dirty="0">
                <a:effectLst/>
                <a:latin typeface="Aptos" panose="020B0004020202020204" pitchFamily="34" charset="0"/>
                <a:ea typeface="Aptos" panose="020B0004020202020204" pitchFamily="34" charset="0"/>
                <a:cs typeface="Times New Roman" panose="02020603050405020304" pitchFamily="18" charset="0"/>
              </a:rPr>
            </a:br>
            <a:endParaRPr lang="en-IN" u="sng" dirty="0"/>
          </a:p>
        </p:txBody>
      </p:sp>
      <p:sp>
        <p:nvSpPr>
          <p:cNvPr id="3" name="Subtitle 2">
            <a:extLst>
              <a:ext uri="{FF2B5EF4-FFF2-40B4-BE49-F238E27FC236}">
                <a16:creationId xmlns:a16="http://schemas.microsoft.com/office/drawing/2014/main" id="{544ACA21-E435-6BAF-B22B-17A359643014}"/>
              </a:ext>
            </a:extLst>
          </p:cNvPr>
          <p:cNvSpPr>
            <a:spLocks noGrp="1"/>
          </p:cNvSpPr>
          <p:nvPr>
            <p:ph type="subTitle" idx="1"/>
          </p:nvPr>
        </p:nvSpPr>
        <p:spPr>
          <a:xfrm>
            <a:off x="1524000" y="2796988"/>
            <a:ext cx="4572000" cy="3859305"/>
          </a:xfrm>
        </p:spPr>
        <p:txBody>
          <a:bodyPr>
            <a:normAutofit/>
          </a:bodyPr>
          <a:lstStyle/>
          <a:p>
            <a:pPr algn="l"/>
            <a:r>
              <a:rPr lang="en-US" b="1" dirty="0"/>
              <a:t>Team Members-                                                               </a:t>
            </a:r>
          </a:p>
          <a:p>
            <a:pPr algn="l"/>
            <a:r>
              <a:rPr lang="en-US" sz="1900" dirty="0"/>
              <a:t>1)</a:t>
            </a:r>
            <a:r>
              <a:rPr lang="en-US" sz="2000" b="1" dirty="0"/>
              <a:t>Arpan Kumar</a:t>
            </a:r>
          </a:p>
          <a:p>
            <a:pPr algn="l"/>
            <a:r>
              <a:rPr lang="en-US" sz="1800" dirty="0"/>
              <a:t>        4</a:t>
            </a:r>
            <a:r>
              <a:rPr lang="en-US" sz="1800" baseline="30000" dirty="0"/>
              <a:t>th</a:t>
            </a:r>
            <a:r>
              <a:rPr lang="en-US" sz="1800" dirty="0"/>
              <a:t> year ECE</a:t>
            </a:r>
          </a:p>
          <a:p>
            <a:pPr algn="l"/>
            <a:r>
              <a:rPr lang="en-US" sz="1800" dirty="0"/>
              <a:t>        Academy of technology</a:t>
            </a:r>
          </a:p>
          <a:p>
            <a:pPr algn="l"/>
            <a:r>
              <a:rPr lang="en-US" sz="1800" dirty="0"/>
              <a:t>   </a:t>
            </a:r>
          </a:p>
          <a:p>
            <a:pPr algn="l"/>
            <a:r>
              <a:rPr lang="en-US" sz="1900" b="1" dirty="0"/>
              <a:t>2) Ayush Kumar</a:t>
            </a:r>
          </a:p>
          <a:p>
            <a:pPr algn="l"/>
            <a:r>
              <a:rPr lang="en-US" sz="1800" dirty="0"/>
              <a:t>        4</a:t>
            </a:r>
            <a:r>
              <a:rPr lang="en-US" sz="1800" baseline="30000" dirty="0"/>
              <a:t>th</a:t>
            </a:r>
            <a:r>
              <a:rPr lang="en-US" sz="1800" dirty="0"/>
              <a:t> year EEE</a:t>
            </a:r>
          </a:p>
          <a:p>
            <a:pPr algn="l"/>
            <a:r>
              <a:rPr lang="en-US" sz="1800" dirty="0"/>
              <a:t>        Academy of technology</a:t>
            </a:r>
          </a:p>
          <a:p>
            <a:pPr algn="l"/>
            <a:endParaRPr lang="en-US" sz="1800" dirty="0"/>
          </a:p>
          <a:p>
            <a:pPr algn="l"/>
            <a:r>
              <a:rPr lang="en-US" sz="1800" dirty="0"/>
              <a:t>                                       </a:t>
            </a:r>
            <a:endParaRPr lang="en-IN" sz="1800" dirty="0"/>
          </a:p>
        </p:txBody>
      </p:sp>
      <p:sp>
        <p:nvSpPr>
          <p:cNvPr id="4" name="TextBox 3">
            <a:extLst>
              <a:ext uri="{FF2B5EF4-FFF2-40B4-BE49-F238E27FC236}">
                <a16:creationId xmlns:a16="http://schemas.microsoft.com/office/drawing/2014/main" id="{32652C6D-C778-B774-EBFE-FEF70DDD33A4}"/>
              </a:ext>
            </a:extLst>
          </p:cNvPr>
          <p:cNvSpPr txBox="1"/>
          <p:nvPr/>
        </p:nvSpPr>
        <p:spPr>
          <a:xfrm>
            <a:off x="6938682" y="2771211"/>
            <a:ext cx="4316506" cy="2215991"/>
          </a:xfrm>
          <a:prstGeom prst="rect">
            <a:avLst/>
          </a:prstGeom>
          <a:noFill/>
        </p:spPr>
        <p:txBody>
          <a:bodyPr wrap="square" rtlCol="0">
            <a:spAutoFit/>
          </a:bodyPr>
          <a:lstStyle/>
          <a:p>
            <a:pPr algn="l"/>
            <a:r>
              <a:rPr lang="en-US" sz="2400" b="1" dirty="0"/>
              <a:t>Team Mentor-                                                                                               </a:t>
            </a:r>
            <a:r>
              <a:rPr lang="en-US" sz="2000" b="1" dirty="0"/>
              <a:t>Mr. Anik Sardar</a:t>
            </a:r>
          </a:p>
          <a:p>
            <a:endParaRPr lang="en-US" dirty="0"/>
          </a:p>
          <a:p>
            <a:r>
              <a:rPr lang="en-US" dirty="0"/>
              <a:t>Manager :Sensor QC &amp; Calibration </a:t>
            </a:r>
          </a:p>
          <a:p>
            <a:r>
              <a:rPr lang="en-US" dirty="0"/>
              <a:t>Prophecy Sensorlytics India PVT.LTD.</a:t>
            </a:r>
          </a:p>
          <a:p>
            <a:endParaRPr lang="en-US" dirty="0"/>
          </a:p>
          <a:p>
            <a:endParaRPr lang="en-IN" dirty="0"/>
          </a:p>
        </p:txBody>
      </p:sp>
      <p:sp>
        <p:nvSpPr>
          <p:cNvPr id="5" name="Slide Number Placeholder 4">
            <a:extLst>
              <a:ext uri="{FF2B5EF4-FFF2-40B4-BE49-F238E27FC236}">
                <a16:creationId xmlns:a16="http://schemas.microsoft.com/office/drawing/2014/main" id="{D1505C84-BD1A-A8DC-B630-5AEED9292C74}"/>
              </a:ext>
            </a:extLst>
          </p:cNvPr>
          <p:cNvSpPr>
            <a:spLocks noGrp="1"/>
          </p:cNvSpPr>
          <p:nvPr>
            <p:ph type="sldNum" sz="quarter" idx="12"/>
          </p:nvPr>
        </p:nvSpPr>
        <p:spPr/>
        <p:txBody>
          <a:bodyPr/>
          <a:lstStyle/>
          <a:p>
            <a:fld id="{1D67EF22-5B5C-4800-AB3D-6E125217BB00}" type="slidenum">
              <a:rPr lang="en-IN" smtClean="0"/>
              <a:t>1</a:t>
            </a:fld>
            <a:endParaRPr lang="en-IN"/>
          </a:p>
        </p:txBody>
      </p:sp>
    </p:spTree>
    <p:extLst>
      <p:ext uri="{BB962C8B-B14F-4D97-AF65-F5344CB8AC3E}">
        <p14:creationId xmlns:p14="http://schemas.microsoft.com/office/powerpoint/2010/main" val="25129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878D6-B082-783B-275A-0F58818CEB83}"/>
              </a:ext>
            </a:extLst>
          </p:cNvPr>
          <p:cNvSpPr>
            <a:spLocks noGrp="1"/>
          </p:cNvSpPr>
          <p:nvPr>
            <p:ph idx="1"/>
          </p:nvPr>
        </p:nvSpPr>
        <p:spPr>
          <a:xfrm>
            <a:off x="340963" y="325464"/>
            <a:ext cx="11468745" cy="6030886"/>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Determining the ssim</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threshold</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Determines the SSIM threshold for classifying assembly accuracy.</a:t>
            </a:r>
          </a:p>
          <a:p>
            <a:endParaRPr lang="en-IN" sz="2000" dirty="0"/>
          </a:p>
        </p:txBody>
      </p:sp>
      <p:sp>
        <p:nvSpPr>
          <p:cNvPr id="4" name="Slide Number Placeholder 3">
            <a:extLst>
              <a:ext uri="{FF2B5EF4-FFF2-40B4-BE49-F238E27FC236}">
                <a16:creationId xmlns:a16="http://schemas.microsoft.com/office/drawing/2014/main" id="{A0D5ED0A-5D61-0D6F-D73E-9175D6D734CA}"/>
              </a:ext>
            </a:extLst>
          </p:cNvPr>
          <p:cNvSpPr>
            <a:spLocks noGrp="1"/>
          </p:cNvSpPr>
          <p:nvPr>
            <p:ph type="sldNum" sz="quarter" idx="12"/>
          </p:nvPr>
        </p:nvSpPr>
        <p:spPr/>
        <p:txBody>
          <a:bodyPr/>
          <a:lstStyle/>
          <a:p>
            <a:fld id="{1D67EF22-5B5C-4800-AB3D-6E125217BB00}" type="slidenum">
              <a:rPr lang="en-IN" smtClean="0"/>
              <a:t>10</a:t>
            </a:fld>
            <a:endParaRPr lang="en-IN"/>
          </a:p>
        </p:txBody>
      </p:sp>
      <p:sp>
        <p:nvSpPr>
          <p:cNvPr id="5" name="Oval 4">
            <a:extLst>
              <a:ext uri="{FF2B5EF4-FFF2-40B4-BE49-F238E27FC236}">
                <a16:creationId xmlns:a16="http://schemas.microsoft.com/office/drawing/2014/main" id="{287F6E65-C2CA-BF83-4068-31C74CD1E653}"/>
              </a:ext>
            </a:extLst>
          </p:cNvPr>
          <p:cNvSpPr/>
          <p:nvPr/>
        </p:nvSpPr>
        <p:spPr>
          <a:xfrm>
            <a:off x="1250576" y="774573"/>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B7C0009-466D-778F-30F5-70D688D24649}"/>
              </a:ext>
            </a:extLst>
          </p:cNvPr>
          <p:cNvSpPr/>
          <p:nvPr/>
        </p:nvSpPr>
        <p:spPr>
          <a:xfrm>
            <a:off x="1250576" y="5974135"/>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43C4BEA9-4C45-3303-549D-FF90A2CDE4D1}"/>
              </a:ext>
            </a:extLst>
          </p:cNvPr>
          <p:cNvSpPr/>
          <p:nvPr/>
        </p:nvSpPr>
        <p:spPr>
          <a:xfrm>
            <a:off x="705970" y="1788458"/>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Mean SSIM</a:t>
            </a:r>
            <a:endParaRPr lang="en-IN" sz="1400" dirty="0"/>
          </a:p>
        </p:txBody>
      </p:sp>
      <p:sp>
        <p:nvSpPr>
          <p:cNvPr id="8" name="Rectangle 7">
            <a:extLst>
              <a:ext uri="{FF2B5EF4-FFF2-40B4-BE49-F238E27FC236}">
                <a16:creationId xmlns:a16="http://schemas.microsoft.com/office/drawing/2014/main" id="{CA4408DB-D075-4A02-E2A0-DA1295C3895C}"/>
              </a:ext>
            </a:extLst>
          </p:cNvPr>
          <p:cNvSpPr/>
          <p:nvPr/>
        </p:nvSpPr>
        <p:spPr>
          <a:xfrm>
            <a:off x="705970" y="5000127"/>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Threshold</a:t>
            </a:r>
            <a:endParaRPr lang="en-IN" sz="1400" dirty="0"/>
          </a:p>
        </p:txBody>
      </p:sp>
      <p:sp>
        <p:nvSpPr>
          <p:cNvPr id="9" name="Rectangle 8">
            <a:extLst>
              <a:ext uri="{FF2B5EF4-FFF2-40B4-BE49-F238E27FC236}">
                <a16:creationId xmlns:a16="http://schemas.microsoft.com/office/drawing/2014/main" id="{892DBB5A-2411-DACE-EC6B-3922ECF5D087}"/>
              </a:ext>
            </a:extLst>
          </p:cNvPr>
          <p:cNvSpPr/>
          <p:nvPr/>
        </p:nvSpPr>
        <p:spPr>
          <a:xfrm>
            <a:off x="705970" y="3922430"/>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Threshold (Mean + Standard Deviation)</a:t>
            </a:r>
            <a:endParaRPr lang="en-IN" sz="1400" dirty="0"/>
          </a:p>
        </p:txBody>
      </p:sp>
      <p:sp>
        <p:nvSpPr>
          <p:cNvPr id="10" name="Rectangle 9">
            <a:extLst>
              <a:ext uri="{FF2B5EF4-FFF2-40B4-BE49-F238E27FC236}">
                <a16:creationId xmlns:a16="http://schemas.microsoft.com/office/drawing/2014/main" id="{0FB9FCC8-905F-5C92-299B-7EE554FD903C}"/>
              </a:ext>
            </a:extLst>
          </p:cNvPr>
          <p:cNvSpPr/>
          <p:nvPr/>
        </p:nvSpPr>
        <p:spPr>
          <a:xfrm>
            <a:off x="705970" y="2855444"/>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Standard Deviation of SSIM</a:t>
            </a:r>
            <a:endParaRPr lang="en-IN" sz="1400" dirty="0"/>
          </a:p>
        </p:txBody>
      </p:sp>
      <p:cxnSp>
        <p:nvCxnSpPr>
          <p:cNvPr id="12" name="Straight Arrow Connector 11">
            <a:extLst>
              <a:ext uri="{FF2B5EF4-FFF2-40B4-BE49-F238E27FC236}">
                <a16:creationId xmlns:a16="http://schemas.microsoft.com/office/drawing/2014/main" id="{E1543F49-06E9-07DA-B344-BE77A5F37719}"/>
              </a:ext>
            </a:extLst>
          </p:cNvPr>
          <p:cNvCxnSpPr>
            <a:stCxn id="5" idx="4"/>
            <a:endCxn id="7" idx="0"/>
          </p:cNvCxnSpPr>
          <p:nvPr/>
        </p:nvCxnSpPr>
        <p:spPr>
          <a:xfrm>
            <a:off x="1869141" y="1339350"/>
            <a:ext cx="0" cy="4491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1BFE88E0-74F2-1CBA-FD75-E906C8E5FDB4}"/>
              </a:ext>
            </a:extLst>
          </p:cNvPr>
          <p:cNvCxnSpPr>
            <a:stCxn id="7" idx="2"/>
            <a:endCxn id="10" idx="0"/>
          </p:cNvCxnSpPr>
          <p:nvPr/>
        </p:nvCxnSpPr>
        <p:spPr>
          <a:xfrm>
            <a:off x="1869141" y="2353235"/>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5F7E358-865A-C632-9D91-CA61E126D7C0}"/>
              </a:ext>
            </a:extLst>
          </p:cNvPr>
          <p:cNvCxnSpPr>
            <a:stCxn id="10" idx="2"/>
            <a:endCxn id="9" idx="0"/>
          </p:cNvCxnSpPr>
          <p:nvPr/>
        </p:nvCxnSpPr>
        <p:spPr>
          <a:xfrm>
            <a:off x="1869141" y="3420221"/>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CCD53F4-08AC-C198-AFD0-2EB619D377C7}"/>
              </a:ext>
            </a:extLst>
          </p:cNvPr>
          <p:cNvCxnSpPr>
            <a:stCxn id="9" idx="2"/>
            <a:endCxn id="8" idx="0"/>
          </p:cNvCxnSpPr>
          <p:nvPr/>
        </p:nvCxnSpPr>
        <p:spPr>
          <a:xfrm>
            <a:off x="1869141" y="4487207"/>
            <a:ext cx="0" cy="51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1FA873D-8399-AB0B-4AFB-F7E9B10F3318}"/>
              </a:ext>
            </a:extLst>
          </p:cNvPr>
          <p:cNvCxnSpPr>
            <a:stCxn id="8" idx="2"/>
            <a:endCxn id="6" idx="0"/>
          </p:cNvCxnSpPr>
          <p:nvPr/>
        </p:nvCxnSpPr>
        <p:spPr>
          <a:xfrm>
            <a:off x="1869141" y="5564904"/>
            <a:ext cx="0" cy="4092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04780C69-AF5A-9872-BA8D-F725A062EFD9}"/>
              </a:ext>
            </a:extLst>
          </p:cNvPr>
          <p:cNvPicPr>
            <a:picLocks noChangeAspect="1"/>
          </p:cNvPicPr>
          <p:nvPr/>
        </p:nvPicPr>
        <p:blipFill>
          <a:blip r:embed="rId2"/>
          <a:stretch>
            <a:fillRect/>
          </a:stretch>
        </p:blipFill>
        <p:spPr>
          <a:xfrm>
            <a:off x="4037445" y="3117273"/>
            <a:ext cx="5603959" cy="3740727"/>
          </a:xfrm>
          <a:prstGeom prst="rect">
            <a:avLst/>
          </a:prstGeom>
        </p:spPr>
      </p:pic>
      <p:sp>
        <p:nvSpPr>
          <p:cNvPr id="28" name="TextBox 27">
            <a:extLst>
              <a:ext uri="{FF2B5EF4-FFF2-40B4-BE49-F238E27FC236}">
                <a16:creationId xmlns:a16="http://schemas.microsoft.com/office/drawing/2014/main" id="{17266A02-12D8-6DDE-4EE1-C9FABB793752}"/>
              </a:ext>
            </a:extLst>
          </p:cNvPr>
          <p:cNvSpPr txBox="1"/>
          <p:nvPr/>
        </p:nvSpPr>
        <p:spPr>
          <a:xfrm>
            <a:off x="3965867" y="845486"/>
            <a:ext cx="7793823" cy="2308324"/>
          </a:xfrm>
          <a:prstGeom prst="rect">
            <a:avLst/>
          </a:prstGeom>
          <a:noFill/>
        </p:spPr>
        <p:txBody>
          <a:bodyPr wrap="square" rtlCol="0">
            <a:spAutoFit/>
          </a:bodyPr>
          <a:lstStyle/>
          <a:p>
            <a:r>
              <a:rPr lang="en-US" sz="1600" dirty="0"/>
              <a:t>We compute the mean and standard deviation of the SSIM scores using `np.mean` and `np.std`, then calculate the threshold by adding the mean and standard deviation, returning the resulting threshold. </a:t>
            </a:r>
          </a:p>
          <a:p>
            <a:endParaRPr lang="en-US" sz="1600" dirty="0"/>
          </a:p>
          <a:p>
            <a:r>
              <a:rPr lang="en-US" sz="1600" dirty="0"/>
              <a:t>The reason for using the mean + standard deviation is that it provides a reliable, adaptive similarity level, avoiding overly strict or lenient arbitrary thresholds. This approach improves classification accuracy in quality control by accommodating acceptable variations. The mean plus standard deviation is chosen because it closely aligns with the SSIM values, unlike higher thresholds, which tend to differ significantly.</a:t>
            </a:r>
            <a:endParaRPr lang="en-IN" dirty="0"/>
          </a:p>
        </p:txBody>
      </p:sp>
      <p:sp>
        <p:nvSpPr>
          <p:cNvPr id="30" name="TextBox 29">
            <a:extLst>
              <a:ext uri="{FF2B5EF4-FFF2-40B4-BE49-F238E27FC236}">
                <a16:creationId xmlns:a16="http://schemas.microsoft.com/office/drawing/2014/main" id="{04A9CD6E-9A64-68B7-E3FB-141B44E52911}"/>
              </a:ext>
            </a:extLst>
          </p:cNvPr>
          <p:cNvSpPr txBox="1"/>
          <p:nvPr/>
        </p:nvSpPr>
        <p:spPr>
          <a:xfrm>
            <a:off x="9864436" y="5974135"/>
            <a:ext cx="2086405" cy="738664"/>
          </a:xfrm>
          <a:prstGeom prst="rect">
            <a:avLst/>
          </a:prstGeom>
          <a:noFill/>
        </p:spPr>
        <p:txBody>
          <a:bodyPr wrap="none" rtlCol="0">
            <a:spAutoFit/>
          </a:bodyPr>
          <a:lstStyle/>
          <a:p>
            <a:r>
              <a:rPr lang="en-IN" sz="1400" dirty="0"/>
              <a:t>Fig:  Comparing different</a:t>
            </a:r>
          </a:p>
          <a:p>
            <a:r>
              <a:rPr lang="en-IN" sz="1400" dirty="0"/>
              <a:t> SSIM thresholding </a:t>
            </a:r>
          </a:p>
          <a:p>
            <a:endParaRPr lang="en-IN" sz="1400" dirty="0"/>
          </a:p>
        </p:txBody>
      </p:sp>
    </p:spTree>
    <p:extLst>
      <p:ext uri="{BB962C8B-B14F-4D97-AF65-F5344CB8AC3E}">
        <p14:creationId xmlns:p14="http://schemas.microsoft.com/office/powerpoint/2010/main" val="1003859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191B1-CB65-A91C-E668-7EF741BAF0A0}"/>
              </a:ext>
            </a:extLst>
          </p:cNvPr>
          <p:cNvSpPr>
            <a:spLocks noGrp="1"/>
          </p:cNvSpPr>
          <p:nvPr>
            <p:ph idx="1"/>
          </p:nvPr>
        </p:nvSpPr>
        <p:spPr>
          <a:xfrm>
            <a:off x="255494" y="136525"/>
            <a:ext cx="11685494" cy="6040438"/>
          </a:xfrm>
        </p:spPr>
        <p:txBody>
          <a:bodyPr>
            <a:normAutofit/>
          </a:bodyPr>
          <a:lstStyle/>
          <a:p>
            <a:r>
              <a:rPr lang="en-IN" sz="2000" b="1" dirty="0">
                <a:latin typeface="Aptos" panose="020B0004020202020204" pitchFamily="34" charset="0"/>
                <a:ea typeface="Aptos" panose="020B0004020202020204" pitchFamily="34" charset="0"/>
                <a:cs typeface="Times New Roman" panose="02020603050405020304" pitchFamily="18" charset="0"/>
              </a:rPr>
              <a:t>Analysing</a:t>
            </a:r>
            <a:r>
              <a:rPr lang="en-IN" sz="2000" b="1" dirty="0">
                <a:effectLst/>
                <a:latin typeface="Aptos" panose="020B0004020202020204" pitchFamily="34" charset="0"/>
                <a:ea typeface="Aptos" panose="020B0004020202020204" pitchFamily="34" charset="0"/>
                <a:cs typeface="Times New Roman" panose="02020603050405020304" pitchFamily="18" charset="0"/>
              </a:rPr>
              <a:t> surface and </a:t>
            </a:r>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epth </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surface roughness using standard deviation of the depth map. Generates disparity map for depth analysis.</a:t>
            </a: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4E588275-4040-1CA1-51D6-C7F2230FF068}"/>
              </a:ext>
            </a:extLst>
          </p:cNvPr>
          <p:cNvSpPr>
            <a:spLocks noGrp="1"/>
          </p:cNvSpPr>
          <p:nvPr>
            <p:ph type="sldNum" sz="quarter" idx="12"/>
          </p:nvPr>
        </p:nvSpPr>
        <p:spPr/>
        <p:txBody>
          <a:bodyPr/>
          <a:lstStyle/>
          <a:p>
            <a:fld id="{1D67EF22-5B5C-4800-AB3D-6E125217BB00}" type="slidenum">
              <a:rPr lang="en-IN" smtClean="0"/>
              <a:t>11</a:t>
            </a:fld>
            <a:endParaRPr lang="en-IN"/>
          </a:p>
        </p:txBody>
      </p:sp>
      <p:sp>
        <p:nvSpPr>
          <p:cNvPr id="5" name="Oval 4">
            <a:extLst>
              <a:ext uri="{FF2B5EF4-FFF2-40B4-BE49-F238E27FC236}">
                <a16:creationId xmlns:a16="http://schemas.microsoft.com/office/drawing/2014/main" id="{30928BF4-8501-A91E-D26D-9C7F38164729}"/>
              </a:ext>
            </a:extLst>
          </p:cNvPr>
          <p:cNvSpPr/>
          <p:nvPr/>
        </p:nvSpPr>
        <p:spPr>
          <a:xfrm>
            <a:off x="1156445" y="806824"/>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2EE37C6-B175-3828-792A-0C712A360637}"/>
              </a:ext>
            </a:extLst>
          </p:cNvPr>
          <p:cNvSpPr/>
          <p:nvPr/>
        </p:nvSpPr>
        <p:spPr>
          <a:xfrm>
            <a:off x="1156445" y="5809129"/>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EEAC69B3-E947-06D6-6F9E-3F5438575908}"/>
              </a:ext>
            </a:extLst>
          </p:cNvPr>
          <p:cNvSpPr/>
          <p:nvPr/>
        </p:nvSpPr>
        <p:spPr>
          <a:xfrm>
            <a:off x="705965" y="3880692"/>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Disparity Map</a:t>
            </a:r>
            <a:endParaRPr lang="en-IN" sz="1400" dirty="0"/>
          </a:p>
        </p:txBody>
      </p:sp>
      <p:sp>
        <p:nvSpPr>
          <p:cNvPr id="15" name="Rectangle 14">
            <a:extLst>
              <a:ext uri="{FF2B5EF4-FFF2-40B4-BE49-F238E27FC236}">
                <a16:creationId xmlns:a16="http://schemas.microsoft.com/office/drawing/2014/main" id="{C73540FF-930E-C94A-4A28-7F267E20760E}"/>
              </a:ext>
            </a:extLst>
          </p:cNvPr>
          <p:cNvSpPr/>
          <p:nvPr/>
        </p:nvSpPr>
        <p:spPr>
          <a:xfrm>
            <a:off x="705965" y="2736197"/>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Surface Roughness</a:t>
            </a:r>
            <a:endParaRPr lang="en-IN" sz="1400" dirty="0"/>
          </a:p>
        </p:txBody>
      </p:sp>
      <p:sp>
        <p:nvSpPr>
          <p:cNvPr id="16" name="Rectangle 15">
            <a:extLst>
              <a:ext uri="{FF2B5EF4-FFF2-40B4-BE49-F238E27FC236}">
                <a16:creationId xmlns:a16="http://schemas.microsoft.com/office/drawing/2014/main" id="{202C2CF7-9564-6D26-97DB-AAC18C90C7FC}"/>
              </a:ext>
            </a:extLst>
          </p:cNvPr>
          <p:cNvSpPr/>
          <p:nvPr/>
        </p:nvSpPr>
        <p:spPr>
          <a:xfrm>
            <a:off x="705966" y="1645211"/>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Surface Roughness</a:t>
            </a:r>
            <a:endParaRPr lang="en-IN" sz="1400" dirty="0"/>
          </a:p>
        </p:txBody>
      </p:sp>
      <p:sp>
        <p:nvSpPr>
          <p:cNvPr id="17" name="Rectangle 16">
            <a:extLst>
              <a:ext uri="{FF2B5EF4-FFF2-40B4-BE49-F238E27FC236}">
                <a16:creationId xmlns:a16="http://schemas.microsoft.com/office/drawing/2014/main" id="{D3EAF520-54D2-AA94-F741-119420B1D670}"/>
              </a:ext>
            </a:extLst>
          </p:cNvPr>
          <p:cNvSpPr/>
          <p:nvPr/>
        </p:nvSpPr>
        <p:spPr>
          <a:xfrm>
            <a:off x="705965" y="4876894"/>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Disparity Map</a:t>
            </a:r>
            <a:endParaRPr lang="en-IN" sz="1400" dirty="0"/>
          </a:p>
        </p:txBody>
      </p:sp>
      <p:cxnSp>
        <p:nvCxnSpPr>
          <p:cNvPr id="33" name="Straight Arrow Connector 32">
            <a:extLst>
              <a:ext uri="{FF2B5EF4-FFF2-40B4-BE49-F238E27FC236}">
                <a16:creationId xmlns:a16="http://schemas.microsoft.com/office/drawing/2014/main" id="{918D5450-B8A0-0C9D-8608-03E690A96BCC}"/>
              </a:ext>
            </a:extLst>
          </p:cNvPr>
          <p:cNvCxnSpPr>
            <a:cxnSpLocks/>
            <a:stCxn id="5" idx="4"/>
            <a:endCxn id="16" idx="0"/>
          </p:cNvCxnSpPr>
          <p:nvPr/>
        </p:nvCxnSpPr>
        <p:spPr>
          <a:xfrm flipH="1">
            <a:off x="1835520" y="1290918"/>
            <a:ext cx="2" cy="3542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15274B2-C562-9DD1-0D9B-A5494E8DAE2F}"/>
              </a:ext>
            </a:extLst>
          </p:cNvPr>
          <p:cNvCxnSpPr>
            <a:cxnSpLocks/>
            <a:stCxn id="16" idx="2"/>
            <a:endCxn id="15" idx="0"/>
          </p:cNvCxnSpPr>
          <p:nvPr/>
        </p:nvCxnSpPr>
        <p:spPr>
          <a:xfrm flipH="1">
            <a:off x="1835519" y="2277222"/>
            <a:ext cx="1" cy="4589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6741788-AC96-E099-DA31-519276F2D7C5}"/>
              </a:ext>
            </a:extLst>
          </p:cNvPr>
          <p:cNvCxnSpPr>
            <a:cxnSpLocks/>
            <a:stCxn id="15" idx="2"/>
            <a:endCxn id="7" idx="0"/>
          </p:cNvCxnSpPr>
          <p:nvPr/>
        </p:nvCxnSpPr>
        <p:spPr>
          <a:xfrm>
            <a:off x="1835519" y="3368208"/>
            <a:ext cx="0" cy="5124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37AB77E4-4611-99ED-D65D-5E8E13D0915E}"/>
              </a:ext>
            </a:extLst>
          </p:cNvPr>
          <p:cNvCxnSpPr>
            <a:cxnSpLocks/>
            <a:stCxn id="7" idx="2"/>
            <a:endCxn id="17" idx="0"/>
          </p:cNvCxnSpPr>
          <p:nvPr/>
        </p:nvCxnSpPr>
        <p:spPr>
          <a:xfrm>
            <a:off x="1835519" y="4512703"/>
            <a:ext cx="0" cy="364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098826D-950A-03E4-C00F-57FDC0EE2E25}"/>
              </a:ext>
            </a:extLst>
          </p:cNvPr>
          <p:cNvCxnSpPr>
            <a:cxnSpLocks/>
            <a:stCxn id="17" idx="2"/>
            <a:endCxn id="6" idx="0"/>
          </p:cNvCxnSpPr>
          <p:nvPr/>
        </p:nvCxnSpPr>
        <p:spPr>
          <a:xfrm>
            <a:off x="1835519" y="5508905"/>
            <a:ext cx="3" cy="3002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8" name="Diagram 47">
            <a:extLst>
              <a:ext uri="{FF2B5EF4-FFF2-40B4-BE49-F238E27FC236}">
                <a16:creationId xmlns:a16="http://schemas.microsoft.com/office/drawing/2014/main" id="{3614A631-7C74-BDFD-32B3-569984D47961}"/>
              </a:ext>
            </a:extLst>
          </p:cNvPr>
          <p:cNvGraphicFramePr/>
          <p:nvPr>
            <p:extLst>
              <p:ext uri="{D42A27DB-BD31-4B8C-83A1-F6EECF244321}">
                <p14:modId xmlns:p14="http://schemas.microsoft.com/office/powerpoint/2010/main" val="3121556015"/>
              </p:ext>
            </p:extLst>
          </p:nvPr>
        </p:nvGraphicFramePr>
        <p:xfrm>
          <a:off x="3193672" y="3555771"/>
          <a:ext cx="4585265" cy="2800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9" name="TextBox 48">
            <a:extLst>
              <a:ext uri="{FF2B5EF4-FFF2-40B4-BE49-F238E27FC236}">
                <a16:creationId xmlns:a16="http://schemas.microsoft.com/office/drawing/2014/main" id="{CA0F4ECB-8880-3E85-E8CB-B081A55C4224}"/>
              </a:ext>
            </a:extLst>
          </p:cNvPr>
          <p:cNvSpPr txBox="1"/>
          <p:nvPr/>
        </p:nvSpPr>
        <p:spPr>
          <a:xfrm>
            <a:off x="3415543" y="1048871"/>
            <a:ext cx="8346966" cy="1815882"/>
          </a:xfrm>
          <a:prstGeom prst="rect">
            <a:avLst/>
          </a:prstGeom>
          <a:noFill/>
        </p:spPr>
        <p:txBody>
          <a:bodyPr wrap="square" rtlCol="0">
            <a:spAutoFit/>
          </a:bodyPr>
          <a:lstStyle/>
          <a:p>
            <a:r>
              <a:rPr lang="en-US" sz="1600" dirty="0"/>
              <a:t>We calculate the disparity map by finding the absolute pixel-wise difference between the reference and test grayscale images using `cv2.absdiff` and return the result. Surface roughness is then computed by calculating the standard deviation of the disparity map, which quantifies the variation in pixel values and provides insight into texture consistency. This analysis helps in detecting defects, ensuring quality, and supporting smooth operation in assembled parts. In this case, the approximated surface roughness is 22.3971, which is used to assess whether the magnet is properly inserted.</a:t>
            </a:r>
            <a:endParaRPr lang="en-IN" sz="1600" dirty="0"/>
          </a:p>
        </p:txBody>
      </p:sp>
    </p:spTree>
    <p:extLst>
      <p:ext uri="{BB962C8B-B14F-4D97-AF65-F5344CB8AC3E}">
        <p14:creationId xmlns:p14="http://schemas.microsoft.com/office/powerpoint/2010/main" val="4669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7D92E-E82A-1612-6BC2-F94641BF9A7F}"/>
              </a:ext>
            </a:extLst>
          </p:cNvPr>
          <p:cNvSpPr>
            <a:spLocks noGrp="1"/>
          </p:cNvSpPr>
          <p:nvPr>
            <p:ph idx="1"/>
          </p:nvPr>
        </p:nvSpPr>
        <p:spPr>
          <a:xfrm>
            <a:off x="340963" y="247972"/>
            <a:ext cx="11499742" cy="6108377"/>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Feature matching</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Matches features between the reference and test images using ORB.</a:t>
            </a:r>
          </a:p>
          <a:p>
            <a:endParaRPr lang="en-IN" sz="2000" dirty="0"/>
          </a:p>
        </p:txBody>
      </p:sp>
      <p:sp>
        <p:nvSpPr>
          <p:cNvPr id="4" name="Slide Number Placeholder 3">
            <a:extLst>
              <a:ext uri="{FF2B5EF4-FFF2-40B4-BE49-F238E27FC236}">
                <a16:creationId xmlns:a16="http://schemas.microsoft.com/office/drawing/2014/main" id="{1DC98C33-3CB4-32F9-D773-CC436EBE6E5E}"/>
              </a:ext>
            </a:extLst>
          </p:cNvPr>
          <p:cNvSpPr>
            <a:spLocks noGrp="1"/>
          </p:cNvSpPr>
          <p:nvPr>
            <p:ph type="sldNum" sz="quarter" idx="12"/>
          </p:nvPr>
        </p:nvSpPr>
        <p:spPr/>
        <p:txBody>
          <a:bodyPr/>
          <a:lstStyle/>
          <a:p>
            <a:fld id="{1D67EF22-5B5C-4800-AB3D-6E125217BB00}" type="slidenum">
              <a:rPr lang="en-IN" smtClean="0"/>
              <a:t>12</a:t>
            </a:fld>
            <a:endParaRPr lang="en-IN"/>
          </a:p>
        </p:txBody>
      </p:sp>
      <p:sp>
        <p:nvSpPr>
          <p:cNvPr id="5" name="Oval 4">
            <a:extLst>
              <a:ext uri="{FF2B5EF4-FFF2-40B4-BE49-F238E27FC236}">
                <a16:creationId xmlns:a16="http://schemas.microsoft.com/office/drawing/2014/main" id="{3375ED5E-7E37-AF4D-D7BE-DE57EB8FC4E6}"/>
              </a:ext>
            </a:extLst>
          </p:cNvPr>
          <p:cNvSpPr/>
          <p:nvPr/>
        </p:nvSpPr>
        <p:spPr>
          <a:xfrm>
            <a:off x="1255365" y="574804"/>
            <a:ext cx="1149912" cy="427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4B2C7197-4D37-C6E6-FF72-9BA66BAC640F}"/>
              </a:ext>
            </a:extLst>
          </p:cNvPr>
          <p:cNvSpPr/>
          <p:nvPr/>
        </p:nvSpPr>
        <p:spPr>
          <a:xfrm>
            <a:off x="1189876" y="6320348"/>
            <a:ext cx="1280890" cy="482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17A06472-2C6A-B791-81C4-2103656227C4}"/>
              </a:ext>
            </a:extLst>
          </p:cNvPr>
          <p:cNvSpPr/>
          <p:nvPr/>
        </p:nvSpPr>
        <p:spPr>
          <a:xfrm>
            <a:off x="781450" y="1183656"/>
            <a:ext cx="2097742" cy="48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Initialize ORB Detector</a:t>
            </a:r>
            <a:endParaRPr lang="en-IN" sz="1400" dirty="0"/>
          </a:p>
        </p:txBody>
      </p:sp>
      <p:sp>
        <p:nvSpPr>
          <p:cNvPr id="8" name="Rectangle 7">
            <a:extLst>
              <a:ext uri="{FF2B5EF4-FFF2-40B4-BE49-F238E27FC236}">
                <a16:creationId xmlns:a16="http://schemas.microsoft.com/office/drawing/2014/main" id="{1660F11E-1829-5B91-CC2F-6992483A0F72}"/>
              </a:ext>
            </a:extLst>
          </p:cNvPr>
          <p:cNvSpPr/>
          <p:nvPr/>
        </p:nvSpPr>
        <p:spPr>
          <a:xfrm>
            <a:off x="781450" y="1899764"/>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Detect Key points and Compute Descriptors (Reference Image)</a:t>
            </a:r>
            <a:endParaRPr lang="en-IN" sz="1400" dirty="0"/>
          </a:p>
        </p:txBody>
      </p:sp>
      <p:sp>
        <p:nvSpPr>
          <p:cNvPr id="9" name="Rectangle 8">
            <a:extLst>
              <a:ext uri="{FF2B5EF4-FFF2-40B4-BE49-F238E27FC236}">
                <a16:creationId xmlns:a16="http://schemas.microsoft.com/office/drawing/2014/main" id="{6F0B520A-F06E-E0D9-D74F-25EB054BED64}"/>
              </a:ext>
            </a:extLst>
          </p:cNvPr>
          <p:cNvSpPr/>
          <p:nvPr/>
        </p:nvSpPr>
        <p:spPr>
          <a:xfrm>
            <a:off x="781450" y="5534238"/>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Matches and Key points</a:t>
            </a:r>
            <a:endParaRPr lang="en-IN" sz="1400" dirty="0"/>
          </a:p>
        </p:txBody>
      </p:sp>
      <p:sp>
        <p:nvSpPr>
          <p:cNvPr id="10" name="Rectangle 9">
            <a:extLst>
              <a:ext uri="{FF2B5EF4-FFF2-40B4-BE49-F238E27FC236}">
                <a16:creationId xmlns:a16="http://schemas.microsoft.com/office/drawing/2014/main" id="{7E60081C-0413-F7E1-3928-670F4DC0AF82}"/>
              </a:ext>
            </a:extLst>
          </p:cNvPr>
          <p:cNvSpPr/>
          <p:nvPr/>
        </p:nvSpPr>
        <p:spPr>
          <a:xfrm>
            <a:off x="781450" y="485835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Sort Matches by Distance</a:t>
            </a:r>
            <a:endParaRPr lang="en-IN" sz="1400" dirty="0"/>
          </a:p>
        </p:txBody>
      </p:sp>
      <p:sp>
        <p:nvSpPr>
          <p:cNvPr id="11" name="Rectangle 10">
            <a:extLst>
              <a:ext uri="{FF2B5EF4-FFF2-40B4-BE49-F238E27FC236}">
                <a16:creationId xmlns:a16="http://schemas.microsoft.com/office/drawing/2014/main" id="{2148F15E-50EC-1747-591E-0E21955E788A}"/>
              </a:ext>
            </a:extLst>
          </p:cNvPr>
          <p:cNvSpPr/>
          <p:nvPr/>
        </p:nvSpPr>
        <p:spPr>
          <a:xfrm>
            <a:off x="781450" y="419356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Match Descriptors</a:t>
            </a:r>
            <a:endParaRPr lang="en-IN" sz="1400" dirty="0"/>
          </a:p>
        </p:txBody>
      </p:sp>
      <p:sp>
        <p:nvSpPr>
          <p:cNvPr id="12" name="Rectangle 11">
            <a:extLst>
              <a:ext uri="{FF2B5EF4-FFF2-40B4-BE49-F238E27FC236}">
                <a16:creationId xmlns:a16="http://schemas.microsoft.com/office/drawing/2014/main" id="{A628A4AF-A5EB-9557-5A77-465306416375}"/>
              </a:ext>
            </a:extLst>
          </p:cNvPr>
          <p:cNvSpPr/>
          <p:nvPr/>
        </p:nvSpPr>
        <p:spPr>
          <a:xfrm>
            <a:off x="781450" y="352877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Create BF Matcher</a:t>
            </a:r>
            <a:endParaRPr lang="en-IN" sz="1400" dirty="0"/>
          </a:p>
        </p:txBody>
      </p:sp>
      <p:sp>
        <p:nvSpPr>
          <p:cNvPr id="13" name="Rectangle 12">
            <a:extLst>
              <a:ext uri="{FF2B5EF4-FFF2-40B4-BE49-F238E27FC236}">
                <a16:creationId xmlns:a16="http://schemas.microsoft.com/office/drawing/2014/main" id="{66768EE8-31FD-6A96-ED1D-DB50F76A404C}"/>
              </a:ext>
            </a:extLst>
          </p:cNvPr>
          <p:cNvSpPr/>
          <p:nvPr/>
        </p:nvSpPr>
        <p:spPr>
          <a:xfrm>
            <a:off x="781450" y="2719298"/>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Detect Key points and Compute Descriptors (Test Image)</a:t>
            </a:r>
            <a:endParaRPr lang="en-IN" sz="1400" dirty="0"/>
          </a:p>
          <a:p>
            <a:pPr algn="ctr"/>
            <a:endParaRPr lang="en-IN" sz="1400" dirty="0"/>
          </a:p>
        </p:txBody>
      </p:sp>
      <p:cxnSp>
        <p:nvCxnSpPr>
          <p:cNvPr id="15" name="Straight Arrow Connector 14">
            <a:extLst>
              <a:ext uri="{FF2B5EF4-FFF2-40B4-BE49-F238E27FC236}">
                <a16:creationId xmlns:a16="http://schemas.microsoft.com/office/drawing/2014/main" id="{2C61A684-7445-8ABF-5E72-6997EEFCEF93}"/>
              </a:ext>
            </a:extLst>
          </p:cNvPr>
          <p:cNvCxnSpPr>
            <a:stCxn id="5" idx="4"/>
            <a:endCxn id="7" idx="0"/>
          </p:cNvCxnSpPr>
          <p:nvPr/>
        </p:nvCxnSpPr>
        <p:spPr>
          <a:xfrm>
            <a:off x="1830321" y="1001980"/>
            <a:ext cx="0" cy="18167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90B2B87-D74B-E412-48F2-8D3C444E2667}"/>
              </a:ext>
            </a:extLst>
          </p:cNvPr>
          <p:cNvCxnSpPr>
            <a:stCxn id="7" idx="2"/>
            <a:endCxn id="8" idx="0"/>
          </p:cNvCxnSpPr>
          <p:nvPr/>
        </p:nvCxnSpPr>
        <p:spPr>
          <a:xfrm>
            <a:off x="1830321" y="1665741"/>
            <a:ext cx="0" cy="23402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3F880F8-9153-CFB2-03EB-4AC99FD62022}"/>
              </a:ext>
            </a:extLst>
          </p:cNvPr>
          <p:cNvCxnSpPr>
            <a:stCxn id="8" idx="2"/>
            <a:endCxn id="13" idx="0"/>
          </p:cNvCxnSpPr>
          <p:nvPr/>
        </p:nvCxnSpPr>
        <p:spPr>
          <a:xfrm>
            <a:off x="1830321" y="2504198"/>
            <a:ext cx="0" cy="2151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8472D81-8FA8-7E68-7988-67712C5F3589}"/>
              </a:ext>
            </a:extLst>
          </p:cNvPr>
          <p:cNvCxnSpPr>
            <a:stCxn id="13" idx="2"/>
            <a:endCxn id="12" idx="0"/>
          </p:cNvCxnSpPr>
          <p:nvPr/>
        </p:nvCxnSpPr>
        <p:spPr>
          <a:xfrm>
            <a:off x="1830321" y="3323732"/>
            <a:ext cx="0" cy="20504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BD40CC5F-3730-E876-4598-A824CFAC3696}"/>
              </a:ext>
            </a:extLst>
          </p:cNvPr>
          <p:cNvCxnSpPr>
            <a:stCxn id="12" idx="2"/>
            <a:endCxn id="11" idx="0"/>
          </p:cNvCxnSpPr>
          <p:nvPr/>
        </p:nvCxnSpPr>
        <p:spPr>
          <a:xfrm>
            <a:off x="1830321" y="3988522"/>
            <a:ext cx="0" cy="20504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7E4273-3CB8-339F-FAC9-9E5240F50A32}"/>
              </a:ext>
            </a:extLst>
          </p:cNvPr>
          <p:cNvCxnSpPr>
            <a:stCxn id="11" idx="2"/>
            <a:endCxn id="10" idx="0"/>
          </p:cNvCxnSpPr>
          <p:nvPr/>
        </p:nvCxnSpPr>
        <p:spPr>
          <a:xfrm>
            <a:off x="1830321" y="4653312"/>
            <a:ext cx="0" cy="20504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2AE05F4-501D-42B7-705A-B82DAB492A74}"/>
              </a:ext>
            </a:extLst>
          </p:cNvPr>
          <p:cNvCxnSpPr>
            <a:stCxn id="10" idx="2"/>
            <a:endCxn id="9" idx="0"/>
          </p:cNvCxnSpPr>
          <p:nvPr/>
        </p:nvCxnSpPr>
        <p:spPr>
          <a:xfrm>
            <a:off x="1830321" y="5318102"/>
            <a:ext cx="0" cy="21613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2C4D854-51B4-5846-CD56-3590165FAC6E}"/>
              </a:ext>
            </a:extLst>
          </p:cNvPr>
          <p:cNvCxnSpPr>
            <a:stCxn id="9" idx="2"/>
            <a:endCxn id="6" idx="0"/>
          </p:cNvCxnSpPr>
          <p:nvPr/>
        </p:nvCxnSpPr>
        <p:spPr>
          <a:xfrm>
            <a:off x="1830321" y="6138672"/>
            <a:ext cx="0" cy="18167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Picture 30">
            <a:extLst>
              <a:ext uri="{FF2B5EF4-FFF2-40B4-BE49-F238E27FC236}">
                <a16:creationId xmlns:a16="http://schemas.microsoft.com/office/drawing/2014/main" id="{ABF08A35-65D7-9268-ECE0-3EBE1C51A63D}"/>
              </a:ext>
            </a:extLst>
          </p:cNvPr>
          <p:cNvPicPr>
            <a:picLocks noChangeAspect="1"/>
          </p:cNvPicPr>
          <p:nvPr/>
        </p:nvPicPr>
        <p:blipFill>
          <a:blip r:embed="rId2"/>
          <a:stretch>
            <a:fillRect/>
          </a:stretch>
        </p:blipFill>
        <p:spPr>
          <a:xfrm>
            <a:off x="3584133" y="3749368"/>
            <a:ext cx="3775815" cy="2217972"/>
          </a:xfrm>
          <a:prstGeom prst="rect">
            <a:avLst/>
          </a:prstGeom>
        </p:spPr>
      </p:pic>
      <p:sp>
        <p:nvSpPr>
          <p:cNvPr id="32" name="TextBox 31">
            <a:extLst>
              <a:ext uri="{FF2B5EF4-FFF2-40B4-BE49-F238E27FC236}">
                <a16:creationId xmlns:a16="http://schemas.microsoft.com/office/drawing/2014/main" id="{8DFEFA89-E61B-2C87-4842-2CF02E87082B}"/>
              </a:ext>
            </a:extLst>
          </p:cNvPr>
          <p:cNvSpPr txBox="1"/>
          <p:nvPr/>
        </p:nvSpPr>
        <p:spPr>
          <a:xfrm>
            <a:off x="3458238" y="1258369"/>
            <a:ext cx="7916344" cy="1815882"/>
          </a:xfrm>
          <a:prstGeom prst="rect">
            <a:avLst/>
          </a:prstGeom>
          <a:noFill/>
        </p:spPr>
        <p:txBody>
          <a:bodyPr wrap="square" rtlCol="0">
            <a:spAutoFit/>
          </a:bodyPr>
          <a:lstStyle/>
          <a:p>
            <a:r>
              <a:rPr lang="en-US" sz="1600" dirty="0"/>
              <a:t>We create an ORB (Oriented FAST and Rotated BRIEF) detector algorithm using `cv2.ORB_create()` to detect key points and compute descriptors for both the reference and test grayscale images. A brute-force matcher (`cv2.BFMatcher`) with Hamming distance is used to match the descriptors, and the matches are sorted by similarity. This feature matching process helps assess image similarity, aiding in quality control by identifying misaligned or missing components. The output includes the sorted matches and key points from both images, highlighting areas of similarity.</a:t>
            </a:r>
            <a:endParaRPr lang="en-IN" sz="1600" dirty="0"/>
          </a:p>
        </p:txBody>
      </p:sp>
      <p:sp>
        <p:nvSpPr>
          <p:cNvPr id="33" name="TextBox 32">
            <a:extLst>
              <a:ext uri="{FF2B5EF4-FFF2-40B4-BE49-F238E27FC236}">
                <a16:creationId xmlns:a16="http://schemas.microsoft.com/office/drawing/2014/main" id="{49BFA0B7-8AA6-2A1F-F2D5-3E2C2970DB63}"/>
              </a:ext>
            </a:extLst>
          </p:cNvPr>
          <p:cNvSpPr txBox="1"/>
          <p:nvPr/>
        </p:nvSpPr>
        <p:spPr>
          <a:xfrm>
            <a:off x="3519637" y="6075621"/>
            <a:ext cx="2559844" cy="307777"/>
          </a:xfrm>
          <a:prstGeom prst="rect">
            <a:avLst/>
          </a:prstGeom>
          <a:noFill/>
        </p:spPr>
        <p:txBody>
          <a:bodyPr wrap="square" rtlCol="0">
            <a:spAutoFit/>
          </a:bodyPr>
          <a:lstStyle/>
          <a:p>
            <a:r>
              <a:rPr lang="en-IN" sz="1400" dirty="0"/>
              <a:t>Fig: Feature matching</a:t>
            </a:r>
          </a:p>
        </p:txBody>
      </p:sp>
    </p:spTree>
    <p:extLst>
      <p:ext uri="{BB962C8B-B14F-4D97-AF65-F5344CB8AC3E}">
        <p14:creationId xmlns:p14="http://schemas.microsoft.com/office/powerpoint/2010/main" val="201218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C4F4F-97F2-8507-BB01-C32FF363E848}"/>
              </a:ext>
            </a:extLst>
          </p:cNvPr>
          <p:cNvSpPr>
            <a:spLocks noGrp="1"/>
          </p:cNvSpPr>
          <p:nvPr>
            <p:ph idx="1"/>
          </p:nvPr>
        </p:nvSpPr>
        <p:spPr>
          <a:xfrm>
            <a:off x="336176" y="136525"/>
            <a:ext cx="11631706" cy="6040438"/>
          </a:xfrm>
        </p:spPr>
        <p:txBody>
          <a:bodyPr/>
          <a:lstStyle/>
          <a:p>
            <a:r>
              <a:rPr lang="en-US" sz="2000" b="1" dirty="0"/>
              <a:t>Magnet insertion percentage and  alignment score</a:t>
            </a:r>
          </a:p>
          <a:p>
            <a:pPr marL="0" indent="0">
              <a:buNone/>
            </a:pPr>
            <a:endParaRPr lang="en-IN" dirty="0"/>
          </a:p>
        </p:txBody>
      </p:sp>
      <p:sp>
        <p:nvSpPr>
          <p:cNvPr id="4" name="Slide Number Placeholder 3">
            <a:extLst>
              <a:ext uri="{FF2B5EF4-FFF2-40B4-BE49-F238E27FC236}">
                <a16:creationId xmlns:a16="http://schemas.microsoft.com/office/drawing/2014/main" id="{E77C06BD-6986-080D-D0BD-55C1F060250E}"/>
              </a:ext>
            </a:extLst>
          </p:cNvPr>
          <p:cNvSpPr>
            <a:spLocks noGrp="1"/>
          </p:cNvSpPr>
          <p:nvPr>
            <p:ph type="sldNum" sz="quarter" idx="12"/>
          </p:nvPr>
        </p:nvSpPr>
        <p:spPr/>
        <p:txBody>
          <a:bodyPr/>
          <a:lstStyle/>
          <a:p>
            <a:fld id="{1D67EF22-5B5C-4800-AB3D-6E125217BB00}" type="slidenum">
              <a:rPr lang="en-IN" smtClean="0"/>
              <a:t>13</a:t>
            </a:fld>
            <a:endParaRPr lang="en-IN"/>
          </a:p>
        </p:txBody>
      </p:sp>
      <p:sp>
        <p:nvSpPr>
          <p:cNvPr id="5" name="Oval 4">
            <a:extLst>
              <a:ext uri="{FF2B5EF4-FFF2-40B4-BE49-F238E27FC236}">
                <a16:creationId xmlns:a16="http://schemas.microsoft.com/office/drawing/2014/main" id="{9F996F28-535E-EA31-5E32-ECA500EEF0FA}"/>
              </a:ext>
            </a:extLst>
          </p:cNvPr>
          <p:cNvSpPr/>
          <p:nvPr/>
        </p:nvSpPr>
        <p:spPr>
          <a:xfrm>
            <a:off x="1532965" y="496700"/>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Start</a:t>
            </a:r>
          </a:p>
        </p:txBody>
      </p:sp>
      <p:sp>
        <p:nvSpPr>
          <p:cNvPr id="6" name="Oval 5">
            <a:extLst>
              <a:ext uri="{FF2B5EF4-FFF2-40B4-BE49-F238E27FC236}">
                <a16:creationId xmlns:a16="http://schemas.microsoft.com/office/drawing/2014/main" id="{D3463B3C-A5DB-A548-C7EB-06AF953EAEE2}"/>
              </a:ext>
            </a:extLst>
          </p:cNvPr>
          <p:cNvSpPr/>
          <p:nvPr/>
        </p:nvSpPr>
        <p:spPr>
          <a:xfrm>
            <a:off x="1532957" y="6226597"/>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43702909-6ED2-2953-EB83-152A9C98FA8E}"/>
              </a:ext>
            </a:extLst>
          </p:cNvPr>
          <p:cNvSpPr/>
          <p:nvPr/>
        </p:nvSpPr>
        <p:spPr>
          <a:xfrm>
            <a:off x="786653" y="1170453"/>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Define Threshold for Magnet Detection</a:t>
            </a:r>
          </a:p>
        </p:txBody>
      </p:sp>
      <p:sp>
        <p:nvSpPr>
          <p:cNvPr id="8" name="Rectangle 7">
            <a:extLst>
              <a:ext uri="{FF2B5EF4-FFF2-40B4-BE49-F238E27FC236}">
                <a16:creationId xmlns:a16="http://schemas.microsoft.com/office/drawing/2014/main" id="{8D6A9FE3-64BA-2588-6AA6-ED38BB365D20}"/>
              </a:ext>
            </a:extLst>
          </p:cNvPr>
          <p:cNvSpPr/>
          <p:nvPr/>
        </p:nvSpPr>
        <p:spPr>
          <a:xfrm>
            <a:off x="786645" y="5536848"/>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Alignment Score</a:t>
            </a:r>
          </a:p>
        </p:txBody>
      </p:sp>
      <p:sp>
        <p:nvSpPr>
          <p:cNvPr id="9" name="Rectangle 8">
            <a:extLst>
              <a:ext uri="{FF2B5EF4-FFF2-40B4-BE49-F238E27FC236}">
                <a16:creationId xmlns:a16="http://schemas.microsoft.com/office/drawing/2014/main" id="{FC5F5B8B-43B3-06B2-1B78-B5F8E52FB33A}"/>
              </a:ext>
            </a:extLst>
          </p:cNvPr>
          <p:cNvSpPr/>
          <p:nvPr/>
        </p:nvSpPr>
        <p:spPr>
          <a:xfrm>
            <a:off x="786644" y="4765494"/>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Alignment Score</a:t>
            </a:r>
          </a:p>
        </p:txBody>
      </p:sp>
      <p:sp>
        <p:nvSpPr>
          <p:cNvPr id="10" name="Rectangle 9">
            <a:extLst>
              <a:ext uri="{FF2B5EF4-FFF2-40B4-BE49-F238E27FC236}">
                <a16:creationId xmlns:a16="http://schemas.microsoft.com/office/drawing/2014/main" id="{B8404AEB-231F-3AA9-4D3D-F3D848192335}"/>
              </a:ext>
            </a:extLst>
          </p:cNvPr>
          <p:cNvSpPr/>
          <p:nvPr/>
        </p:nvSpPr>
        <p:spPr>
          <a:xfrm>
            <a:off x="786644" y="4071326"/>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Insertion Percentage</a:t>
            </a:r>
          </a:p>
        </p:txBody>
      </p:sp>
      <p:sp>
        <p:nvSpPr>
          <p:cNvPr id="11" name="Rectangle 10">
            <a:extLst>
              <a:ext uri="{FF2B5EF4-FFF2-40B4-BE49-F238E27FC236}">
                <a16:creationId xmlns:a16="http://schemas.microsoft.com/office/drawing/2014/main" id="{C0593342-4F5D-4425-0D79-07080198EB6A}"/>
              </a:ext>
            </a:extLst>
          </p:cNvPr>
          <p:cNvSpPr/>
          <p:nvPr/>
        </p:nvSpPr>
        <p:spPr>
          <a:xfrm>
            <a:off x="786651" y="3228223"/>
            <a:ext cx="2581835" cy="60237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Insertion Percentage</a:t>
            </a:r>
          </a:p>
        </p:txBody>
      </p:sp>
      <p:sp>
        <p:nvSpPr>
          <p:cNvPr id="12" name="Rectangle 11">
            <a:extLst>
              <a:ext uri="{FF2B5EF4-FFF2-40B4-BE49-F238E27FC236}">
                <a16:creationId xmlns:a16="http://schemas.microsoft.com/office/drawing/2014/main" id="{E60B8413-DD0B-B645-CA01-6643A31BF71C}"/>
              </a:ext>
            </a:extLst>
          </p:cNvPr>
          <p:cNvSpPr/>
          <p:nvPr/>
        </p:nvSpPr>
        <p:spPr>
          <a:xfrm>
            <a:off x="786652" y="2556759"/>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Total Pixels</a:t>
            </a:r>
          </a:p>
        </p:txBody>
      </p:sp>
      <p:sp>
        <p:nvSpPr>
          <p:cNvPr id="13" name="Rectangle 12">
            <a:extLst>
              <a:ext uri="{FF2B5EF4-FFF2-40B4-BE49-F238E27FC236}">
                <a16:creationId xmlns:a16="http://schemas.microsoft.com/office/drawing/2014/main" id="{A76B61A7-BE50-B173-F485-A56F40589799}"/>
              </a:ext>
            </a:extLst>
          </p:cNvPr>
          <p:cNvSpPr/>
          <p:nvPr/>
        </p:nvSpPr>
        <p:spPr>
          <a:xfrm>
            <a:off x="786653" y="1853312"/>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Inserted Pixels</a:t>
            </a:r>
          </a:p>
        </p:txBody>
      </p:sp>
      <p:cxnSp>
        <p:nvCxnSpPr>
          <p:cNvPr id="16" name="Straight Arrow Connector 15">
            <a:extLst>
              <a:ext uri="{FF2B5EF4-FFF2-40B4-BE49-F238E27FC236}">
                <a16:creationId xmlns:a16="http://schemas.microsoft.com/office/drawing/2014/main" id="{81C36F62-5C7B-532D-ACDF-73126713ADB0}"/>
              </a:ext>
            </a:extLst>
          </p:cNvPr>
          <p:cNvCxnSpPr>
            <a:stCxn id="5" idx="4"/>
            <a:endCxn id="7" idx="0"/>
          </p:cNvCxnSpPr>
          <p:nvPr/>
        </p:nvCxnSpPr>
        <p:spPr>
          <a:xfrm>
            <a:off x="2077571" y="967347"/>
            <a:ext cx="0" cy="2031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750B5FB6-5894-B0C1-97DF-6B52144AEBFD}"/>
              </a:ext>
            </a:extLst>
          </p:cNvPr>
          <p:cNvCxnSpPr>
            <a:stCxn id="7" idx="2"/>
            <a:endCxn id="13" idx="0"/>
          </p:cNvCxnSpPr>
          <p:nvPr/>
        </p:nvCxnSpPr>
        <p:spPr>
          <a:xfrm>
            <a:off x="2077571" y="1641100"/>
            <a:ext cx="0" cy="2122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131BF1E-FE83-569D-277D-315F4AE98AD5}"/>
              </a:ext>
            </a:extLst>
          </p:cNvPr>
          <p:cNvCxnSpPr>
            <a:stCxn id="13" idx="2"/>
            <a:endCxn id="12" idx="0"/>
          </p:cNvCxnSpPr>
          <p:nvPr/>
        </p:nvCxnSpPr>
        <p:spPr>
          <a:xfrm flipH="1">
            <a:off x="2077570" y="2323959"/>
            <a:ext cx="1" cy="2328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CED952DC-71D2-4A26-9D3A-77DD800EAAE1}"/>
              </a:ext>
            </a:extLst>
          </p:cNvPr>
          <p:cNvCxnSpPr>
            <a:stCxn id="12" idx="2"/>
            <a:endCxn id="11" idx="0"/>
          </p:cNvCxnSpPr>
          <p:nvPr/>
        </p:nvCxnSpPr>
        <p:spPr>
          <a:xfrm flipH="1">
            <a:off x="2077569" y="3027406"/>
            <a:ext cx="1" cy="20081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E7E861A-BF6C-5579-F29A-578C23DF8492}"/>
              </a:ext>
            </a:extLst>
          </p:cNvPr>
          <p:cNvCxnSpPr>
            <a:stCxn id="10" idx="2"/>
            <a:endCxn id="9" idx="0"/>
          </p:cNvCxnSpPr>
          <p:nvPr/>
        </p:nvCxnSpPr>
        <p:spPr>
          <a:xfrm>
            <a:off x="2077562" y="4541973"/>
            <a:ext cx="0" cy="2235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4E99C2E4-F457-1550-137A-4312CCD2943A}"/>
              </a:ext>
            </a:extLst>
          </p:cNvPr>
          <p:cNvCxnSpPr>
            <a:stCxn id="11" idx="2"/>
            <a:endCxn id="10" idx="0"/>
          </p:cNvCxnSpPr>
          <p:nvPr/>
        </p:nvCxnSpPr>
        <p:spPr>
          <a:xfrm flipH="1">
            <a:off x="2077562" y="3830595"/>
            <a:ext cx="7" cy="2407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2307D04F-F69E-FAA7-6284-547C69583C19}"/>
              </a:ext>
            </a:extLst>
          </p:cNvPr>
          <p:cNvCxnSpPr>
            <a:stCxn id="9" idx="2"/>
            <a:endCxn id="8" idx="0"/>
          </p:cNvCxnSpPr>
          <p:nvPr/>
        </p:nvCxnSpPr>
        <p:spPr>
          <a:xfrm>
            <a:off x="2077562" y="5236141"/>
            <a:ext cx="1" cy="3007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9179FB4-90F8-1C69-082C-10C7E883E902}"/>
              </a:ext>
            </a:extLst>
          </p:cNvPr>
          <p:cNvCxnSpPr>
            <a:stCxn id="8" idx="2"/>
            <a:endCxn id="6" idx="0"/>
          </p:cNvCxnSpPr>
          <p:nvPr/>
        </p:nvCxnSpPr>
        <p:spPr>
          <a:xfrm>
            <a:off x="2077563" y="6007495"/>
            <a:ext cx="0" cy="2191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Picture 31">
            <a:extLst>
              <a:ext uri="{FF2B5EF4-FFF2-40B4-BE49-F238E27FC236}">
                <a16:creationId xmlns:a16="http://schemas.microsoft.com/office/drawing/2014/main" id="{64623D47-DBF3-6644-24D2-146652568953}"/>
              </a:ext>
            </a:extLst>
          </p:cNvPr>
          <p:cNvPicPr>
            <a:picLocks noChangeAspect="1"/>
          </p:cNvPicPr>
          <p:nvPr/>
        </p:nvPicPr>
        <p:blipFill>
          <a:blip r:embed="rId2"/>
          <a:stretch>
            <a:fillRect/>
          </a:stretch>
        </p:blipFill>
        <p:spPr>
          <a:xfrm>
            <a:off x="3735058" y="3307215"/>
            <a:ext cx="5088442" cy="3493252"/>
          </a:xfrm>
          <a:prstGeom prst="rect">
            <a:avLst/>
          </a:prstGeom>
        </p:spPr>
      </p:pic>
      <p:sp>
        <p:nvSpPr>
          <p:cNvPr id="33" name="TextBox 32">
            <a:extLst>
              <a:ext uri="{FF2B5EF4-FFF2-40B4-BE49-F238E27FC236}">
                <a16:creationId xmlns:a16="http://schemas.microsoft.com/office/drawing/2014/main" id="{767D0321-1781-0710-E4AF-987081698236}"/>
              </a:ext>
            </a:extLst>
          </p:cNvPr>
          <p:cNvSpPr txBox="1"/>
          <p:nvPr/>
        </p:nvSpPr>
        <p:spPr>
          <a:xfrm>
            <a:off x="3735068" y="496700"/>
            <a:ext cx="8232814" cy="2308324"/>
          </a:xfrm>
          <a:prstGeom prst="rect">
            <a:avLst/>
          </a:prstGeom>
          <a:noFill/>
        </p:spPr>
        <p:txBody>
          <a:bodyPr wrap="square" rtlCol="0">
            <a:spAutoFit/>
          </a:bodyPr>
          <a:lstStyle/>
          <a:p>
            <a:r>
              <a:rPr lang="en-US" sz="1600" dirty="0"/>
              <a:t>We set a threshold value of 130 to identify pixels corresponding to inserted magnets. By counting the number of pixels below this threshold, we can determine magnet insertion. The total number of pixels in the test grayscale image is calculated, and the percentage of inserted pixels is computed by dividing the inserted pixel count by the total pixel count and multiplying by 100. This function returns the calculated magnet insertion percentage, which helps verify proper magnet insertion in the assembly and informs decision-making.</a:t>
            </a:r>
          </a:p>
          <a:p>
            <a:r>
              <a:rPr lang="en-US" sz="1600" dirty="0"/>
              <a:t>Additionally, the alignment score is calculated using the Structural Similarity Index (SSIM), which reflects how closely the test image matches the reference in terms of structure, texture, and other characteristics.</a:t>
            </a:r>
          </a:p>
        </p:txBody>
      </p:sp>
      <p:sp>
        <p:nvSpPr>
          <p:cNvPr id="34" name="TextBox 33">
            <a:extLst>
              <a:ext uri="{FF2B5EF4-FFF2-40B4-BE49-F238E27FC236}">
                <a16:creationId xmlns:a16="http://schemas.microsoft.com/office/drawing/2014/main" id="{CC5CEE26-F23A-6060-F78E-319662EAAA0E}"/>
              </a:ext>
            </a:extLst>
          </p:cNvPr>
          <p:cNvSpPr txBox="1"/>
          <p:nvPr/>
        </p:nvSpPr>
        <p:spPr>
          <a:xfrm>
            <a:off x="8928332" y="6058917"/>
            <a:ext cx="2320636" cy="738664"/>
          </a:xfrm>
          <a:prstGeom prst="rect">
            <a:avLst/>
          </a:prstGeom>
          <a:noFill/>
        </p:spPr>
        <p:txBody>
          <a:bodyPr wrap="square" rtlCol="0">
            <a:spAutoFit/>
          </a:bodyPr>
          <a:lstStyle/>
          <a:p>
            <a:r>
              <a:rPr lang="en-IN" sz="1400" dirty="0"/>
              <a:t>Fig: Values of magnet insertion and alignment score.</a:t>
            </a:r>
          </a:p>
        </p:txBody>
      </p:sp>
    </p:spTree>
    <p:extLst>
      <p:ext uri="{BB962C8B-B14F-4D97-AF65-F5344CB8AC3E}">
        <p14:creationId xmlns:p14="http://schemas.microsoft.com/office/powerpoint/2010/main" val="134688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7B556-84CE-8337-164C-0F376F2D2305}"/>
              </a:ext>
            </a:extLst>
          </p:cNvPr>
          <p:cNvSpPr>
            <a:spLocks noGrp="1"/>
          </p:cNvSpPr>
          <p:nvPr>
            <p:ph idx="1"/>
          </p:nvPr>
        </p:nvSpPr>
        <p:spPr>
          <a:xfrm>
            <a:off x="266700" y="136525"/>
            <a:ext cx="11722100" cy="6040438"/>
          </a:xfrm>
        </p:spPr>
        <p:txBody>
          <a:bodyPr>
            <a:normAutofit/>
          </a:bodyPr>
          <a:lstStyle/>
          <a:p>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ecision making</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latin typeface="Aptos" panose="020B0004020202020204" pitchFamily="34" charset="0"/>
                <a:ea typeface="Aptos" panose="020B0004020202020204" pitchFamily="34" charset="0"/>
                <a:cs typeface="Times New Roman" panose="02020603050405020304" pitchFamily="18" charset="0"/>
              </a:rPr>
              <a:t>Q</a:t>
            </a:r>
            <a:r>
              <a:rPr lang="en-IN" sz="1600" dirty="0">
                <a:effectLst/>
                <a:latin typeface="Aptos" panose="020B0004020202020204" pitchFamily="34" charset="0"/>
                <a:ea typeface="Aptos" panose="020B0004020202020204" pitchFamily="34" charset="0"/>
                <a:cs typeface="Times New Roman" panose="02020603050405020304" pitchFamily="18" charset="0"/>
              </a:rPr>
              <a:t>uality control issues based on thresholds for SSIM, insertion, and roughness.</a:t>
            </a:r>
          </a:p>
          <a:p>
            <a:endParaRPr lang="en-IN" sz="1800" dirty="0"/>
          </a:p>
        </p:txBody>
      </p:sp>
      <p:sp>
        <p:nvSpPr>
          <p:cNvPr id="4" name="Slide Number Placeholder 3">
            <a:extLst>
              <a:ext uri="{FF2B5EF4-FFF2-40B4-BE49-F238E27FC236}">
                <a16:creationId xmlns:a16="http://schemas.microsoft.com/office/drawing/2014/main" id="{3B5F6B4A-CBE3-B876-4B69-A562D7310CE3}"/>
              </a:ext>
            </a:extLst>
          </p:cNvPr>
          <p:cNvSpPr>
            <a:spLocks noGrp="1"/>
          </p:cNvSpPr>
          <p:nvPr>
            <p:ph type="sldNum" sz="quarter" idx="12"/>
          </p:nvPr>
        </p:nvSpPr>
        <p:spPr/>
        <p:txBody>
          <a:bodyPr/>
          <a:lstStyle/>
          <a:p>
            <a:fld id="{1D67EF22-5B5C-4800-AB3D-6E125217BB00}" type="slidenum">
              <a:rPr lang="en-IN" smtClean="0"/>
              <a:t>14</a:t>
            </a:fld>
            <a:endParaRPr lang="en-IN"/>
          </a:p>
        </p:txBody>
      </p:sp>
      <p:sp>
        <p:nvSpPr>
          <p:cNvPr id="5" name="Oval 4">
            <a:extLst>
              <a:ext uri="{FF2B5EF4-FFF2-40B4-BE49-F238E27FC236}">
                <a16:creationId xmlns:a16="http://schemas.microsoft.com/office/drawing/2014/main" id="{76A41FF6-33B0-F0C1-F9A7-249FCCA387FE}"/>
              </a:ext>
            </a:extLst>
          </p:cNvPr>
          <p:cNvSpPr/>
          <p:nvPr/>
        </p:nvSpPr>
        <p:spPr>
          <a:xfrm>
            <a:off x="3924300" y="485979"/>
            <a:ext cx="990600" cy="4267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Start</a:t>
            </a:r>
          </a:p>
        </p:txBody>
      </p:sp>
      <p:sp>
        <p:nvSpPr>
          <p:cNvPr id="6" name="Oval 5">
            <a:extLst>
              <a:ext uri="{FF2B5EF4-FFF2-40B4-BE49-F238E27FC236}">
                <a16:creationId xmlns:a16="http://schemas.microsoft.com/office/drawing/2014/main" id="{3B69CDD4-77A0-73E7-9C20-07562AFB5CA7}"/>
              </a:ext>
            </a:extLst>
          </p:cNvPr>
          <p:cNvSpPr/>
          <p:nvPr/>
        </p:nvSpPr>
        <p:spPr>
          <a:xfrm>
            <a:off x="4648199" y="6176963"/>
            <a:ext cx="1063625" cy="4190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4926C533-1667-56C7-15D8-DD2A1740D3CD}"/>
              </a:ext>
            </a:extLst>
          </p:cNvPr>
          <p:cNvSpPr/>
          <p:nvPr/>
        </p:nvSpPr>
        <p:spPr>
          <a:xfrm>
            <a:off x="3530600" y="1149234"/>
            <a:ext cx="1778000" cy="3471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Define Threshold</a:t>
            </a:r>
          </a:p>
        </p:txBody>
      </p:sp>
      <p:sp>
        <p:nvSpPr>
          <p:cNvPr id="8" name="Rectangle 7">
            <a:extLst>
              <a:ext uri="{FF2B5EF4-FFF2-40B4-BE49-F238E27FC236}">
                <a16:creationId xmlns:a16="http://schemas.microsoft.com/office/drawing/2014/main" id="{5BC3E87D-BD50-7890-76B6-5D4B776E3CEA}"/>
              </a:ext>
            </a:extLst>
          </p:cNvPr>
          <p:cNvSpPr/>
          <p:nvPr/>
        </p:nvSpPr>
        <p:spPr>
          <a:xfrm>
            <a:off x="6229350" y="5269392"/>
            <a:ext cx="1968500" cy="634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Decision: Surface Quality Issue</a:t>
            </a:r>
          </a:p>
        </p:txBody>
      </p:sp>
      <p:sp>
        <p:nvSpPr>
          <p:cNvPr id="9" name="Rectangle 8">
            <a:extLst>
              <a:ext uri="{FF2B5EF4-FFF2-40B4-BE49-F238E27FC236}">
                <a16:creationId xmlns:a16="http://schemas.microsoft.com/office/drawing/2014/main" id="{2A94F396-4833-FF4E-E044-FF3F5FD5FC63}"/>
              </a:ext>
            </a:extLst>
          </p:cNvPr>
          <p:cNvSpPr/>
          <p:nvPr/>
        </p:nvSpPr>
        <p:spPr>
          <a:xfrm>
            <a:off x="4191000" y="5269393"/>
            <a:ext cx="1968500" cy="634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Decision: Partial Insertion (Insertion only)</a:t>
            </a:r>
          </a:p>
        </p:txBody>
      </p:sp>
      <p:sp>
        <p:nvSpPr>
          <p:cNvPr id="10" name="Rectangle 9">
            <a:extLst>
              <a:ext uri="{FF2B5EF4-FFF2-40B4-BE49-F238E27FC236}">
                <a16:creationId xmlns:a16="http://schemas.microsoft.com/office/drawing/2014/main" id="{C1FD3135-5C08-6A4F-825B-13F91C1A9E82}"/>
              </a:ext>
            </a:extLst>
          </p:cNvPr>
          <p:cNvSpPr/>
          <p:nvPr/>
        </p:nvSpPr>
        <p:spPr>
          <a:xfrm>
            <a:off x="114300" y="5243990"/>
            <a:ext cx="1968500" cy="634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Decision: Partial Insertion &amp; Low SSIM</a:t>
            </a:r>
          </a:p>
        </p:txBody>
      </p:sp>
      <p:sp>
        <p:nvSpPr>
          <p:cNvPr id="11" name="Rectangle 10">
            <a:extLst>
              <a:ext uri="{FF2B5EF4-FFF2-40B4-BE49-F238E27FC236}">
                <a16:creationId xmlns:a16="http://schemas.microsoft.com/office/drawing/2014/main" id="{1C1A2CB2-285D-38F1-8540-32E148753D81}"/>
              </a:ext>
            </a:extLst>
          </p:cNvPr>
          <p:cNvSpPr/>
          <p:nvPr/>
        </p:nvSpPr>
        <p:spPr>
          <a:xfrm>
            <a:off x="2152650" y="5257801"/>
            <a:ext cx="1968500" cy="634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Decision: Partial Insertion (Low SSIM only)</a:t>
            </a:r>
          </a:p>
        </p:txBody>
      </p:sp>
      <p:sp>
        <p:nvSpPr>
          <p:cNvPr id="12" name="Diamond 11">
            <a:extLst>
              <a:ext uri="{FF2B5EF4-FFF2-40B4-BE49-F238E27FC236}">
                <a16:creationId xmlns:a16="http://schemas.microsoft.com/office/drawing/2014/main" id="{722A5364-5D2A-AD56-9101-5AA4D1BEBB35}"/>
              </a:ext>
            </a:extLst>
          </p:cNvPr>
          <p:cNvSpPr/>
          <p:nvPr/>
        </p:nvSpPr>
        <p:spPr>
          <a:xfrm>
            <a:off x="3435350" y="1675809"/>
            <a:ext cx="1968500" cy="1066811"/>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Is SSIM below Threshold?</a:t>
            </a:r>
          </a:p>
        </p:txBody>
      </p:sp>
      <p:sp>
        <p:nvSpPr>
          <p:cNvPr id="13" name="Diamond 12">
            <a:extLst>
              <a:ext uri="{FF2B5EF4-FFF2-40B4-BE49-F238E27FC236}">
                <a16:creationId xmlns:a16="http://schemas.microsoft.com/office/drawing/2014/main" id="{BAA25E3D-26C3-77A1-1861-F4AF63E8B258}"/>
              </a:ext>
            </a:extLst>
          </p:cNvPr>
          <p:cNvSpPr/>
          <p:nvPr/>
        </p:nvSpPr>
        <p:spPr>
          <a:xfrm>
            <a:off x="4591339" y="2665514"/>
            <a:ext cx="2146300" cy="101044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Is Insertion Percentage below Threshold?</a:t>
            </a:r>
          </a:p>
        </p:txBody>
      </p:sp>
      <p:sp>
        <p:nvSpPr>
          <p:cNvPr id="15" name="Diamond 14">
            <a:extLst>
              <a:ext uri="{FF2B5EF4-FFF2-40B4-BE49-F238E27FC236}">
                <a16:creationId xmlns:a16="http://schemas.microsoft.com/office/drawing/2014/main" id="{20D77A0D-52FE-879A-0258-097B89A09C2D}"/>
              </a:ext>
            </a:extLst>
          </p:cNvPr>
          <p:cNvSpPr/>
          <p:nvPr/>
        </p:nvSpPr>
        <p:spPr>
          <a:xfrm>
            <a:off x="7124700" y="3711355"/>
            <a:ext cx="2146300" cy="1099735"/>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Is Surface Roughness Exceed Threshold?</a:t>
            </a:r>
          </a:p>
        </p:txBody>
      </p:sp>
      <p:sp>
        <p:nvSpPr>
          <p:cNvPr id="17" name="Diamond 16">
            <a:extLst>
              <a:ext uri="{FF2B5EF4-FFF2-40B4-BE49-F238E27FC236}">
                <a16:creationId xmlns:a16="http://schemas.microsoft.com/office/drawing/2014/main" id="{72584D3A-C956-ECAB-0ECC-88C9B4DB75E8}"/>
              </a:ext>
            </a:extLst>
          </p:cNvPr>
          <p:cNvSpPr/>
          <p:nvPr/>
        </p:nvSpPr>
        <p:spPr>
          <a:xfrm>
            <a:off x="1009650" y="3479598"/>
            <a:ext cx="2146300" cy="1010442"/>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Is Insertion Percentage below Threshold?</a:t>
            </a:r>
          </a:p>
        </p:txBody>
      </p:sp>
      <p:sp>
        <p:nvSpPr>
          <p:cNvPr id="18" name="Rectangle 17">
            <a:extLst>
              <a:ext uri="{FF2B5EF4-FFF2-40B4-BE49-F238E27FC236}">
                <a16:creationId xmlns:a16="http://schemas.microsoft.com/office/drawing/2014/main" id="{92D1900B-0FAE-0FF6-84A9-2366C64FF1D7}"/>
              </a:ext>
            </a:extLst>
          </p:cNvPr>
          <p:cNvSpPr/>
          <p:nvPr/>
        </p:nvSpPr>
        <p:spPr>
          <a:xfrm>
            <a:off x="8267700" y="5280986"/>
            <a:ext cx="1968500" cy="6234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Decision: Acceptable Assembly</a:t>
            </a:r>
          </a:p>
        </p:txBody>
      </p:sp>
      <p:cxnSp>
        <p:nvCxnSpPr>
          <p:cNvPr id="28" name="Straight Arrow Connector 27">
            <a:extLst>
              <a:ext uri="{FF2B5EF4-FFF2-40B4-BE49-F238E27FC236}">
                <a16:creationId xmlns:a16="http://schemas.microsoft.com/office/drawing/2014/main" id="{A07239CA-393E-758F-119A-03D013B2B899}"/>
              </a:ext>
            </a:extLst>
          </p:cNvPr>
          <p:cNvCxnSpPr/>
          <p:nvPr/>
        </p:nvCxnSpPr>
        <p:spPr>
          <a:xfrm>
            <a:off x="5575300" y="6356349"/>
            <a:ext cx="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00349A5-DE09-D0B9-6E26-37DBDF746870}"/>
              </a:ext>
            </a:extLst>
          </p:cNvPr>
          <p:cNvCxnSpPr>
            <a:cxnSpLocks/>
            <a:stCxn id="5" idx="4"/>
            <a:endCxn id="7" idx="0"/>
          </p:cNvCxnSpPr>
          <p:nvPr/>
        </p:nvCxnSpPr>
        <p:spPr>
          <a:xfrm>
            <a:off x="4419600" y="912743"/>
            <a:ext cx="0" cy="2364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C03BF5D8-647B-E520-31C6-8F413943287C}"/>
              </a:ext>
            </a:extLst>
          </p:cNvPr>
          <p:cNvCxnSpPr>
            <a:cxnSpLocks/>
            <a:stCxn id="7" idx="2"/>
            <a:endCxn id="12" idx="0"/>
          </p:cNvCxnSpPr>
          <p:nvPr/>
        </p:nvCxnSpPr>
        <p:spPr>
          <a:xfrm>
            <a:off x="4419600" y="1496421"/>
            <a:ext cx="0" cy="1793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Connector: Curved 48">
            <a:extLst>
              <a:ext uri="{FF2B5EF4-FFF2-40B4-BE49-F238E27FC236}">
                <a16:creationId xmlns:a16="http://schemas.microsoft.com/office/drawing/2014/main" id="{709DC3A3-CE54-3F77-C7C8-D4BD1A0C748D}"/>
              </a:ext>
            </a:extLst>
          </p:cNvPr>
          <p:cNvCxnSpPr>
            <a:cxnSpLocks/>
            <a:endCxn id="13" idx="0"/>
          </p:cNvCxnSpPr>
          <p:nvPr/>
        </p:nvCxnSpPr>
        <p:spPr>
          <a:xfrm>
            <a:off x="4775489" y="2535820"/>
            <a:ext cx="889000" cy="12969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ctor: Curved 50">
            <a:extLst>
              <a:ext uri="{FF2B5EF4-FFF2-40B4-BE49-F238E27FC236}">
                <a16:creationId xmlns:a16="http://schemas.microsoft.com/office/drawing/2014/main" id="{5FD2CA41-9566-45B9-F727-0E1021D4B167}"/>
              </a:ext>
            </a:extLst>
          </p:cNvPr>
          <p:cNvCxnSpPr>
            <a:cxnSpLocks/>
          </p:cNvCxnSpPr>
          <p:nvPr/>
        </p:nvCxnSpPr>
        <p:spPr>
          <a:xfrm>
            <a:off x="6362700" y="3364309"/>
            <a:ext cx="1835150" cy="371255"/>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54" name="Connector: Curved 53">
            <a:extLst>
              <a:ext uri="{FF2B5EF4-FFF2-40B4-BE49-F238E27FC236}">
                <a16:creationId xmlns:a16="http://schemas.microsoft.com/office/drawing/2014/main" id="{6C5936CF-2167-EBD3-C1F0-F12E862F307C}"/>
              </a:ext>
            </a:extLst>
          </p:cNvPr>
          <p:cNvCxnSpPr>
            <a:cxnSpLocks/>
            <a:endCxn id="17" idx="0"/>
          </p:cNvCxnSpPr>
          <p:nvPr/>
        </p:nvCxnSpPr>
        <p:spPr>
          <a:xfrm rot="10800000" flipV="1">
            <a:off x="2082801" y="2487564"/>
            <a:ext cx="1916547" cy="992034"/>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10D4CB08-46D2-8CB6-CB06-BB6418E20F67}"/>
              </a:ext>
            </a:extLst>
          </p:cNvPr>
          <p:cNvCxnSpPr>
            <a:cxnSpLocks/>
            <a:endCxn id="10" idx="0"/>
          </p:cNvCxnSpPr>
          <p:nvPr/>
        </p:nvCxnSpPr>
        <p:spPr>
          <a:xfrm flipH="1">
            <a:off x="1098550" y="4261222"/>
            <a:ext cx="445020" cy="9827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C9789964-39D4-E32C-05CD-694EFCA572F8}"/>
              </a:ext>
            </a:extLst>
          </p:cNvPr>
          <p:cNvCxnSpPr>
            <a:endCxn id="11" idx="0"/>
          </p:cNvCxnSpPr>
          <p:nvPr/>
        </p:nvCxnSpPr>
        <p:spPr>
          <a:xfrm>
            <a:off x="2590800" y="4261222"/>
            <a:ext cx="546100" cy="996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733FE3FB-9E58-0219-434D-4596D1A0A01B}"/>
              </a:ext>
            </a:extLst>
          </p:cNvPr>
          <p:cNvCxnSpPr>
            <a:endCxn id="8" idx="0"/>
          </p:cNvCxnSpPr>
          <p:nvPr/>
        </p:nvCxnSpPr>
        <p:spPr>
          <a:xfrm flipH="1">
            <a:off x="7213600" y="4490040"/>
            <a:ext cx="431800" cy="7793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E10E9B18-F57F-8929-59E2-16F79E1216AC}"/>
              </a:ext>
            </a:extLst>
          </p:cNvPr>
          <p:cNvCxnSpPr>
            <a:endCxn id="18" idx="0"/>
          </p:cNvCxnSpPr>
          <p:nvPr/>
        </p:nvCxnSpPr>
        <p:spPr>
          <a:xfrm>
            <a:off x="8750300" y="4511108"/>
            <a:ext cx="501650" cy="76987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Connector: Curved 77">
            <a:extLst>
              <a:ext uri="{FF2B5EF4-FFF2-40B4-BE49-F238E27FC236}">
                <a16:creationId xmlns:a16="http://schemas.microsoft.com/office/drawing/2014/main" id="{A6981A9E-925F-21B6-0728-235400C6B684}"/>
              </a:ext>
            </a:extLst>
          </p:cNvPr>
          <p:cNvCxnSpPr>
            <a:cxnSpLocks/>
            <a:stCxn id="10" idx="2"/>
            <a:endCxn id="6" idx="2"/>
          </p:cNvCxnSpPr>
          <p:nvPr/>
        </p:nvCxnSpPr>
        <p:spPr>
          <a:xfrm rot="16200000" flipH="1">
            <a:off x="2619623" y="4357913"/>
            <a:ext cx="507503" cy="3549649"/>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0" name="Connector: Curved 79">
            <a:extLst>
              <a:ext uri="{FF2B5EF4-FFF2-40B4-BE49-F238E27FC236}">
                <a16:creationId xmlns:a16="http://schemas.microsoft.com/office/drawing/2014/main" id="{1C61934D-2967-D2DB-CF39-C88BD9143846}"/>
              </a:ext>
            </a:extLst>
          </p:cNvPr>
          <p:cNvCxnSpPr>
            <a:cxnSpLocks/>
            <a:stCxn id="11" idx="2"/>
            <a:endCxn id="6" idx="2"/>
          </p:cNvCxnSpPr>
          <p:nvPr/>
        </p:nvCxnSpPr>
        <p:spPr>
          <a:xfrm rot="16200000" flipH="1">
            <a:off x="3645702" y="5383993"/>
            <a:ext cx="493694" cy="1511299"/>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2" name="Connector: Curved 81">
            <a:extLst>
              <a:ext uri="{FF2B5EF4-FFF2-40B4-BE49-F238E27FC236}">
                <a16:creationId xmlns:a16="http://schemas.microsoft.com/office/drawing/2014/main" id="{0CD1A752-CF3E-8364-2FCA-194B0DFB180F}"/>
              </a:ext>
            </a:extLst>
          </p:cNvPr>
          <p:cNvCxnSpPr>
            <a:cxnSpLocks/>
            <a:stCxn id="8" idx="2"/>
            <a:endCxn id="6" idx="6"/>
          </p:cNvCxnSpPr>
          <p:nvPr/>
        </p:nvCxnSpPr>
        <p:spPr>
          <a:xfrm rot="5400000">
            <a:off x="6221662" y="5394551"/>
            <a:ext cx="482101" cy="150177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84" name="Connector: Curved 83">
            <a:extLst>
              <a:ext uri="{FF2B5EF4-FFF2-40B4-BE49-F238E27FC236}">
                <a16:creationId xmlns:a16="http://schemas.microsoft.com/office/drawing/2014/main" id="{688B50C3-3BD0-D070-5260-05A3F127B17C}"/>
              </a:ext>
            </a:extLst>
          </p:cNvPr>
          <p:cNvCxnSpPr>
            <a:cxnSpLocks/>
            <a:stCxn id="18" idx="2"/>
            <a:endCxn id="6" idx="6"/>
          </p:cNvCxnSpPr>
          <p:nvPr/>
        </p:nvCxnSpPr>
        <p:spPr>
          <a:xfrm rot="5400000">
            <a:off x="7240837" y="4375376"/>
            <a:ext cx="482101" cy="3540126"/>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90" name="Straight Arrow Connector 89">
            <a:extLst>
              <a:ext uri="{FF2B5EF4-FFF2-40B4-BE49-F238E27FC236}">
                <a16:creationId xmlns:a16="http://schemas.microsoft.com/office/drawing/2014/main" id="{C0E79C84-B2C5-011A-FE8A-B1DE951FA437}"/>
              </a:ext>
            </a:extLst>
          </p:cNvPr>
          <p:cNvCxnSpPr>
            <a:cxnSpLocks/>
            <a:stCxn id="9" idx="2"/>
            <a:endCxn id="6" idx="0"/>
          </p:cNvCxnSpPr>
          <p:nvPr/>
        </p:nvCxnSpPr>
        <p:spPr>
          <a:xfrm>
            <a:off x="5175250" y="5904389"/>
            <a:ext cx="4762" cy="2725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0" name="Freeform: Shape 99">
            <a:extLst>
              <a:ext uri="{FF2B5EF4-FFF2-40B4-BE49-F238E27FC236}">
                <a16:creationId xmlns:a16="http://schemas.microsoft.com/office/drawing/2014/main" id="{D280A870-25D3-0FDA-C626-EE0A8174BBD6}"/>
              </a:ext>
            </a:extLst>
          </p:cNvPr>
          <p:cNvSpPr/>
          <p:nvPr/>
        </p:nvSpPr>
        <p:spPr>
          <a:xfrm>
            <a:off x="5175250" y="3512793"/>
            <a:ext cx="114296" cy="1745007"/>
          </a:xfrm>
          <a:custGeom>
            <a:avLst/>
            <a:gdLst>
              <a:gd name="connsiteX0" fmla="*/ 647781 w 647781"/>
              <a:gd name="connsiteY0" fmla="*/ 0 h 2387600"/>
              <a:gd name="connsiteX1" fmla="*/ 190581 w 647781"/>
              <a:gd name="connsiteY1" fmla="*/ 1282700 h 2387600"/>
              <a:gd name="connsiteX2" fmla="*/ 81 w 647781"/>
              <a:gd name="connsiteY2" fmla="*/ 2387600 h 2387600"/>
            </a:gdLst>
            <a:ahLst/>
            <a:cxnLst>
              <a:cxn ang="0">
                <a:pos x="connsiteX0" y="connsiteY0"/>
              </a:cxn>
              <a:cxn ang="0">
                <a:pos x="connsiteX1" y="connsiteY1"/>
              </a:cxn>
              <a:cxn ang="0">
                <a:pos x="connsiteX2" y="connsiteY2"/>
              </a:cxn>
            </a:cxnLst>
            <a:rect l="l" t="t" r="r" b="b"/>
            <a:pathLst>
              <a:path w="647781" h="2387600">
                <a:moveTo>
                  <a:pt x="647781" y="0"/>
                </a:moveTo>
                <a:cubicBezTo>
                  <a:pt x="398374" y="457246"/>
                  <a:pt x="443710" y="354561"/>
                  <a:pt x="190581" y="1282700"/>
                </a:cubicBezTo>
                <a:cubicBezTo>
                  <a:pt x="-9882" y="2017730"/>
                  <a:pt x="81" y="1953347"/>
                  <a:pt x="81" y="23876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2" name="Straight Arrow Connector 101">
            <a:extLst>
              <a:ext uri="{FF2B5EF4-FFF2-40B4-BE49-F238E27FC236}">
                <a16:creationId xmlns:a16="http://schemas.microsoft.com/office/drawing/2014/main" id="{9B777CE5-909E-A505-D410-9F7DD9FF0D02}"/>
              </a:ext>
            </a:extLst>
          </p:cNvPr>
          <p:cNvCxnSpPr>
            <a:cxnSpLocks/>
          </p:cNvCxnSpPr>
          <p:nvPr/>
        </p:nvCxnSpPr>
        <p:spPr>
          <a:xfrm>
            <a:off x="5175250" y="5138923"/>
            <a:ext cx="0" cy="142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5" name="TextBox 154">
            <a:extLst>
              <a:ext uri="{FF2B5EF4-FFF2-40B4-BE49-F238E27FC236}">
                <a16:creationId xmlns:a16="http://schemas.microsoft.com/office/drawing/2014/main" id="{63696A67-1BBF-6381-18D3-FF36C614A4EE}"/>
              </a:ext>
            </a:extLst>
          </p:cNvPr>
          <p:cNvSpPr txBox="1"/>
          <p:nvPr/>
        </p:nvSpPr>
        <p:spPr>
          <a:xfrm>
            <a:off x="5200910" y="2300484"/>
            <a:ext cx="405880" cy="276999"/>
          </a:xfrm>
          <a:prstGeom prst="rect">
            <a:avLst/>
          </a:prstGeom>
          <a:noFill/>
        </p:spPr>
        <p:txBody>
          <a:bodyPr wrap="none" rtlCol="0">
            <a:spAutoFit/>
          </a:bodyPr>
          <a:lstStyle/>
          <a:p>
            <a:r>
              <a:rPr lang="en-US" sz="1200" dirty="0"/>
              <a:t>NO</a:t>
            </a:r>
            <a:endParaRPr lang="en-IN" sz="1200" dirty="0"/>
          </a:p>
        </p:txBody>
      </p:sp>
      <p:sp>
        <p:nvSpPr>
          <p:cNvPr id="156" name="TextBox 155">
            <a:extLst>
              <a:ext uri="{FF2B5EF4-FFF2-40B4-BE49-F238E27FC236}">
                <a16:creationId xmlns:a16="http://schemas.microsoft.com/office/drawing/2014/main" id="{DBDA8464-4865-354F-4CA6-090F3EEDC8ED}"/>
              </a:ext>
            </a:extLst>
          </p:cNvPr>
          <p:cNvSpPr txBox="1"/>
          <p:nvPr/>
        </p:nvSpPr>
        <p:spPr>
          <a:xfrm>
            <a:off x="2445665" y="2554540"/>
            <a:ext cx="439544" cy="276999"/>
          </a:xfrm>
          <a:prstGeom prst="rect">
            <a:avLst/>
          </a:prstGeom>
          <a:noFill/>
        </p:spPr>
        <p:txBody>
          <a:bodyPr wrap="none" rtlCol="0">
            <a:spAutoFit/>
          </a:bodyPr>
          <a:lstStyle/>
          <a:p>
            <a:r>
              <a:rPr lang="en-US" sz="1200" dirty="0"/>
              <a:t>YES</a:t>
            </a:r>
            <a:endParaRPr lang="en-IN" sz="1200" dirty="0"/>
          </a:p>
        </p:txBody>
      </p:sp>
      <p:sp>
        <p:nvSpPr>
          <p:cNvPr id="157" name="TextBox 156">
            <a:extLst>
              <a:ext uri="{FF2B5EF4-FFF2-40B4-BE49-F238E27FC236}">
                <a16:creationId xmlns:a16="http://schemas.microsoft.com/office/drawing/2014/main" id="{43CFB82C-E86B-1A1D-388E-60D5EA488C74}"/>
              </a:ext>
            </a:extLst>
          </p:cNvPr>
          <p:cNvSpPr txBox="1"/>
          <p:nvPr/>
        </p:nvSpPr>
        <p:spPr>
          <a:xfrm>
            <a:off x="7137920" y="3200400"/>
            <a:ext cx="405880" cy="276999"/>
          </a:xfrm>
          <a:prstGeom prst="rect">
            <a:avLst/>
          </a:prstGeom>
          <a:noFill/>
        </p:spPr>
        <p:txBody>
          <a:bodyPr wrap="none" rtlCol="0">
            <a:spAutoFit/>
          </a:bodyPr>
          <a:lstStyle/>
          <a:p>
            <a:r>
              <a:rPr lang="en-US" sz="1200" dirty="0"/>
              <a:t>NO</a:t>
            </a:r>
            <a:endParaRPr lang="en-IN" sz="1200" dirty="0"/>
          </a:p>
        </p:txBody>
      </p:sp>
      <p:sp>
        <p:nvSpPr>
          <p:cNvPr id="158" name="TextBox 157">
            <a:extLst>
              <a:ext uri="{FF2B5EF4-FFF2-40B4-BE49-F238E27FC236}">
                <a16:creationId xmlns:a16="http://schemas.microsoft.com/office/drawing/2014/main" id="{265106EC-ADED-8070-C9E2-6E4D551D4C01}"/>
              </a:ext>
            </a:extLst>
          </p:cNvPr>
          <p:cNvSpPr txBox="1"/>
          <p:nvPr/>
        </p:nvSpPr>
        <p:spPr>
          <a:xfrm>
            <a:off x="4830259" y="4173411"/>
            <a:ext cx="439544" cy="276999"/>
          </a:xfrm>
          <a:prstGeom prst="rect">
            <a:avLst/>
          </a:prstGeom>
          <a:noFill/>
        </p:spPr>
        <p:txBody>
          <a:bodyPr wrap="none" rtlCol="0">
            <a:spAutoFit/>
          </a:bodyPr>
          <a:lstStyle/>
          <a:p>
            <a:r>
              <a:rPr lang="en-US" sz="1200" dirty="0"/>
              <a:t>YES</a:t>
            </a:r>
            <a:endParaRPr lang="en-IN" sz="1200" dirty="0"/>
          </a:p>
        </p:txBody>
      </p:sp>
      <p:sp>
        <p:nvSpPr>
          <p:cNvPr id="159" name="TextBox 158">
            <a:extLst>
              <a:ext uri="{FF2B5EF4-FFF2-40B4-BE49-F238E27FC236}">
                <a16:creationId xmlns:a16="http://schemas.microsoft.com/office/drawing/2014/main" id="{F5E056A4-6A1D-7C7E-6446-5447A6EC9D65}"/>
              </a:ext>
            </a:extLst>
          </p:cNvPr>
          <p:cNvSpPr txBox="1"/>
          <p:nvPr/>
        </p:nvSpPr>
        <p:spPr>
          <a:xfrm>
            <a:off x="2750070" y="4511108"/>
            <a:ext cx="405880" cy="276999"/>
          </a:xfrm>
          <a:prstGeom prst="rect">
            <a:avLst/>
          </a:prstGeom>
          <a:noFill/>
        </p:spPr>
        <p:txBody>
          <a:bodyPr wrap="none" rtlCol="0">
            <a:spAutoFit/>
          </a:bodyPr>
          <a:lstStyle/>
          <a:p>
            <a:r>
              <a:rPr lang="en-US" sz="1200" dirty="0"/>
              <a:t>NO</a:t>
            </a:r>
            <a:endParaRPr lang="en-IN" sz="1200" dirty="0"/>
          </a:p>
        </p:txBody>
      </p:sp>
      <p:sp>
        <p:nvSpPr>
          <p:cNvPr id="162" name="TextBox 161">
            <a:extLst>
              <a:ext uri="{FF2B5EF4-FFF2-40B4-BE49-F238E27FC236}">
                <a16:creationId xmlns:a16="http://schemas.microsoft.com/office/drawing/2014/main" id="{58350CE1-BA67-CB4D-8940-B228EBE1BCDE}"/>
              </a:ext>
            </a:extLst>
          </p:cNvPr>
          <p:cNvSpPr txBox="1"/>
          <p:nvPr/>
        </p:nvSpPr>
        <p:spPr>
          <a:xfrm>
            <a:off x="965200" y="4558532"/>
            <a:ext cx="439544" cy="276999"/>
          </a:xfrm>
          <a:prstGeom prst="rect">
            <a:avLst/>
          </a:prstGeom>
          <a:noFill/>
        </p:spPr>
        <p:txBody>
          <a:bodyPr wrap="none" rtlCol="0">
            <a:spAutoFit/>
          </a:bodyPr>
          <a:lstStyle/>
          <a:p>
            <a:r>
              <a:rPr lang="en-US" sz="1200" dirty="0"/>
              <a:t>YES</a:t>
            </a:r>
            <a:endParaRPr lang="en-IN" sz="1200" dirty="0"/>
          </a:p>
        </p:txBody>
      </p:sp>
      <p:sp>
        <p:nvSpPr>
          <p:cNvPr id="163" name="TextBox 162">
            <a:extLst>
              <a:ext uri="{FF2B5EF4-FFF2-40B4-BE49-F238E27FC236}">
                <a16:creationId xmlns:a16="http://schemas.microsoft.com/office/drawing/2014/main" id="{C6267E31-CA0E-32DA-ACD5-93EA0FD08DCD}"/>
              </a:ext>
            </a:extLst>
          </p:cNvPr>
          <p:cNvSpPr txBox="1"/>
          <p:nvPr/>
        </p:nvSpPr>
        <p:spPr>
          <a:xfrm>
            <a:off x="8938405" y="4694832"/>
            <a:ext cx="405880" cy="276999"/>
          </a:xfrm>
          <a:prstGeom prst="rect">
            <a:avLst/>
          </a:prstGeom>
          <a:noFill/>
        </p:spPr>
        <p:txBody>
          <a:bodyPr wrap="none" rtlCol="0">
            <a:spAutoFit/>
          </a:bodyPr>
          <a:lstStyle/>
          <a:p>
            <a:r>
              <a:rPr lang="en-US" sz="1200" dirty="0"/>
              <a:t>NO</a:t>
            </a:r>
            <a:endParaRPr lang="en-IN" sz="1200" dirty="0"/>
          </a:p>
        </p:txBody>
      </p:sp>
      <p:sp>
        <p:nvSpPr>
          <p:cNvPr id="164" name="TextBox 163">
            <a:extLst>
              <a:ext uri="{FF2B5EF4-FFF2-40B4-BE49-F238E27FC236}">
                <a16:creationId xmlns:a16="http://schemas.microsoft.com/office/drawing/2014/main" id="{F38F140F-2205-D70E-95EE-978F32CA16DA}"/>
              </a:ext>
            </a:extLst>
          </p:cNvPr>
          <p:cNvSpPr txBox="1"/>
          <p:nvPr/>
        </p:nvSpPr>
        <p:spPr>
          <a:xfrm>
            <a:off x="7060503" y="4725634"/>
            <a:ext cx="439544" cy="276999"/>
          </a:xfrm>
          <a:prstGeom prst="rect">
            <a:avLst/>
          </a:prstGeom>
          <a:noFill/>
        </p:spPr>
        <p:txBody>
          <a:bodyPr wrap="none" rtlCol="0">
            <a:spAutoFit/>
          </a:bodyPr>
          <a:lstStyle/>
          <a:p>
            <a:r>
              <a:rPr lang="en-US" sz="1200" dirty="0"/>
              <a:t>YES</a:t>
            </a:r>
            <a:endParaRPr lang="en-IN" sz="1200" dirty="0"/>
          </a:p>
        </p:txBody>
      </p:sp>
      <p:sp>
        <p:nvSpPr>
          <p:cNvPr id="165" name="TextBox 164">
            <a:extLst>
              <a:ext uri="{FF2B5EF4-FFF2-40B4-BE49-F238E27FC236}">
                <a16:creationId xmlns:a16="http://schemas.microsoft.com/office/drawing/2014/main" id="{BE1C43E6-3986-A1A9-9505-EEDC75FC7CE4}"/>
              </a:ext>
            </a:extLst>
          </p:cNvPr>
          <p:cNvSpPr txBox="1"/>
          <p:nvPr/>
        </p:nvSpPr>
        <p:spPr>
          <a:xfrm>
            <a:off x="6096001" y="471510"/>
            <a:ext cx="6166108" cy="2800767"/>
          </a:xfrm>
          <a:prstGeom prst="rect">
            <a:avLst/>
          </a:prstGeom>
          <a:noFill/>
        </p:spPr>
        <p:txBody>
          <a:bodyPr wrap="square" rtlCol="0">
            <a:spAutoFit/>
          </a:bodyPr>
          <a:lstStyle/>
          <a:p>
            <a:r>
              <a:rPr lang="en-US" sz="1600" dirty="0"/>
              <a:t>We define thresholds for SSIM, insertion percentage, and surface roughness to assess the assembly quality. If the SSIM is below its threshold, we check whether the insertion percentage is also below its threshold. If both are low, we return a decision indicating partial insertion with low SSIM. If only SSIM is low, we return a decision indicating low SSIM with partial insertion. If the insertion percentage is below its threshold, we return a decision indicating partial insertion. Additionally, we check if the surface roughness exceeds its threshold; if it does, we return a decision indicating surface quality issues. If none of these conditions are met, we conclude that the assembly is acceptable.</a:t>
            </a:r>
            <a:endParaRPr lang="en-IN" sz="1600" dirty="0"/>
          </a:p>
        </p:txBody>
      </p:sp>
    </p:spTree>
    <p:extLst>
      <p:ext uri="{BB962C8B-B14F-4D97-AF65-F5344CB8AC3E}">
        <p14:creationId xmlns:p14="http://schemas.microsoft.com/office/powerpoint/2010/main" val="36468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D0F2B-25FC-F798-8CB0-7E4E9A069C93}"/>
              </a:ext>
            </a:extLst>
          </p:cNvPr>
          <p:cNvSpPr>
            <a:spLocks noGrp="1"/>
          </p:cNvSpPr>
          <p:nvPr>
            <p:ph idx="1"/>
          </p:nvPr>
        </p:nvSpPr>
        <p:spPr>
          <a:xfrm>
            <a:off x="838200" y="376518"/>
            <a:ext cx="10515600" cy="5800445"/>
          </a:xfrm>
        </p:spPr>
        <p:txBody>
          <a:bodyPr/>
          <a:lstStyle/>
          <a:p>
            <a:pPr marL="0" indent="0">
              <a:buNone/>
            </a:pPr>
            <a:r>
              <a:rPr lang="en-IN" sz="4000" b="1" u="sng" dirty="0">
                <a:effectLst/>
                <a:latin typeface="Aptos" panose="020B0004020202020204" pitchFamily="34" charset="0"/>
                <a:ea typeface="Aptos" panose="020B0004020202020204" pitchFamily="34" charset="0"/>
                <a:cs typeface="Times New Roman" panose="02020603050405020304" pitchFamily="18" charset="0"/>
              </a:rPr>
              <a:t>GitHub Repository Structure</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path: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Input folder path: </a:t>
            </a:r>
            <a:r>
              <a:rPr lang="en-IN" sz="1600" b="1" dirty="0">
                <a:latin typeface="Aptos" panose="020B0004020202020204" pitchFamily="34" charset="0"/>
                <a:ea typeface="Aptos" panose="020B0004020202020204" pitchFamily="34" charset="0"/>
                <a:cs typeface="Times New Roman" panose="02020603050405020304" pitchFamily="18" charset="0"/>
              </a:rPr>
              <a:t>new_images</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Python code: </a:t>
            </a:r>
            <a:r>
              <a:rPr lang="en-IN" sz="1600" b="1" dirty="0">
                <a:effectLst/>
                <a:latin typeface="Aptos" panose="020B0004020202020204" pitchFamily="34" charset="0"/>
                <a:ea typeface="Aptos" panose="020B0004020202020204" pitchFamily="34" charset="0"/>
                <a:cs typeface="Times New Roman" panose="02020603050405020304" pitchFamily="18" charset="0"/>
              </a:rPr>
              <a:t>main.py</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Code pdf: </a:t>
            </a:r>
            <a:r>
              <a:rPr lang="en-IN" sz="1600" b="1" dirty="0">
                <a:latin typeface="Aptos" panose="020B0004020202020204" pitchFamily="34" charset="0"/>
                <a:ea typeface="Aptos" panose="020B0004020202020204" pitchFamily="34" charset="0"/>
                <a:cs typeface="Times New Roman" panose="02020603050405020304" pitchFamily="18" charset="0"/>
              </a:rPr>
              <a:t>main</a:t>
            </a:r>
            <a:r>
              <a:rPr lang="en-IN" sz="1600" b="1" dirty="0">
                <a:effectLst/>
                <a:latin typeface="Aptos" panose="020B0004020202020204" pitchFamily="34" charset="0"/>
                <a:ea typeface="Aptos" panose="020B0004020202020204" pitchFamily="34" charset="0"/>
                <a:cs typeface="Times New Roman" panose="02020603050405020304" pitchFamily="18" charset="0"/>
              </a:rPr>
              <a:t>.pdf</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Output image folder</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a:effectLst/>
                <a:latin typeface="Aptos" panose="020B0004020202020204" pitchFamily="34" charset="0"/>
                <a:ea typeface="Aptos" panose="020B0004020202020204" pitchFamily="34" charset="0"/>
                <a:cs typeface="Times New Roman" panose="02020603050405020304" pitchFamily="18" charset="0"/>
              </a:rPr>
              <a:t>output images.zip</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Project report: </a:t>
            </a:r>
            <a:r>
              <a:rPr lang="en-US" sz="1600" b="1"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ANALYSIS.pdf</a:t>
            </a:r>
            <a:endParaRPr lang="en-US" sz="1600" b="1" dirty="0">
              <a:latin typeface="Aptos Display" panose="020B0004020202020204" pitchFamily="34" charset="0"/>
              <a:ea typeface="Aptos" panose="020B0004020202020204" pitchFamily="34" charset="0"/>
              <a:cs typeface="Times New Roman" panose="02020603050405020304" pitchFamily="18" charset="0"/>
            </a:endParaRPr>
          </a:p>
          <a:p>
            <a:r>
              <a:rPr lang="en-US" sz="1800" b="0" i="0" dirty="0">
                <a:solidFill>
                  <a:srgbClr val="000000"/>
                </a:solidFill>
                <a:effectLst/>
                <a:latin typeface="Aptos" panose="020B0004020202020204" pitchFamily="34" charset="0"/>
              </a:rPr>
              <a:t>Presentation</a:t>
            </a:r>
            <a:r>
              <a:rPr lang="en-US" sz="1800" b="1" i="0" dirty="0">
                <a:solidFill>
                  <a:srgbClr val="000000"/>
                </a:solidFill>
                <a:effectLst/>
                <a:latin typeface="Aptos" panose="020B0004020202020204" pitchFamily="34" charset="0"/>
              </a:rPr>
              <a:t>: </a:t>
            </a:r>
            <a:r>
              <a:rPr lang="en-US" sz="1600" b="1" i="0" dirty="0">
                <a:solidFill>
                  <a:srgbClr val="000000"/>
                </a:solidFill>
                <a:effectLst/>
                <a:latin typeface="Aptos" panose="020B0004020202020204" pitchFamily="34" charset="0"/>
              </a:rPr>
              <a:t>MOTOR ASSEMBLY MONITORING THROUGH IMAGE ANALYSIS.pptx</a:t>
            </a:r>
            <a:r>
              <a:rPr lang="en-US" sz="1600" dirty="0"/>
              <a:t> </a:t>
            </a:r>
            <a:br>
              <a:rPr lang="en-US" sz="1200" dirty="0"/>
            </a:b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latin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16447-3BE7-1207-14A6-B33E6937B8AF}"/>
              </a:ext>
            </a:extLst>
          </p:cNvPr>
          <p:cNvSpPr>
            <a:spLocks noGrp="1"/>
          </p:cNvSpPr>
          <p:nvPr>
            <p:ph type="sldNum" sz="quarter" idx="12"/>
          </p:nvPr>
        </p:nvSpPr>
        <p:spPr/>
        <p:txBody>
          <a:bodyPr/>
          <a:lstStyle/>
          <a:p>
            <a:fld id="{1D67EF22-5B5C-4800-AB3D-6E125217BB00}" type="slidenum">
              <a:rPr lang="en-IN" smtClean="0"/>
              <a:t>15</a:t>
            </a:fld>
            <a:endParaRPr lang="en-IN"/>
          </a:p>
        </p:txBody>
      </p:sp>
    </p:spTree>
    <p:extLst>
      <p:ext uri="{BB962C8B-B14F-4D97-AF65-F5344CB8AC3E}">
        <p14:creationId xmlns:p14="http://schemas.microsoft.com/office/powerpoint/2010/main" val="3074075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F93-E932-3459-AF16-824766D731FE}"/>
              </a:ext>
            </a:extLst>
          </p:cNvPr>
          <p:cNvSpPr>
            <a:spLocks noGrp="1"/>
          </p:cNvSpPr>
          <p:nvPr>
            <p:ph type="title"/>
          </p:nvPr>
        </p:nvSpPr>
        <p:spPr>
          <a:xfrm>
            <a:off x="838200" y="365126"/>
            <a:ext cx="11353800" cy="589616"/>
          </a:xfrm>
        </p:spPr>
        <p:txBody>
          <a:bodyPr>
            <a:noAutofit/>
          </a:bodyPr>
          <a:lstStyle/>
          <a:p>
            <a:r>
              <a:rPr lang="en-US" sz="4000" b="1" u="sng" dirty="0"/>
              <a:t>Relevance of the project to industrial applications.</a:t>
            </a:r>
            <a:endParaRPr lang="en-IN" sz="4000" b="1" u="sng" dirty="0"/>
          </a:p>
        </p:txBody>
      </p:sp>
      <p:sp>
        <p:nvSpPr>
          <p:cNvPr id="3" name="Content Placeholder 2">
            <a:extLst>
              <a:ext uri="{FF2B5EF4-FFF2-40B4-BE49-F238E27FC236}">
                <a16:creationId xmlns:a16="http://schemas.microsoft.com/office/drawing/2014/main" id="{0B830BCA-4678-1778-A4C5-663B27A2BCB1}"/>
              </a:ext>
            </a:extLst>
          </p:cNvPr>
          <p:cNvSpPr>
            <a:spLocks noGrp="1"/>
          </p:cNvSpPr>
          <p:nvPr>
            <p:ph idx="1"/>
          </p:nvPr>
        </p:nvSpPr>
        <p:spPr>
          <a:xfrm>
            <a:off x="658906" y="954742"/>
            <a:ext cx="10919012" cy="5647764"/>
          </a:xfrm>
        </p:spPr>
        <p:txBody>
          <a:bodyPr>
            <a:normAutofit fontScale="25000" lnSpcReduction="20000"/>
          </a:bodyPr>
          <a:lstStyle/>
          <a:p>
            <a:pPr>
              <a:lnSpc>
                <a:spcPct val="120000"/>
              </a:lnSpc>
            </a:pPr>
            <a:r>
              <a:rPr lang="en-US" sz="6400" dirty="0"/>
              <a:t>The project "Motor Assembly Monitoring through Image Analysis" is highly relevant to industrial applications, particularly in the manufacturing sector. Here are some key aspects of its relevance:</a:t>
            </a:r>
          </a:p>
          <a:p>
            <a:pPr>
              <a:lnSpc>
                <a:spcPct val="120000"/>
              </a:lnSpc>
              <a:buFont typeface="+mj-lt"/>
              <a:buAutoNum type="arabicPeriod"/>
            </a:pPr>
            <a:r>
              <a:rPr lang="en-US" sz="7200" b="1" dirty="0"/>
              <a:t>Quality Assurance</a:t>
            </a:r>
            <a:r>
              <a:rPr lang="en-US" sz="7200" dirty="0"/>
              <a:t>: </a:t>
            </a:r>
            <a:r>
              <a:rPr lang="en-US" sz="6400" dirty="0"/>
              <a:t>By employing image analysis techniques to monitor motor assembly, manufacturers can ensure that each component is correctly positioned and fully inserted. This real-time monitoring reduces defects and improves overall product quality, essential for maintaining high standards in industrial applications.</a:t>
            </a:r>
          </a:p>
          <a:p>
            <a:pPr>
              <a:lnSpc>
                <a:spcPct val="120000"/>
              </a:lnSpc>
              <a:buFont typeface="+mj-lt"/>
              <a:buAutoNum type="arabicPeriod"/>
            </a:pPr>
            <a:r>
              <a:rPr lang="en-US" sz="7200" b="1" dirty="0"/>
              <a:t>Increased Efficiency</a:t>
            </a:r>
            <a:r>
              <a:rPr lang="en-US" sz="7200" dirty="0"/>
              <a:t>: </a:t>
            </a:r>
            <a:r>
              <a:rPr lang="en-US" sz="6400" dirty="0"/>
              <a:t>Automating the inspection process through image analysis significantly speeds up quality control compared to manual inspections. This efficiency allows for faster production cycles and the ability to identify and rectify issues immediately, minimizing downtime.</a:t>
            </a:r>
          </a:p>
          <a:p>
            <a:pPr>
              <a:lnSpc>
                <a:spcPct val="120000"/>
              </a:lnSpc>
              <a:buFont typeface="+mj-lt"/>
              <a:buAutoNum type="arabicPeriod"/>
            </a:pPr>
            <a:r>
              <a:rPr lang="en-US" sz="7200" b="1" dirty="0"/>
              <a:t>Cost Reduction</a:t>
            </a:r>
            <a:r>
              <a:rPr lang="en-US" sz="6400" dirty="0"/>
              <a:t>: Detecting assembly issues early in the production process helps reduce costs associated with rework, waste, and product recalls. This project can lead to substantial savings for manufacturers by minimizing defects and improving yield rates.</a:t>
            </a:r>
          </a:p>
          <a:p>
            <a:pPr>
              <a:lnSpc>
                <a:spcPct val="120000"/>
              </a:lnSpc>
              <a:buFont typeface="+mj-lt"/>
              <a:buAutoNum type="arabicPeriod"/>
            </a:pPr>
            <a:r>
              <a:rPr lang="en-US" sz="7200" b="1" dirty="0"/>
              <a:t>Flexibility in Production</a:t>
            </a:r>
            <a:r>
              <a:rPr lang="en-US" sz="6400" dirty="0"/>
              <a:t>: The ability to adapt image analysis techniques to various types of motor assemblies makes this approach versatile. Manufacturers can implement these methods across different product lines, enhancing flexibility and responsiveness to market demands.</a:t>
            </a:r>
          </a:p>
          <a:p>
            <a:pPr>
              <a:lnSpc>
                <a:spcPct val="120000"/>
              </a:lnSpc>
              <a:buFont typeface="+mj-lt"/>
              <a:buAutoNum type="arabicPeriod"/>
            </a:pPr>
            <a:r>
              <a:rPr lang="en-US" sz="7200" b="1" dirty="0"/>
              <a:t>Compliance and Safety</a:t>
            </a:r>
            <a:r>
              <a:rPr lang="en-US" sz="6400" dirty="0"/>
              <a:t>: In industries where safety is critical, such as automotive or aerospace, ensuring the integrity of motor assemblies is paramount. Image analysis provides an objective assessment, helping companies comply with industry regulations and safety standards.</a:t>
            </a:r>
          </a:p>
          <a:p>
            <a:pPr>
              <a:lnSpc>
                <a:spcPct val="120000"/>
              </a:lnSpc>
              <a:buFont typeface="+mj-lt"/>
              <a:buAutoNum type="arabicPeriod"/>
            </a:pPr>
            <a:r>
              <a:rPr lang="en-US" sz="7200" b="1" dirty="0"/>
              <a:t>Reduced Human Error</a:t>
            </a:r>
            <a:r>
              <a:rPr lang="en-US" sz="6400" dirty="0"/>
              <a:t>: Automated inspection reduces reliance on human judgment, which can be prone to error, fatigue, or oversight. This leads to more consistent and reliable quality assessments.</a:t>
            </a:r>
          </a:p>
          <a:p>
            <a:endParaRPr lang="en-IN" dirty="0"/>
          </a:p>
        </p:txBody>
      </p:sp>
      <p:sp>
        <p:nvSpPr>
          <p:cNvPr id="4" name="Slide Number Placeholder 3">
            <a:extLst>
              <a:ext uri="{FF2B5EF4-FFF2-40B4-BE49-F238E27FC236}">
                <a16:creationId xmlns:a16="http://schemas.microsoft.com/office/drawing/2014/main" id="{EF50F5E8-5E69-8414-107E-99A100890ED7}"/>
              </a:ext>
            </a:extLst>
          </p:cNvPr>
          <p:cNvSpPr>
            <a:spLocks noGrp="1"/>
          </p:cNvSpPr>
          <p:nvPr>
            <p:ph type="sldNum" sz="quarter" idx="12"/>
          </p:nvPr>
        </p:nvSpPr>
        <p:spPr/>
        <p:txBody>
          <a:bodyPr/>
          <a:lstStyle/>
          <a:p>
            <a:fld id="{1D67EF22-5B5C-4800-AB3D-6E125217BB00}" type="slidenum">
              <a:rPr lang="en-IN" smtClean="0"/>
              <a:t>16</a:t>
            </a:fld>
            <a:endParaRPr lang="en-IN"/>
          </a:p>
        </p:txBody>
      </p:sp>
    </p:spTree>
    <p:extLst>
      <p:ext uri="{BB962C8B-B14F-4D97-AF65-F5344CB8AC3E}">
        <p14:creationId xmlns:p14="http://schemas.microsoft.com/office/powerpoint/2010/main" val="285114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C33-B5B9-0713-629A-056EEC12C1B2}"/>
              </a:ext>
            </a:extLst>
          </p:cNvPr>
          <p:cNvSpPr>
            <a:spLocks noGrp="1"/>
          </p:cNvSpPr>
          <p:nvPr>
            <p:ph type="title"/>
          </p:nvPr>
        </p:nvSpPr>
        <p:spPr>
          <a:xfrm>
            <a:off x="838200" y="365126"/>
            <a:ext cx="10515600" cy="764428"/>
          </a:xfrm>
        </p:spPr>
        <p:txBody>
          <a:bodyPr>
            <a:normAutofit/>
          </a:bodyPr>
          <a:lstStyle/>
          <a:p>
            <a:r>
              <a:rPr lang="en-IN" sz="4000" b="1" u="sng" dirty="0"/>
              <a:t>Conclusion:</a:t>
            </a:r>
          </a:p>
        </p:txBody>
      </p:sp>
      <p:sp>
        <p:nvSpPr>
          <p:cNvPr id="3" name="Content Placeholder 2">
            <a:extLst>
              <a:ext uri="{FF2B5EF4-FFF2-40B4-BE49-F238E27FC236}">
                <a16:creationId xmlns:a16="http://schemas.microsoft.com/office/drawing/2014/main" id="{1FF8F066-FA8D-EC2C-9F41-B114170CF22F}"/>
              </a:ext>
            </a:extLst>
          </p:cNvPr>
          <p:cNvSpPr>
            <a:spLocks noGrp="1"/>
          </p:cNvSpPr>
          <p:nvPr>
            <p:ph idx="1"/>
          </p:nvPr>
        </p:nvSpPr>
        <p:spPr>
          <a:xfrm>
            <a:off x="838200" y="1129554"/>
            <a:ext cx="10515600" cy="5047409"/>
          </a:xfrm>
        </p:spPr>
        <p:txBody>
          <a:bodyPr>
            <a:normAutofit/>
          </a:bodyPr>
          <a:lstStyle/>
          <a:p>
            <a:pPr marL="0" indent="0">
              <a:buNone/>
            </a:pPr>
            <a:r>
              <a:rPr lang="en-US" sz="1600" dirty="0">
                <a:solidFill>
                  <a:schemeClr val="tx1">
                    <a:lumMod val="95000"/>
                    <a:lumOff val="5000"/>
                  </a:schemeClr>
                </a:solidFill>
              </a:rPr>
              <a:t>The program implements a comprehensive monitoring system for motor assembly through image analysis, focusing on magnet insertion quality. It begins by loading and preprocessing reference and test images, then compares them using the Structural Similarity Index (SSIM) and pixel-wise differences to evaluate assembly integrity. The system calculates various metrics, including surface roughness, magnet insertion percentage, and alignment scores, to assess the quality of assembly. Feature matching and depth analysis further enhance the understanding of discrepancies between the images. The decision-making module interprets these metrics against predefined thresholds to identify potential assembly issues, such as low SSIM values, incomplete magnet insertion, or high surface roughness. Finally, the program visualizes results and SSIM score distributions, enabling clear assessment of magnet insertion quality. This approach enhances quality control in manufacturing processes, ensuring that motor assemblies meet stringent standards for performance and reliability.</a:t>
            </a:r>
          </a:p>
          <a:p>
            <a:pPr marL="0" indent="0">
              <a:buNone/>
            </a:pPr>
            <a:r>
              <a:rPr lang="en-US" sz="4000" b="1" dirty="0"/>
              <a:t>References:</a:t>
            </a:r>
          </a:p>
          <a:p>
            <a:r>
              <a:rPr lang="en-US" sz="2000" b="1" dirty="0"/>
              <a:t>Used tutorials: </a:t>
            </a:r>
            <a:r>
              <a:rPr lang="en-US" sz="1600" dirty="0"/>
              <a:t>OpenCV, Matplotlib, scikit, python</a:t>
            </a:r>
          </a:p>
          <a:p>
            <a:r>
              <a:rPr lang="en-US" sz="2000" b="1" dirty="0"/>
              <a:t>YouTube</a:t>
            </a:r>
            <a:r>
              <a:rPr lang="en-US" sz="1800" b="1" dirty="0"/>
              <a:t>- </a:t>
            </a:r>
            <a:r>
              <a:rPr lang="en-US" sz="1600" dirty="0"/>
              <a:t>learned different thresholding techniques and </a:t>
            </a:r>
            <a:r>
              <a:rPr lang="en-IN" sz="1600" dirty="0"/>
              <a:t>Image Comparison Algorithms </a:t>
            </a:r>
          </a:p>
        </p:txBody>
      </p:sp>
      <p:sp>
        <p:nvSpPr>
          <p:cNvPr id="4" name="Slide Number Placeholder 3">
            <a:extLst>
              <a:ext uri="{FF2B5EF4-FFF2-40B4-BE49-F238E27FC236}">
                <a16:creationId xmlns:a16="http://schemas.microsoft.com/office/drawing/2014/main" id="{DD933BFC-18C7-3C73-4192-F6F75FB1323C}"/>
              </a:ext>
            </a:extLst>
          </p:cNvPr>
          <p:cNvSpPr>
            <a:spLocks noGrp="1"/>
          </p:cNvSpPr>
          <p:nvPr>
            <p:ph type="sldNum" sz="quarter" idx="12"/>
          </p:nvPr>
        </p:nvSpPr>
        <p:spPr/>
        <p:txBody>
          <a:bodyPr/>
          <a:lstStyle/>
          <a:p>
            <a:fld id="{1D67EF22-5B5C-4800-AB3D-6E125217BB00}" type="slidenum">
              <a:rPr lang="en-IN" smtClean="0"/>
              <a:t>17</a:t>
            </a:fld>
            <a:endParaRPr lang="en-IN"/>
          </a:p>
        </p:txBody>
      </p:sp>
    </p:spTree>
    <p:extLst>
      <p:ext uri="{BB962C8B-B14F-4D97-AF65-F5344CB8AC3E}">
        <p14:creationId xmlns:p14="http://schemas.microsoft.com/office/powerpoint/2010/main" val="965933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088D-D8B1-3108-2988-E9A0BA01D932}"/>
              </a:ext>
            </a:extLst>
          </p:cNvPr>
          <p:cNvSpPr>
            <a:spLocks noGrp="1"/>
          </p:cNvSpPr>
          <p:nvPr>
            <p:ph idx="1"/>
          </p:nvPr>
        </p:nvSpPr>
        <p:spPr>
          <a:xfrm>
            <a:off x="838200" y="564776"/>
            <a:ext cx="10515600" cy="5612187"/>
          </a:xfrm>
        </p:spPr>
        <p:txBody>
          <a:bodyPr>
            <a:normAutofit/>
          </a:bodyPr>
          <a:lstStyle/>
          <a:p>
            <a:pPr marL="0" indent="0" algn="ctr">
              <a:buNone/>
            </a:pPr>
            <a:endParaRPr lang="en-IN" sz="9600" dirty="0"/>
          </a:p>
          <a:p>
            <a:pPr marL="0" indent="0" algn="ctr">
              <a:buNone/>
            </a:pPr>
            <a:r>
              <a:rPr lang="en-IN" sz="9600" dirty="0"/>
              <a:t>THANK YOU</a:t>
            </a:r>
          </a:p>
        </p:txBody>
      </p:sp>
      <p:sp>
        <p:nvSpPr>
          <p:cNvPr id="4" name="Slide Number Placeholder 3">
            <a:extLst>
              <a:ext uri="{FF2B5EF4-FFF2-40B4-BE49-F238E27FC236}">
                <a16:creationId xmlns:a16="http://schemas.microsoft.com/office/drawing/2014/main" id="{E7A0F495-AD3D-5348-46AC-2F23505A6E36}"/>
              </a:ext>
            </a:extLst>
          </p:cNvPr>
          <p:cNvSpPr>
            <a:spLocks noGrp="1"/>
          </p:cNvSpPr>
          <p:nvPr>
            <p:ph type="sldNum" sz="quarter" idx="12"/>
          </p:nvPr>
        </p:nvSpPr>
        <p:spPr/>
        <p:txBody>
          <a:bodyPr/>
          <a:lstStyle/>
          <a:p>
            <a:fld id="{1D67EF22-5B5C-4800-AB3D-6E125217BB00}" type="slidenum">
              <a:rPr lang="en-IN" smtClean="0"/>
              <a:t>18</a:t>
            </a:fld>
            <a:endParaRPr lang="en-IN"/>
          </a:p>
        </p:txBody>
      </p:sp>
    </p:spTree>
    <p:extLst>
      <p:ext uri="{BB962C8B-B14F-4D97-AF65-F5344CB8AC3E}">
        <p14:creationId xmlns:p14="http://schemas.microsoft.com/office/powerpoint/2010/main" val="105048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F68-5314-7FA2-F432-121DBAE4AFCF}"/>
              </a:ext>
            </a:extLst>
          </p:cNvPr>
          <p:cNvSpPr>
            <a:spLocks noGrp="1"/>
          </p:cNvSpPr>
          <p:nvPr>
            <p:ph type="title"/>
          </p:nvPr>
        </p:nvSpPr>
        <p:spPr/>
        <p:txBody>
          <a:bodyPr>
            <a:normAutofit/>
          </a:bodyPr>
          <a:lstStyle/>
          <a:p>
            <a:r>
              <a:rPr lang="en-IN" sz="4000" b="1" u="sng" dirty="0">
                <a:effectLst/>
                <a:latin typeface="Aptos" panose="020B0004020202020204" pitchFamily="34" charset="0"/>
                <a:ea typeface="Aptos" panose="020B0004020202020204" pitchFamily="34" charset="0"/>
                <a:cs typeface="Times New Roman" panose="02020603050405020304" pitchFamily="18" charset="0"/>
              </a:rPr>
              <a:t>Problem Statement</a:t>
            </a:r>
            <a:br>
              <a:rPr lang="en-IN" sz="1800" b="1" u="sng" dirty="0">
                <a:effectLst/>
                <a:latin typeface="Aptos" panose="020B0004020202020204" pitchFamily="34" charset="0"/>
                <a:ea typeface="Aptos" panose="020B000402020202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A4EEE504-E210-F156-418D-7E2424132212}"/>
              </a:ext>
            </a:extLst>
          </p:cNvPr>
          <p:cNvSpPr>
            <a:spLocks noGrp="1"/>
          </p:cNvSpPr>
          <p:nvPr>
            <p:ph idx="1"/>
          </p:nvPr>
        </p:nvSpPr>
        <p:spPr/>
        <p:txBody>
          <a:bodyPr>
            <a:normAutofit/>
          </a:bodyPr>
          <a:lstStyle/>
          <a:p>
            <a:pPr marL="0" indent="0">
              <a:lnSpc>
                <a:spcPct val="150000"/>
              </a:lnSpc>
              <a:buNone/>
            </a:pPr>
            <a:r>
              <a:rPr lang="en-IN" sz="2000" dirty="0">
                <a:effectLst/>
                <a:latin typeface="Calibri" panose="020F0502020204030204" pitchFamily="34" charset="0"/>
                <a:ea typeface="Aptos" panose="020B0004020202020204" pitchFamily="34" charset="0"/>
                <a:cs typeface="Times New Roman" panose="02020603050405020304" pitchFamily="18" charset="0"/>
              </a:rPr>
              <a:t>The project focuses on developing an image analysis system to monitor the correct insertion of magnets into the rotor slots of a motor during assembly. Additionally, it includes a 3D surface scanning component to evaluate the surface roughness and depth variability of the motor post-assembly. The goal is to leverage advanced computer vision techniques to automate quality control processes, thereby reducing the reliance on manual inspections and enhancing overall production efficiency.</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548297B-5710-B15C-044D-DDEE50438280}"/>
              </a:ext>
            </a:extLst>
          </p:cNvPr>
          <p:cNvSpPr>
            <a:spLocks noGrp="1"/>
          </p:cNvSpPr>
          <p:nvPr>
            <p:ph type="sldNum" sz="quarter" idx="12"/>
          </p:nvPr>
        </p:nvSpPr>
        <p:spPr/>
        <p:txBody>
          <a:bodyPr/>
          <a:lstStyle/>
          <a:p>
            <a:fld id="{1D67EF22-5B5C-4800-AB3D-6E125217BB00}" type="slidenum">
              <a:rPr lang="en-IN" smtClean="0"/>
              <a:t>2</a:t>
            </a:fld>
            <a:endParaRPr lang="en-IN"/>
          </a:p>
        </p:txBody>
      </p:sp>
    </p:spTree>
    <p:extLst>
      <p:ext uri="{BB962C8B-B14F-4D97-AF65-F5344CB8AC3E}">
        <p14:creationId xmlns:p14="http://schemas.microsoft.com/office/powerpoint/2010/main" val="11389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CF2C-4314-EF80-02CC-07B6AF121670}"/>
              </a:ext>
            </a:extLst>
          </p:cNvPr>
          <p:cNvSpPr>
            <a:spLocks noGrp="1"/>
          </p:cNvSpPr>
          <p:nvPr>
            <p:ph type="title"/>
          </p:nvPr>
        </p:nvSpPr>
        <p:spPr/>
        <p:txBody>
          <a:bodyPr/>
          <a:lstStyle/>
          <a:p>
            <a:r>
              <a:rPr lang="en-IN" sz="4000" b="1" u="sng" dirty="0">
                <a:latin typeface="Aptos" panose="020B0004020202020204" pitchFamily="34" charset="0"/>
                <a:ea typeface="Aptos" panose="020B0004020202020204" pitchFamily="34" charset="0"/>
                <a:cs typeface="Times New Roman" panose="02020603050405020304" pitchFamily="18" charset="0"/>
              </a:rPr>
              <a:t>Work Approach</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C2512F-2FF1-EE64-7B80-427FEDB13A84}"/>
              </a:ext>
            </a:extLst>
          </p:cNvPr>
          <p:cNvSpPr>
            <a:spLocks noGrp="1"/>
          </p:cNvSpPr>
          <p:nvPr>
            <p:ph idx="1"/>
          </p:nvPr>
        </p:nvSpPr>
        <p:spPr>
          <a:xfrm>
            <a:off x="838200" y="1089212"/>
            <a:ext cx="10515600" cy="5768788"/>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Data Collection and Preprocessing:</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Gather stereo and RGB images of motor assemblies, including both properly placed and misaligned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Convert RGB images to grayscale and preprocess them for noise reduction.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Image Comparison Algorithms: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Develop algorithms using Structural Similarity Index (SSIM) to compare test images against reference images.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Implement pixel-wise difference calculations to quantify deviations.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Depth Analysis Using Stereo Images: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Generate disparity maps from stereo images to analyse depth discrepancies.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Utilize depth analysis techniques to detect improperly inserted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C7C128D2-6CCC-542A-4E5D-74CB4A18373E}"/>
              </a:ext>
            </a:extLst>
          </p:cNvPr>
          <p:cNvSpPr>
            <a:spLocks noGrp="1"/>
          </p:cNvSpPr>
          <p:nvPr>
            <p:ph type="sldNum" sz="quarter" idx="12"/>
          </p:nvPr>
        </p:nvSpPr>
        <p:spPr/>
        <p:txBody>
          <a:bodyPr/>
          <a:lstStyle/>
          <a:p>
            <a:fld id="{1D67EF22-5B5C-4800-AB3D-6E125217BB00}" type="slidenum">
              <a:rPr lang="en-IN" smtClean="0"/>
              <a:t>3</a:t>
            </a:fld>
            <a:endParaRPr lang="en-IN"/>
          </a:p>
        </p:txBody>
      </p:sp>
    </p:spTree>
    <p:extLst>
      <p:ext uri="{BB962C8B-B14F-4D97-AF65-F5344CB8AC3E}">
        <p14:creationId xmlns:p14="http://schemas.microsoft.com/office/powerpoint/2010/main" val="22700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7C00C-3EA7-6A74-9070-D811327CDE97}"/>
              </a:ext>
            </a:extLst>
          </p:cNvPr>
          <p:cNvSpPr>
            <a:spLocks noGrp="1"/>
          </p:cNvSpPr>
          <p:nvPr>
            <p:ph idx="1"/>
          </p:nvPr>
        </p:nvSpPr>
        <p:spPr>
          <a:xfrm>
            <a:off x="838200" y="766482"/>
            <a:ext cx="10515600" cy="5410481"/>
          </a:xfrm>
        </p:spPr>
        <p:txBody>
          <a:bodyPr>
            <a:noAutofit/>
          </a:bodyPr>
          <a:lstStyle/>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4.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3D Surface Scanning and Roughness Analysis: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Extract 3D data from stereo images to create a point cloud representation of the motor surface.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Analyse surface roughness and depth variability using statistical methods.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5.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Decision-Making System Development:</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Create a threshold-based system to automatically flag assembly or surface quality issues based on analysis metrics.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Analysed SSIM scores, insertion percentages, and surface roughness to make decisions on assembly quality.</a:t>
            </a: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6.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Reporting and Visualization:</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Generated reports using matplotlib with visualizations to display the results.</a:t>
            </a: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Created quality control reports indicating any assembly or surface issues detected.</a:t>
            </a:r>
          </a:p>
          <a:p>
            <a:pPr marL="0" indent="0">
              <a:buNone/>
            </a:pPr>
            <a:endParaRPr lang="en-IN" sz="2000" dirty="0"/>
          </a:p>
        </p:txBody>
      </p:sp>
      <p:sp>
        <p:nvSpPr>
          <p:cNvPr id="2" name="Slide Number Placeholder 1">
            <a:extLst>
              <a:ext uri="{FF2B5EF4-FFF2-40B4-BE49-F238E27FC236}">
                <a16:creationId xmlns:a16="http://schemas.microsoft.com/office/drawing/2014/main" id="{53C4A71A-12F8-282F-E380-A325AC6E7693}"/>
              </a:ext>
            </a:extLst>
          </p:cNvPr>
          <p:cNvSpPr>
            <a:spLocks noGrp="1"/>
          </p:cNvSpPr>
          <p:nvPr>
            <p:ph type="sldNum" sz="quarter" idx="12"/>
          </p:nvPr>
        </p:nvSpPr>
        <p:spPr/>
        <p:txBody>
          <a:bodyPr/>
          <a:lstStyle/>
          <a:p>
            <a:fld id="{1D67EF22-5B5C-4800-AB3D-6E125217BB00}" type="slidenum">
              <a:rPr lang="en-IN" smtClean="0"/>
              <a:t>4</a:t>
            </a:fld>
            <a:endParaRPr lang="en-IN"/>
          </a:p>
        </p:txBody>
      </p:sp>
    </p:spTree>
    <p:extLst>
      <p:ext uri="{BB962C8B-B14F-4D97-AF65-F5344CB8AC3E}">
        <p14:creationId xmlns:p14="http://schemas.microsoft.com/office/powerpoint/2010/main" val="13368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CE9-5DD0-1D3B-E8C4-8AE55FAC6763}"/>
              </a:ext>
            </a:extLst>
          </p:cNvPr>
          <p:cNvSpPr>
            <a:spLocks noGrp="1"/>
          </p:cNvSpPr>
          <p:nvPr>
            <p:ph type="title"/>
          </p:nvPr>
        </p:nvSpPr>
        <p:spPr/>
        <p:txBody>
          <a:bodyPr>
            <a:normAutofit/>
          </a:bodyPr>
          <a:lstStyle/>
          <a:p>
            <a:r>
              <a:rPr lang="en-IN" sz="4000" b="1" u="sng" dirty="0"/>
              <a:t>Work products and deliverables</a:t>
            </a:r>
          </a:p>
        </p:txBody>
      </p:sp>
      <p:sp>
        <p:nvSpPr>
          <p:cNvPr id="3" name="Content Placeholder 2">
            <a:extLst>
              <a:ext uri="{FF2B5EF4-FFF2-40B4-BE49-F238E27FC236}">
                <a16:creationId xmlns:a16="http://schemas.microsoft.com/office/drawing/2014/main" id="{FADAF089-63FB-63D9-C274-A026C7BF6AC0}"/>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Software Programs</a:t>
            </a:r>
            <a:r>
              <a:rPr lang="en-IN" sz="1800" dirty="0">
                <a:effectLst/>
                <a:latin typeface="Aptos" panose="020B0004020202020204" pitchFamily="34" charset="0"/>
                <a:ea typeface="Aptos" panose="020B0004020202020204" pitchFamily="34" charset="0"/>
                <a:cs typeface="Times New Roman" panose="02020603050405020304" pitchFamily="18" charset="0"/>
              </a:rPr>
              <a:t>: Python scripts implementing image analysis, feature matching, depth analysis, and 3D surface scanning.</a:t>
            </a:r>
          </a:p>
          <a:p>
            <a:pPr marL="0" lvl="0" indent="0">
              <a:lnSpc>
                <a:spcPct val="107000"/>
              </a:lnSpc>
              <a:spcAft>
                <a:spcPts val="800"/>
              </a:spcAft>
              <a:buSzPts val="1000"/>
              <a:buNone/>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Datasets</a:t>
            </a:r>
            <a:r>
              <a:rPr lang="en-IN" sz="2200" dirty="0">
                <a:effectLst/>
                <a:latin typeface="Calibri" panose="020F0502020204030204" pitchFamily="34" charset="0"/>
                <a:ea typeface="Aptos" panose="020B0004020202020204" pitchFamily="34" charset="0"/>
                <a:cs typeface="Times New Roman" panose="02020603050405020304" pitchFamily="18" charset="0"/>
              </a:rPr>
              <a:t>:</a:t>
            </a:r>
            <a:r>
              <a:rPr lang="en-IN" sz="2200"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Collection of stereo and RGB images showing different magnet alignment conditions</a:t>
            </a:r>
            <a:r>
              <a:rPr lang="en-IN" sz="19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en-IN" sz="1800" dirty="0">
                <a:latin typeface="Aptos" panose="020B0004020202020204" pitchFamily="34" charset="0"/>
                <a:ea typeface="Aptos" panose="020B0004020202020204" pitchFamily="34" charset="0"/>
                <a:cs typeface="Times New Roman" panose="02020603050405020304" pitchFamily="18" charset="0"/>
              </a:rPr>
              <a:t>                            Input folder name of images-</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marL="0" lvl="0" indent="0">
              <a:lnSpc>
                <a:spcPct val="107000"/>
              </a:lnSpc>
              <a:spcAft>
                <a:spcPts val="800"/>
              </a:spcAft>
              <a:buSzPts val="1000"/>
              <a:buNone/>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name</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GitHub Repository</a:t>
            </a:r>
            <a:r>
              <a:rPr lang="en-IN" sz="1800" dirty="0">
                <a:effectLst/>
                <a:latin typeface="Calibri" panose="020F0502020204030204" pitchFamily="34" charset="0"/>
                <a:ea typeface="Aptos" panose="020B0004020202020204" pitchFamily="34" charset="0"/>
                <a:cs typeface="Times New Roman" panose="02020603050405020304" pitchFamily="18" charset="0"/>
              </a:rPr>
              <a:t>: A repository containing all source code, datasets, and documentations are present in this link</a:t>
            </a:r>
            <a:r>
              <a:rPr lang="en-IN" sz="1800" b="1" dirty="0">
                <a:effectLst/>
                <a:latin typeface="Calibri" panose="020F0502020204030204" pitchFamily="34" charset="0"/>
                <a:ea typeface="Aptos" panose="020B0004020202020204" pitchFamily="34" charset="0"/>
                <a:cs typeface="Times New Roman" panose="02020603050405020304" pitchFamily="18" charset="0"/>
              </a:rPr>
              <a:t>:  </a:t>
            </a:r>
            <a:r>
              <a:rPr lang="en-IN" sz="1800" b="1" dirty="0">
                <a:solidFill>
                  <a:srgbClr val="0070C0"/>
                </a:solidFill>
                <a:effectLst/>
                <a:latin typeface="Calibri" panose="020F050202020403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https://github.com/arpankumar2520/IDEAS_TIH_Project/tree/my-new-branch</a:t>
            </a:r>
            <a:endParaRPr lang="en-IN" sz="1800" b="1" dirty="0">
              <a:solidFill>
                <a:srgbClr val="0070C0"/>
              </a:solidFill>
            </a:endParaRPr>
          </a:p>
        </p:txBody>
      </p:sp>
      <p:sp>
        <p:nvSpPr>
          <p:cNvPr id="4" name="Slide Number Placeholder 3">
            <a:extLst>
              <a:ext uri="{FF2B5EF4-FFF2-40B4-BE49-F238E27FC236}">
                <a16:creationId xmlns:a16="http://schemas.microsoft.com/office/drawing/2014/main" id="{5C978BF7-9525-D465-1E5A-472C50DA14FF}"/>
              </a:ext>
            </a:extLst>
          </p:cNvPr>
          <p:cNvSpPr>
            <a:spLocks noGrp="1"/>
          </p:cNvSpPr>
          <p:nvPr>
            <p:ph type="sldNum" sz="quarter" idx="12"/>
          </p:nvPr>
        </p:nvSpPr>
        <p:spPr/>
        <p:txBody>
          <a:bodyPr/>
          <a:lstStyle/>
          <a:p>
            <a:fld id="{1D67EF22-5B5C-4800-AB3D-6E125217BB00}" type="slidenum">
              <a:rPr lang="en-IN" smtClean="0"/>
              <a:t>5</a:t>
            </a:fld>
            <a:endParaRPr lang="en-IN"/>
          </a:p>
        </p:txBody>
      </p:sp>
    </p:spTree>
    <p:extLst>
      <p:ext uri="{BB962C8B-B14F-4D97-AF65-F5344CB8AC3E}">
        <p14:creationId xmlns:p14="http://schemas.microsoft.com/office/powerpoint/2010/main" val="2629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7DA-37C5-EA87-7FFC-67741E593BAA}"/>
              </a:ext>
            </a:extLst>
          </p:cNvPr>
          <p:cNvSpPr>
            <a:spLocks noGrp="1"/>
          </p:cNvSpPr>
          <p:nvPr>
            <p:ph type="title"/>
          </p:nvPr>
        </p:nvSpPr>
        <p:spPr>
          <a:xfrm>
            <a:off x="838200" y="365126"/>
            <a:ext cx="10515600" cy="939240"/>
          </a:xfrm>
        </p:spPr>
        <p:txBody>
          <a:bodyPr>
            <a:normAutofit/>
          </a:bodyPr>
          <a:lstStyle/>
          <a:p>
            <a:r>
              <a:rPr lang="en-IN" sz="4000" b="1" u="sng" dirty="0"/>
              <a:t>User Manual</a:t>
            </a:r>
          </a:p>
        </p:txBody>
      </p:sp>
      <p:sp>
        <p:nvSpPr>
          <p:cNvPr id="3" name="Content Placeholder 2">
            <a:extLst>
              <a:ext uri="{FF2B5EF4-FFF2-40B4-BE49-F238E27FC236}">
                <a16:creationId xmlns:a16="http://schemas.microsoft.com/office/drawing/2014/main" id="{26AC8544-34D6-0EAE-E1A0-CE85F6974089}"/>
              </a:ext>
            </a:extLst>
          </p:cNvPr>
          <p:cNvSpPr>
            <a:spLocks noGrp="1"/>
          </p:cNvSpPr>
          <p:nvPr>
            <p:ph idx="1"/>
          </p:nvPr>
        </p:nvSpPr>
        <p:spPr>
          <a:xfrm>
            <a:off x="838200" y="964081"/>
            <a:ext cx="10515600" cy="5392269"/>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Installation Requirements:</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Ensure Python is installed on your system.</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Install Jupyter Notebook.</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Install necessary libraries using the command:</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371600">
              <a:lnSpc>
                <a:spcPct val="100000"/>
              </a:lnSpc>
              <a:spcAft>
                <a:spcPts val="800"/>
              </a:spcAft>
            </a:pPr>
            <a:r>
              <a:rPr lang="en-IN" sz="1800" dirty="0">
                <a:effectLst/>
                <a:latin typeface="Calibri" panose="020F0502020204030204" pitchFamily="34" charset="0"/>
                <a:ea typeface="Aptos" panose="020B0004020202020204" pitchFamily="34" charset="0"/>
                <a:cs typeface="Times New Roman" panose="02020603050405020304" pitchFamily="18" charset="0"/>
              </a:rPr>
              <a:t>pip install </a:t>
            </a:r>
            <a:r>
              <a:rPr lang="en-IN" sz="1800" dirty="0" err="1">
                <a:effectLst/>
                <a:latin typeface="Calibri" panose="020F0502020204030204" pitchFamily="34" charset="0"/>
                <a:ea typeface="Aptos" panose="020B0004020202020204" pitchFamily="34" charset="0"/>
                <a:cs typeface="Times New Roman" panose="02020603050405020304" pitchFamily="18" charset="0"/>
              </a:rPr>
              <a:t>opencv</a:t>
            </a:r>
            <a:r>
              <a:rPr lang="en-IN" sz="1800" dirty="0">
                <a:effectLst/>
                <a:latin typeface="Calibri" panose="020F0502020204030204" pitchFamily="34" charset="0"/>
                <a:ea typeface="Aptos" panose="020B0004020202020204" pitchFamily="34" charset="0"/>
                <a:cs typeface="Times New Roman" panose="02020603050405020304" pitchFamily="18" charset="0"/>
              </a:rPr>
              <a:t>-python scikit-image matplotlib.</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0000"/>
              </a:lnSpc>
              <a:spcAft>
                <a:spcPts val="800"/>
              </a:spcAft>
              <a:buNone/>
              <a:tabLst>
                <a:tab pos="457200" algn="l"/>
              </a:tabLst>
            </a:pPr>
            <a:r>
              <a:rPr lang="en-IN" sz="1600" b="1" dirty="0">
                <a:effectLst/>
                <a:latin typeface="Calibri" panose="020F0502020204030204" pitchFamily="34" charset="0"/>
                <a:ea typeface="Aptos" panose="020B0004020202020204" pitchFamily="34" charset="0"/>
                <a:cs typeface="Times New Roman" panose="02020603050405020304" pitchFamily="18" charset="0"/>
              </a:rPr>
              <a:t>2.    </a:t>
            </a:r>
            <a:r>
              <a:rPr lang="en-IN" sz="2200" b="1" dirty="0">
                <a:effectLst/>
                <a:latin typeface="Calibri" panose="020F0502020204030204" pitchFamily="34" charset="0"/>
                <a:ea typeface="Aptos" panose="020B0004020202020204" pitchFamily="34" charset="0"/>
                <a:cs typeface="Times New Roman" panose="02020603050405020304" pitchFamily="18" charset="0"/>
              </a:rPr>
              <a:t>Running the Application:</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0000"/>
              </a:lnSpc>
              <a:spcAft>
                <a:spcPts val="800"/>
              </a:spcAft>
            </a:pPr>
            <a:r>
              <a:rPr lang="en-IN" sz="2000" b="1" dirty="0">
                <a:effectLst/>
                <a:latin typeface="Aptos" panose="020B0004020202020204" pitchFamily="34" charset="0"/>
                <a:ea typeface="Aptos" panose="020B0004020202020204" pitchFamily="34" charset="0"/>
                <a:cs typeface="Times New Roman" panose="02020603050405020304" pitchFamily="18" charset="0"/>
              </a:rPr>
              <a:t>Execution</a:t>
            </a:r>
            <a:r>
              <a:rPr lang="en-IN" sz="20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Run the main() function in the provided script.</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Specify the path for the reference image is “</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r>
              <a:rPr lang="en-IN" sz="1800" dirty="0">
                <a:effectLst/>
                <a:latin typeface="Aptos" panose="020B0004020202020204" pitchFamily="34" charset="0"/>
                <a:ea typeface="Aptos" panose="020B0004020202020204" pitchFamily="34" charset="0"/>
                <a:cs typeface="Times New Roman" panose="02020603050405020304" pitchFamily="18" charset="0"/>
              </a:rPr>
              <a:t>” and the folder  </a:t>
            </a:r>
            <a:r>
              <a:rPr lang="en-IN" sz="1800" dirty="0">
                <a:latin typeface="Aptos" panose="020B0004020202020204" pitchFamily="34" charset="0"/>
                <a:ea typeface="Aptos" panose="020B0004020202020204" pitchFamily="34" charset="0"/>
                <a:cs typeface="Times New Roman" panose="02020603050405020304" pitchFamily="18" charset="0"/>
              </a:rPr>
              <a:t>with “</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r>
              <a:rPr lang="en-IN" sz="1800" dirty="0">
                <a:latin typeface="Aptos" panose="020B0004020202020204" pitchFamily="34" charset="0"/>
                <a:ea typeface="Aptos" panose="020B0004020202020204" pitchFamily="34" charset="0"/>
                <a:cs typeface="Times New Roman" panose="02020603050405020304" pitchFamily="18" charset="0"/>
              </a:rPr>
              <a:t>” which is </a:t>
            </a:r>
            <a:r>
              <a:rPr lang="en-IN" sz="1800" dirty="0">
                <a:effectLst/>
                <a:latin typeface="Aptos" panose="020B0004020202020204" pitchFamily="34" charset="0"/>
                <a:ea typeface="Aptos" panose="020B0004020202020204" pitchFamily="34" charset="0"/>
                <a:cs typeface="Times New Roman" panose="02020603050405020304" pitchFamily="18" charset="0"/>
              </a:rPr>
              <a:t>containing the  test images.</a:t>
            </a:r>
          </a:p>
          <a:p>
            <a:pPr marL="457200">
              <a:lnSpc>
                <a:spcPct val="100000"/>
              </a:lnSpc>
              <a:spcAft>
                <a:spcPts val="800"/>
              </a:spcAft>
            </a:pPr>
            <a:r>
              <a:rPr lang="en-IN" sz="2000" b="1" dirty="0">
                <a:effectLst/>
                <a:latin typeface="Aptos" panose="020B0004020202020204" pitchFamily="34" charset="0"/>
                <a:ea typeface="Aptos" panose="020B0004020202020204" pitchFamily="34" charset="0"/>
                <a:cs typeface="Times New Roman" panose="02020603050405020304" pitchFamily="18" charset="0"/>
              </a:rPr>
              <a:t>Output</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View the results, including SSIM scores, surface roughness values, and insertion percentages.</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Check the automatically generated reports indicating quality control issues.</a:t>
            </a:r>
          </a:p>
          <a:p>
            <a:pPr marL="0" indent="0">
              <a:buNone/>
            </a:pPr>
            <a:endParaRPr lang="en-IN" sz="1600" dirty="0"/>
          </a:p>
        </p:txBody>
      </p:sp>
      <p:sp>
        <p:nvSpPr>
          <p:cNvPr id="4" name="Slide Number Placeholder 3">
            <a:extLst>
              <a:ext uri="{FF2B5EF4-FFF2-40B4-BE49-F238E27FC236}">
                <a16:creationId xmlns:a16="http://schemas.microsoft.com/office/drawing/2014/main" id="{7B8C0238-510F-7907-2595-1E7F1506C414}"/>
              </a:ext>
            </a:extLst>
          </p:cNvPr>
          <p:cNvSpPr>
            <a:spLocks noGrp="1"/>
          </p:cNvSpPr>
          <p:nvPr>
            <p:ph type="sldNum" sz="quarter" idx="12"/>
          </p:nvPr>
        </p:nvSpPr>
        <p:spPr/>
        <p:txBody>
          <a:bodyPr/>
          <a:lstStyle/>
          <a:p>
            <a:fld id="{1D67EF22-5B5C-4800-AB3D-6E125217BB00}" type="slidenum">
              <a:rPr lang="en-IN" smtClean="0"/>
              <a:t>6</a:t>
            </a:fld>
            <a:endParaRPr lang="en-IN"/>
          </a:p>
        </p:txBody>
      </p:sp>
    </p:spTree>
    <p:extLst>
      <p:ext uri="{BB962C8B-B14F-4D97-AF65-F5344CB8AC3E}">
        <p14:creationId xmlns:p14="http://schemas.microsoft.com/office/powerpoint/2010/main" val="42227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6CD7-2C3A-D626-3E66-DFF33B576462}"/>
              </a:ext>
            </a:extLst>
          </p:cNvPr>
          <p:cNvSpPr>
            <a:spLocks noGrp="1"/>
          </p:cNvSpPr>
          <p:nvPr>
            <p:ph type="title"/>
          </p:nvPr>
        </p:nvSpPr>
        <p:spPr>
          <a:xfrm>
            <a:off x="838200" y="365126"/>
            <a:ext cx="10515600" cy="777874"/>
          </a:xfrm>
        </p:spPr>
        <p:txBody>
          <a:bodyPr>
            <a:normAutofit fontScale="90000"/>
          </a:bodyPr>
          <a:lstStyle/>
          <a:p>
            <a:br>
              <a:rPr lang="en-IN" sz="3600" b="1" u="sng" dirty="0">
                <a:effectLst/>
                <a:latin typeface="Aptos" panose="020B0004020202020204" pitchFamily="34" charset="0"/>
                <a:ea typeface="Aptos" panose="020B0004020202020204" pitchFamily="34" charset="0"/>
                <a:cs typeface="Times New Roman" panose="02020603050405020304" pitchFamily="18" charset="0"/>
              </a:rPr>
            </a:br>
            <a:r>
              <a:rPr lang="en-IN" b="1" u="sng" dirty="0">
                <a:effectLst/>
                <a:latin typeface="Aptos" panose="020B0004020202020204" pitchFamily="34" charset="0"/>
                <a:ea typeface="Aptos" panose="020B0004020202020204" pitchFamily="34" charset="0"/>
                <a:cs typeface="Times New Roman" panose="02020603050405020304" pitchFamily="18" charset="0"/>
              </a:rPr>
              <a:t>Technical Manual</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026885-91CB-DDA7-2986-8365B81CE798}"/>
              </a:ext>
            </a:extLst>
          </p:cNvPr>
          <p:cNvSpPr>
            <a:spLocks noGrp="1"/>
          </p:cNvSpPr>
          <p:nvPr>
            <p:ph idx="1"/>
          </p:nvPr>
        </p:nvSpPr>
        <p:spPr>
          <a:xfrm>
            <a:off x="838200" y="1035424"/>
            <a:ext cx="10515600" cy="5457450"/>
          </a:xfrm>
        </p:spPr>
        <p:txBody>
          <a:bodyPr/>
          <a:lstStyle/>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2200" b="1" dirty="0">
                <a:effectLst/>
                <a:latin typeface="Aptos" panose="020B0004020202020204" pitchFamily="34" charset="0"/>
                <a:ea typeface="Aptos" panose="020B0004020202020204" pitchFamily="34" charset="0"/>
                <a:cs typeface="Times New Roman" panose="02020603050405020304" pitchFamily="18" charset="0"/>
              </a:rPr>
              <a:t>Datasets:</a:t>
            </a:r>
          </a:p>
          <a:p>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Captured Images</a:t>
            </a:r>
            <a:r>
              <a:rPr lang="en-IN" sz="1800" dirty="0">
                <a:effectLst/>
                <a:latin typeface="Aptos" panose="020B0004020202020204" pitchFamily="34" charset="0"/>
                <a:ea typeface="Aptos" panose="020B0004020202020204" pitchFamily="34" charset="0"/>
                <a:cs typeface="Times New Roman" panose="02020603050405020304" pitchFamily="18" charset="0"/>
              </a:rPr>
              <a:t>: Stereo and RGB images of motor assemblies for analysis.</a:t>
            </a:r>
          </a:p>
          <a:p>
            <a:pPr marL="0" indent="0">
              <a:buNone/>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800" b="1"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2200" b="1" dirty="0">
                <a:effectLst/>
                <a:latin typeface="Aptos" panose="020B0004020202020204" pitchFamily="34" charset="0"/>
                <a:ea typeface="Aptos" panose="020B0004020202020204" pitchFamily="34" charset="0"/>
                <a:cs typeface="Times New Roman" panose="02020603050405020304" pitchFamily="18" charset="0"/>
              </a:rPr>
              <a:t>Software Libraries Used:</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effectLst/>
                <a:latin typeface="Aptos" panose="020B0004020202020204" pitchFamily="34" charset="0"/>
                <a:ea typeface="Aptos" panose="020B0004020202020204" pitchFamily="34" charset="0"/>
                <a:cs typeface="Times New Roman" panose="02020603050405020304" pitchFamily="18" charset="0"/>
              </a:rPr>
              <a:t>OpenCV</a:t>
            </a:r>
            <a:r>
              <a:rPr lang="en-IN" sz="2000" dirty="0">
                <a:effectLst/>
                <a:latin typeface="Aptos" panose="020B0004020202020204" pitchFamily="34" charset="0"/>
                <a:ea typeface="Aptos" panose="020B0004020202020204" pitchFamily="34" charset="0"/>
                <a:cs typeface="Times New Roman" panose="02020603050405020304" pitchFamily="18" charset="0"/>
              </a:rPr>
              <a:t>:</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latin typeface="Aptos" panose="020B0004020202020204" pitchFamily="34" charset="0"/>
                <a:ea typeface="Aptos" panose="020B0004020202020204" pitchFamily="34" charset="0"/>
                <a:cs typeface="Times New Roman" panose="02020603050405020304" pitchFamily="18" charset="0"/>
              </a:rPr>
              <a:t>For </a:t>
            </a:r>
            <a:r>
              <a:rPr lang="en-IN" sz="1800" dirty="0">
                <a:effectLst/>
                <a:latin typeface="Aptos" panose="020B0004020202020204" pitchFamily="34" charset="0"/>
                <a:ea typeface="Aptos" panose="020B0004020202020204" pitchFamily="34" charset="0"/>
                <a:cs typeface="Times New Roman" panose="02020603050405020304" pitchFamily="18" charset="0"/>
              </a:rPr>
              <a:t>Image processing and feature matching.</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effectLst/>
                <a:latin typeface="Aptos" panose="020B0004020202020204" pitchFamily="34" charset="0"/>
                <a:ea typeface="Aptos" panose="020B0004020202020204" pitchFamily="34" charset="0"/>
                <a:cs typeface="Times New Roman" panose="02020603050405020304" pitchFamily="18" charset="0"/>
              </a:rPr>
              <a:t>scikit-image</a:t>
            </a:r>
            <a:r>
              <a:rPr lang="en-IN" sz="1800" dirty="0">
                <a:effectLst/>
                <a:latin typeface="Aptos" panose="020B0004020202020204" pitchFamily="34" charset="0"/>
                <a:ea typeface="Aptos" panose="020B0004020202020204" pitchFamily="34" charset="0"/>
                <a:cs typeface="Times New Roman" panose="02020603050405020304" pitchFamily="18" charset="0"/>
              </a:rPr>
              <a:t>:  For SSIM calculation and surface roughness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effectLst/>
                <a:latin typeface="Aptos" panose="020B0004020202020204" pitchFamily="34" charset="0"/>
                <a:ea typeface="Aptos" panose="020B0004020202020204" pitchFamily="34" charset="0"/>
                <a:cs typeface="Times New Roman" panose="02020603050405020304" pitchFamily="18" charset="0"/>
              </a:rPr>
              <a:t>Matplotlib</a:t>
            </a:r>
            <a:r>
              <a:rPr lang="en-IN" sz="1800" dirty="0">
                <a:effectLst/>
                <a:latin typeface="Aptos" panose="020B0004020202020204" pitchFamily="34" charset="0"/>
                <a:ea typeface="Aptos" panose="020B0004020202020204" pitchFamily="34" charset="0"/>
                <a:cs typeface="Times New Roman" panose="02020603050405020304" pitchFamily="18" charset="0"/>
              </a:rPr>
              <a:t>: For Visualization of SSIM score distributions and analysis results.</a:t>
            </a:r>
          </a:p>
          <a:p>
            <a:pPr marL="0" indent="0">
              <a:buNone/>
            </a:pPr>
            <a:endParaRPr lang="en-IN" dirty="0"/>
          </a:p>
        </p:txBody>
      </p:sp>
      <p:sp>
        <p:nvSpPr>
          <p:cNvPr id="4" name="Slide Number Placeholder 3">
            <a:extLst>
              <a:ext uri="{FF2B5EF4-FFF2-40B4-BE49-F238E27FC236}">
                <a16:creationId xmlns:a16="http://schemas.microsoft.com/office/drawing/2014/main" id="{C6A3D0F3-A57B-15F0-382F-726C97751AB6}"/>
              </a:ext>
            </a:extLst>
          </p:cNvPr>
          <p:cNvSpPr>
            <a:spLocks noGrp="1"/>
          </p:cNvSpPr>
          <p:nvPr>
            <p:ph type="sldNum" sz="quarter" idx="12"/>
          </p:nvPr>
        </p:nvSpPr>
        <p:spPr/>
        <p:txBody>
          <a:bodyPr/>
          <a:lstStyle/>
          <a:p>
            <a:fld id="{1D67EF22-5B5C-4800-AB3D-6E125217BB00}" type="slidenum">
              <a:rPr lang="en-IN" smtClean="0"/>
              <a:t>7</a:t>
            </a:fld>
            <a:endParaRPr lang="en-IN"/>
          </a:p>
        </p:txBody>
      </p:sp>
    </p:spTree>
    <p:extLst>
      <p:ext uri="{BB962C8B-B14F-4D97-AF65-F5344CB8AC3E}">
        <p14:creationId xmlns:p14="http://schemas.microsoft.com/office/powerpoint/2010/main" val="31996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F071-463F-DFF7-AE9F-42E57DCD1F94}"/>
              </a:ext>
            </a:extLst>
          </p:cNvPr>
          <p:cNvSpPr>
            <a:spLocks noGrp="1"/>
          </p:cNvSpPr>
          <p:nvPr>
            <p:ph type="title"/>
          </p:nvPr>
        </p:nvSpPr>
        <p:spPr>
          <a:xfrm>
            <a:off x="405684" y="136525"/>
            <a:ext cx="10948116" cy="434975"/>
          </a:xfrm>
        </p:spPr>
        <p:txBody>
          <a:bodyPr>
            <a:normAutofit/>
          </a:bodyPr>
          <a:lstStyle/>
          <a:p>
            <a:r>
              <a:rPr lang="en-IN" sz="2200" b="1" dirty="0">
                <a:effectLst/>
                <a:latin typeface="Aptos" panose="020B0004020202020204" pitchFamily="34" charset="0"/>
                <a:ea typeface="Aptos" panose="020B0004020202020204" pitchFamily="34" charset="0"/>
                <a:cs typeface="Times New Roman" panose="02020603050405020304" pitchFamily="18" charset="0"/>
              </a:rPr>
              <a:t>Program Documentation:</a:t>
            </a:r>
            <a:endParaRPr lang="en-IN" sz="2200" dirty="0"/>
          </a:p>
        </p:txBody>
      </p:sp>
      <p:sp>
        <p:nvSpPr>
          <p:cNvPr id="3" name="Content Placeholder 2">
            <a:extLst>
              <a:ext uri="{FF2B5EF4-FFF2-40B4-BE49-F238E27FC236}">
                <a16:creationId xmlns:a16="http://schemas.microsoft.com/office/drawing/2014/main" id="{F99CE0B3-A74D-6945-5971-431C1FFDD540}"/>
              </a:ext>
            </a:extLst>
          </p:cNvPr>
          <p:cNvSpPr>
            <a:spLocks noGrp="1"/>
          </p:cNvSpPr>
          <p:nvPr>
            <p:ph idx="1"/>
          </p:nvPr>
        </p:nvSpPr>
        <p:spPr>
          <a:xfrm>
            <a:off x="283335" y="681038"/>
            <a:ext cx="11418127" cy="5495925"/>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Load and</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preprocess images</a:t>
            </a:r>
            <a:r>
              <a:rPr lang="en-IN" sz="2000" dirty="0">
                <a:effectLst/>
                <a:latin typeface="Aptos" panose="020B0004020202020204" pitchFamily="34" charset="0"/>
                <a:ea typeface="Aptos" panose="020B0004020202020204" pitchFamily="34" charset="0"/>
                <a:cs typeface="Times New Roman" panose="02020603050405020304" pitchFamily="18" charset="0"/>
              </a:rPr>
              <a:t>:</a:t>
            </a:r>
            <a:r>
              <a:rPr lang="en-IN" sz="16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a:t>
            </a:r>
          </a:p>
          <a:p>
            <a:pPr marL="0" indent="0">
              <a:buNone/>
            </a:pPr>
            <a:endParaRPr lang="en-IN" sz="2000" dirty="0"/>
          </a:p>
        </p:txBody>
      </p:sp>
      <p:sp>
        <p:nvSpPr>
          <p:cNvPr id="4" name="Slide Number Placeholder 3">
            <a:extLst>
              <a:ext uri="{FF2B5EF4-FFF2-40B4-BE49-F238E27FC236}">
                <a16:creationId xmlns:a16="http://schemas.microsoft.com/office/drawing/2014/main" id="{7DBC3DA5-0648-975D-B58A-7B627C1B0BA7}"/>
              </a:ext>
            </a:extLst>
          </p:cNvPr>
          <p:cNvSpPr>
            <a:spLocks noGrp="1"/>
          </p:cNvSpPr>
          <p:nvPr>
            <p:ph type="sldNum" sz="quarter" idx="12"/>
          </p:nvPr>
        </p:nvSpPr>
        <p:spPr/>
        <p:txBody>
          <a:bodyPr/>
          <a:lstStyle/>
          <a:p>
            <a:fld id="{1D67EF22-5B5C-4800-AB3D-6E125217BB00}" type="slidenum">
              <a:rPr lang="en-IN" smtClean="0"/>
              <a:t>8</a:t>
            </a:fld>
            <a:endParaRPr lang="en-IN"/>
          </a:p>
        </p:txBody>
      </p:sp>
      <p:sp>
        <p:nvSpPr>
          <p:cNvPr id="7" name="Oval 6">
            <a:extLst>
              <a:ext uri="{FF2B5EF4-FFF2-40B4-BE49-F238E27FC236}">
                <a16:creationId xmlns:a16="http://schemas.microsoft.com/office/drawing/2014/main" id="{353412E7-BC69-D2D8-F056-867DD322B135}"/>
              </a:ext>
            </a:extLst>
          </p:cNvPr>
          <p:cNvSpPr/>
          <p:nvPr/>
        </p:nvSpPr>
        <p:spPr>
          <a:xfrm>
            <a:off x="2078325" y="996095"/>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Flowchart: Process 7">
            <a:extLst>
              <a:ext uri="{FF2B5EF4-FFF2-40B4-BE49-F238E27FC236}">
                <a16:creationId xmlns:a16="http://schemas.microsoft.com/office/drawing/2014/main" id="{D8CE02F2-88AE-ECEF-9E16-FE0070B46965}"/>
              </a:ext>
            </a:extLst>
          </p:cNvPr>
          <p:cNvSpPr/>
          <p:nvPr/>
        </p:nvSpPr>
        <p:spPr>
          <a:xfrm>
            <a:off x="1762793" y="1722807"/>
            <a:ext cx="1854558" cy="67645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Reference and Test image </a:t>
            </a:r>
            <a:endParaRPr lang="en-IN" sz="1400" dirty="0"/>
          </a:p>
        </p:txBody>
      </p:sp>
      <p:sp>
        <p:nvSpPr>
          <p:cNvPr id="9" name="Diamond 8">
            <a:extLst>
              <a:ext uri="{FF2B5EF4-FFF2-40B4-BE49-F238E27FC236}">
                <a16:creationId xmlns:a16="http://schemas.microsoft.com/office/drawing/2014/main" id="{A1EAFD27-DECB-33A8-552F-9B59708ACDD7}"/>
              </a:ext>
            </a:extLst>
          </p:cNvPr>
          <p:cNvSpPr/>
          <p:nvPr/>
        </p:nvSpPr>
        <p:spPr>
          <a:xfrm>
            <a:off x="1503605" y="2600525"/>
            <a:ext cx="2372935" cy="880857"/>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Check if Images Load Successfully</a:t>
            </a:r>
            <a:endParaRPr lang="en-IN" sz="1400" dirty="0"/>
          </a:p>
        </p:txBody>
      </p:sp>
      <p:sp>
        <p:nvSpPr>
          <p:cNvPr id="11" name="Flowchart: Process 10">
            <a:extLst>
              <a:ext uri="{FF2B5EF4-FFF2-40B4-BE49-F238E27FC236}">
                <a16:creationId xmlns:a16="http://schemas.microsoft.com/office/drawing/2014/main" id="{B727A19E-BB19-93A5-9578-607BAC5AB0BD}"/>
              </a:ext>
            </a:extLst>
          </p:cNvPr>
          <p:cNvSpPr/>
          <p:nvPr/>
        </p:nvSpPr>
        <p:spPr>
          <a:xfrm>
            <a:off x="405684"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Show Error Message</a:t>
            </a:r>
            <a:endParaRPr lang="en-IN" sz="1400" dirty="0"/>
          </a:p>
        </p:txBody>
      </p:sp>
      <p:sp>
        <p:nvSpPr>
          <p:cNvPr id="12" name="Flowchart: Process 11">
            <a:extLst>
              <a:ext uri="{FF2B5EF4-FFF2-40B4-BE49-F238E27FC236}">
                <a16:creationId xmlns:a16="http://schemas.microsoft.com/office/drawing/2014/main" id="{2F22DB16-B944-2177-5033-01D781962C0B}"/>
              </a:ext>
            </a:extLst>
          </p:cNvPr>
          <p:cNvSpPr/>
          <p:nvPr/>
        </p:nvSpPr>
        <p:spPr>
          <a:xfrm>
            <a:off x="3251915" y="5321177"/>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Processed images</a:t>
            </a:r>
            <a:endParaRPr lang="en-IN" sz="1400" dirty="0"/>
          </a:p>
        </p:txBody>
      </p:sp>
      <p:sp>
        <p:nvSpPr>
          <p:cNvPr id="13" name="Flowchart: Process 12">
            <a:extLst>
              <a:ext uri="{FF2B5EF4-FFF2-40B4-BE49-F238E27FC236}">
                <a16:creationId xmlns:a16="http://schemas.microsoft.com/office/drawing/2014/main" id="{600BE08D-584D-E99E-6E82-2ACE232684D7}"/>
              </a:ext>
            </a:extLst>
          </p:cNvPr>
          <p:cNvSpPr/>
          <p:nvPr/>
        </p:nvSpPr>
        <p:spPr>
          <a:xfrm>
            <a:off x="3251915"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Convert to Grayscale</a:t>
            </a:r>
            <a:endParaRPr lang="en-IN" sz="1400" dirty="0"/>
          </a:p>
        </p:txBody>
      </p:sp>
      <p:sp>
        <p:nvSpPr>
          <p:cNvPr id="14" name="Flowchart: Process 13">
            <a:extLst>
              <a:ext uri="{FF2B5EF4-FFF2-40B4-BE49-F238E27FC236}">
                <a16:creationId xmlns:a16="http://schemas.microsoft.com/office/drawing/2014/main" id="{EE3DCA79-FCD7-CB28-79C1-B1B965B033C7}"/>
              </a:ext>
            </a:extLst>
          </p:cNvPr>
          <p:cNvSpPr/>
          <p:nvPr/>
        </p:nvSpPr>
        <p:spPr>
          <a:xfrm>
            <a:off x="3251915" y="3646289"/>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Resize Test image</a:t>
            </a:r>
            <a:endParaRPr lang="en-IN" sz="1400" dirty="0"/>
          </a:p>
        </p:txBody>
      </p:sp>
      <p:sp>
        <p:nvSpPr>
          <p:cNvPr id="15" name="Oval 14">
            <a:extLst>
              <a:ext uri="{FF2B5EF4-FFF2-40B4-BE49-F238E27FC236}">
                <a16:creationId xmlns:a16="http://schemas.microsoft.com/office/drawing/2014/main" id="{812E4304-90A2-8ABD-E29C-14B411259A69}"/>
              </a:ext>
            </a:extLst>
          </p:cNvPr>
          <p:cNvSpPr/>
          <p:nvPr/>
        </p:nvSpPr>
        <p:spPr>
          <a:xfrm>
            <a:off x="2083151" y="6064974"/>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cxnSp>
        <p:nvCxnSpPr>
          <p:cNvPr id="17" name="Straight Arrow Connector 16">
            <a:extLst>
              <a:ext uri="{FF2B5EF4-FFF2-40B4-BE49-F238E27FC236}">
                <a16:creationId xmlns:a16="http://schemas.microsoft.com/office/drawing/2014/main" id="{D9987896-908D-B56B-EE9A-14CDFFCF45FF}"/>
              </a:ext>
            </a:extLst>
          </p:cNvPr>
          <p:cNvCxnSpPr>
            <a:cxnSpLocks/>
            <a:stCxn id="7" idx="4"/>
            <a:endCxn id="8" idx="0"/>
          </p:cNvCxnSpPr>
          <p:nvPr/>
        </p:nvCxnSpPr>
        <p:spPr>
          <a:xfrm>
            <a:off x="2690072" y="1549887"/>
            <a:ext cx="0" cy="17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3715FDE6-A62F-6C7C-1DD0-188A3D520909}"/>
              </a:ext>
            </a:extLst>
          </p:cNvPr>
          <p:cNvCxnSpPr>
            <a:cxnSpLocks/>
            <a:stCxn id="8" idx="2"/>
            <a:endCxn id="9" idx="0"/>
          </p:cNvCxnSpPr>
          <p:nvPr/>
        </p:nvCxnSpPr>
        <p:spPr>
          <a:xfrm>
            <a:off x="2690072" y="2399260"/>
            <a:ext cx="1" cy="20126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Curved 20">
            <a:extLst>
              <a:ext uri="{FF2B5EF4-FFF2-40B4-BE49-F238E27FC236}">
                <a16:creationId xmlns:a16="http://schemas.microsoft.com/office/drawing/2014/main" id="{C4B16D5F-2CC0-0D5D-4FA5-19BE98E9348B}"/>
              </a:ext>
            </a:extLst>
          </p:cNvPr>
          <p:cNvCxnSpPr>
            <a:cxnSpLocks/>
            <a:endCxn id="14" idx="0"/>
          </p:cNvCxnSpPr>
          <p:nvPr/>
        </p:nvCxnSpPr>
        <p:spPr>
          <a:xfrm>
            <a:off x="3301818" y="3243880"/>
            <a:ext cx="877376" cy="402409"/>
          </a:xfrm>
          <a:prstGeom prst="curved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AE9F5993-C3EA-7199-A6F9-E3F59D8870D8}"/>
              </a:ext>
            </a:extLst>
          </p:cNvPr>
          <p:cNvCxnSpPr>
            <a:stCxn id="14" idx="2"/>
            <a:endCxn id="13" idx="0"/>
          </p:cNvCxnSpPr>
          <p:nvPr/>
        </p:nvCxnSpPr>
        <p:spPr>
          <a:xfrm>
            <a:off x="4179194" y="4113148"/>
            <a:ext cx="0" cy="35224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18D59013-6630-CB76-ACE7-16C3841C965E}"/>
              </a:ext>
            </a:extLst>
          </p:cNvPr>
          <p:cNvCxnSpPr>
            <a:stCxn id="13" idx="2"/>
            <a:endCxn id="12" idx="0"/>
          </p:cNvCxnSpPr>
          <p:nvPr/>
        </p:nvCxnSpPr>
        <p:spPr>
          <a:xfrm>
            <a:off x="4179194" y="4932250"/>
            <a:ext cx="0" cy="3889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Curved 36">
            <a:extLst>
              <a:ext uri="{FF2B5EF4-FFF2-40B4-BE49-F238E27FC236}">
                <a16:creationId xmlns:a16="http://schemas.microsoft.com/office/drawing/2014/main" id="{B607F767-68E2-1581-7608-D986A5E9E502}"/>
              </a:ext>
            </a:extLst>
          </p:cNvPr>
          <p:cNvCxnSpPr>
            <a:stCxn id="12" idx="2"/>
            <a:endCxn id="15" idx="6"/>
          </p:cNvCxnSpPr>
          <p:nvPr/>
        </p:nvCxnSpPr>
        <p:spPr>
          <a:xfrm rot="5400000">
            <a:off x="3466002" y="5628678"/>
            <a:ext cx="553834" cy="872550"/>
          </a:xfrm>
          <a:prstGeom prst="curved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Connector: Curved 38">
            <a:extLst>
              <a:ext uri="{FF2B5EF4-FFF2-40B4-BE49-F238E27FC236}">
                <a16:creationId xmlns:a16="http://schemas.microsoft.com/office/drawing/2014/main" id="{1CBDA69B-F749-4BEE-B873-84308354FF73}"/>
              </a:ext>
            </a:extLst>
          </p:cNvPr>
          <p:cNvCxnSpPr>
            <a:stCxn id="11" idx="2"/>
            <a:endCxn id="15" idx="2"/>
          </p:cNvCxnSpPr>
          <p:nvPr/>
        </p:nvCxnSpPr>
        <p:spPr>
          <a:xfrm rot="16200000" flipH="1">
            <a:off x="1003247" y="5261966"/>
            <a:ext cx="1409620" cy="750188"/>
          </a:xfrm>
          <a:prstGeom prst="curved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7" name="Arc 66">
            <a:extLst>
              <a:ext uri="{FF2B5EF4-FFF2-40B4-BE49-F238E27FC236}">
                <a16:creationId xmlns:a16="http://schemas.microsoft.com/office/drawing/2014/main" id="{8F24EF02-4097-6FC3-538E-62649AD307C3}"/>
              </a:ext>
            </a:extLst>
          </p:cNvPr>
          <p:cNvSpPr/>
          <p:nvPr/>
        </p:nvSpPr>
        <p:spPr>
          <a:xfrm rot="13940573">
            <a:off x="2114361" y="2200454"/>
            <a:ext cx="645368" cy="2823397"/>
          </a:xfrm>
          <a:prstGeom prst="arc">
            <a:avLst>
              <a:gd name="adj1" fmla="val 16200000"/>
              <a:gd name="adj2" fmla="val 377379"/>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cxnSp>
        <p:nvCxnSpPr>
          <p:cNvPr id="69" name="Straight Arrow Connector 68">
            <a:extLst>
              <a:ext uri="{FF2B5EF4-FFF2-40B4-BE49-F238E27FC236}">
                <a16:creationId xmlns:a16="http://schemas.microsoft.com/office/drawing/2014/main" id="{6C0F37F1-C65F-AE2E-66C4-4D2F6B26204D}"/>
              </a:ext>
            </a:extLst>
          </p:cNvPr>
          <p:cNvCxnSpPr/>
          <p:nvPr/>
        </p:nvCxnSpPr>
        <p:spPr>
          <a:xfrm>
            <a:off x="1307205" y="4359100"/>
            <a:ext cx="0" cy="10629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5AB00AF4-5049-A0E3-5A78-EF93E93286FD}"/>
              </a:ext>
            </a:extLst>
          </p:cNvPr>
          <p:cNvSpPr txBox="1"/>
          <p:nvPr/>
        </p:nvSpPr>
        <p:spPr>
          <a:xfrm>
            <a:off x="3819112" y="3193168"/>
            <a:ext cx="439544" cy="276999"/>
          </a:xfrm>
          <a:prstGeom prst="rect">
            <a:avLst/>
          </a:prstGeom>
          <a:noFill/>
        </p:spPr>
        <p:txBody>
          <a:bodyPr wrap="none" rtlCol="0">
            <a:spAutoFit/>
          </a:bodyPr>
          <a:lstStyle/>
          <a:p>
            <a:r>
              <a:rPr lang="en-US" sz="1200" dirty="0"/>
              <a:t>YES</a:t>
            </a:r>
            <a:endParaRPr lang="en-IN" sz="1200" dirty="0"/>
          </a:p>
        </p:txBody>
      </p:sp>
      <p:sp>
        <p:nvSpPr>
          <p:cNvPr id="77" name="TextBox 76">
            <a:extLst>
              <a:ext uri="{FF2B5EF4-FFF2-40B4-BE49-F238E27FC236}">
                <a16:creationId xmlns:a16="http://schemas.microsoft.com/office/drawing/2014/main" id="{24213A03-60DB-C3EB-B392-04877360AB0D}"/>
              </a:ext>
            </a:extLst>
          </p:cNvPr>
          <p:cNvSpPr txBox="1"/>
          <p:nvPr/>
        </p:nvSpPr>
        <p:spPr>
          <a:xfrm>
            <a:off x="1410865" y="3614946"/>
            <a:ext cx="405880" cy="276999"/>
          </a:xfrm>
          <a:prstGeom prst="rect">
            <a:avLst/>
          </a:prstGeom>
          <a:noFill/>
        </p:spPr>
        <p:txBody>
          <a:bodyPr wrap="none" rtlCol="0">
            <a:spAutoFit/>
          </a:bodyPr>
          <a:lstStyle/>
          <a:p>
            <a:r>
              <a:rPr lang="en-US" sz="1200" dirty="0"/>
              <a:t>NO</a:t>
            </a:r>
            <a:endParaRPr lang="en-IN" sz="1200" dirty="0"/>
          </a:p>
        </p:txBody>
      </p:sp>
      <p:pic>
        <p:nvPicPr>
          <p:cNvPr id="78" name="Picture 77" descr="A collage of images of a cylinder&#10;&#10;Description automatically generated">
            <a:extLst>
              <a:ext uri="{FF2B5EF4-FFF2-40B4-BE49-F238E27FC236}">
                <a16:creationId xmlns:a16="http://schemas.microsoft.com/office/drawing/2014/main" id="{1772B34D-9C0F-6896-619B-11F413B3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112" y="1069964"/>
            <a:ext cx="3313240" cy="1519346"/>
          </a:xfrm>
          <a:prstGeom prst="rect">
            <a:avLst/>
          </a:prstGeom>
        </p:spPr>
      </p:pic>
      <p:pic>
        <p:nvPicPr>
          <p:cNvPr id="81" name="Picture 80" descr="A close-up of a metal object&#10;&#10;Description automatically generated">
            <a:extLst>
              <a:ext uri="{FF2B5EF4-FFF2-40B4-BE49-F238E27FC236}">
                <a16:creationId xmlns:a16="http://schemas.microsoft.com/office/drawing/2014/main" id="{02C991E5-1990-DA76-391B-789BE4CF2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761" y="5392452"/>
            <a:ext cx="1718478" cy="1173437"/>
          </a:xfrm>
          <a:prstGeom prst="rect">
            <a:avLst/>
          </a:prstGeom>
        </p:spPr>
      </p:pic>
      <p:pic>
        <p:nvPicPr>
          <p:cNvPr id="82" name="Picture 81" descr="A close-up of a metal cylinder&#10;&#10;Description automatically generated">
            <a:extLst>
              <a:ext uri="{FF2B5EF4-FFF2-40B4-BE49-F238E27FC236}">
                <a16:creationId xmlns:a16="http://schemas.microsoft.com/office/drawing/2014/main" id="{2B39BE6C-A56D-860D-E6AD-9C0BF7CB7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590" y="5392451"/>
            <a:ext cx="1590060" cy="1173437"/>
          </a:xfrm>
          <a:prstGeom prst="rect">
            <a:avLst/>
          </a:prstGeom>
        </p:spPr>
      </p:pic>
      <p:pic>
        <p:nvPicPr>
          <p:cNvPr id="83" name="Picture 82">
            <a:extLst>
              <a:ext uri="{FF2B5EF4-FFF2-40B4-BE49-F238E27FC236}">
                <a16:creationId xmlns:a16="http://schemas.microsoft.com/office/drawing/2014/main" id="{87BBC8EE-BA8F-2A98-5617-5539A413F7F8}"/>
              </a:ext>
            </a:extLst>
          </p:cNvPr>
          <p:cNvPicPr>
            <a:picLocks noChangeAspect="1"/>
          </p:cNvPicPr>
          <p:nvPr/>
        </p:nvPicPr>
        <p:blipFill>
          <a:blip r:embed="rId5"/>
          <a:stretch>
            <a:fillRect/>
          </a:stretch>
        </p:blipFill>
        <p:spPr>
          <a:xfrm>
            <a:off x="5236761" y="5219601"/>
            <a:ext cx="3004557" cy="112754"/>
          </a:xfrm>
          <a:prstGeom prst="rect">
            <a:avLst/>
          </a:prstGeom>
        </p:spPr>
      </p:pic>
      <p:sp>
        <p:nvSpPr>
          <p:cNvPr id="97" name="TextBox 96">
            <a:extLst>
              <a:ext uri="{FF2B5EF4-FFF2-40B4-BE49-F238E27FC236}">
                <a16:creationId xmlns:a16="http://schemas.microsoft.com/office/drawing/2014/main" id="{A80FC011-A4CF-B7BB-301E-4F292AB45969}"/>
              </a:ext>
            </a:extLst>
          </p:cNvPr>
          <p:cNvSpPr txBox="1"/>
          <p:nvPr/>
        </p:nvSpPr>
        <p:spPr>
          <a:xfrm>
            <a:off x="6861667" y="2777998"/>
            <a:ext cx="5153891" cy="2308324"/>
          </a:xfrm>
          <a:prstGeom prst="rect">
            <a:avLst/>
          </a:prstGeom>
          <a:noFill/>
        </p:spPr>
        <p:txBody>
          <a:bodyPr wrap="square" rtlCol="0">
            <a:spAutoFit/>
          </a:bodyPr>
          <a:lstStyle/>
          <a:p>
            <a:r>
              <a:rPr lang="en-US" sz="1600" dirty="0"/>
              <a:t>The function first loads the reference and test images using `cv2.imread`. If the loading process fails, it displays an error message and terminates. Upon successful loading, the test image is resized to match the dimensions of the reference image using `cv2.resize`. Both images are then converted to grayscale using `cv2.cvtColor`. Finally, the function returns the original reference image, the resized test image, and their grayscale versions, as shown here.</a:t>
            </a:r>
            <a:endParaRPr lang="en-IN" sz="1600" dirty="0"/>
          </a:p>
        </p:txBody>
      </p:sp>
    </p:spTree>
    <p:extLst>
      <p:ext uri="{BB962C8B-B14F-4D97-AF65-F5344CB8AC3E}">
        <p14:creationId xmlns:p14="http://schemas.microsoft.com/office/powerpoint/2010/main" val="334888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2A640-F6DD-089F-B174-FA462D731A4C}"/>
              </a:ext>
            </a:extLst>
          </p:cNvPr>
          <p:cNvSpPr>
            <a:spLocks noGrp="1"/>
          </p:cNvSpPr>
          <p:nvPr>
            <p:ph idx="1"/>
          </p:nvPr>
        </p:nvSpPr>
        <p:spPr>
          <a:xfrm>
            <a:off x="231819" y="136525"/>
            <a:ext cx="11732653" cy="6040438"/>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Compari</a:t>
            </a:r>
            <a:r>
              <a:rPr lang="en-IN" sz="2000" b="1" dirty="0">
                <a:latin typeface="Aptos" panose="020B0004020202020204" pitchFamily="34" charset="0"/>
                <a:ea typeface="Aptos" panose="020B0004020202020204" pitchFamily="34" charset="0"/>
                <a:cs typeface="Times New Roman" panose="02020603050405020304" pitchFamily="18" charset="0"/>
              </a:rPr>
              <a:t>ng</a:t>
            </a:r>
            <a:r>
              <a:rPr lang="en-IN" sz="2000" b="1" dirty="0">
                <a:effectLst/>
                <a:latin typeface="Aptos" panose="020B0004020202020204" pitchFamily="34" charset="0"/>
                <a:ea typeface="Aptos" panose="020B0004020202020204" pitchFamily="34" charset="0"/>
                <a:cs typeface="Times New Roman" panose="02020603050405020304" pitchFamily="18" charset="0"/>
              </a:rPr>
              <a:t> images</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SSIM between reference and test images.</a:t>
            </a:r>
          </a:p>
          <a:p>
            <a:endParaRPr lang="en-IN" sz="2000" dirty="0"/>
          </a:p>
        </p:txBody>
      </p:sp>
      <p:sp>
        <p:nvSpPr>
          <p:cNvPr id="4" name="Slide Number Placeholder 3">
            <a:extLst>
              <a:ext uri="{FF2B5EF4-FFF2-40B4-BE49-F238E27FC236}">
                <a16:creationId xmlns:a16="http://schemas.microsoft.com/office/drawing/2014/main" id="{5533F285-7E07-C8F6-CD6E-A10F075FDBA4}"/>
              </a:ext>
            </a:extLst>
          </p:cNvPr>
          <p:cNvSpPr>
            <a:spLocks noGrp="1"/>
          </p:cNvSpPr>
          <p:nvPr>
            <p:ph type="sldNum" sz="quarter" idx="12"/>
          </p:nvPr>
        </p:nvSpPr>
        <p:spPr/>
        <p:txBody>
          <a:bodyPr/>
          <a:lstStyle/>
          <a:p>
            <a:fld id="{1D67EF22-5B5C-4800-AB3D-6E125217BB00}" type="slidenum">
              <a:rPr lang="en-IN" smtClean="0"/>
              <a:t>9</a:t>
            </a:fld>
            <a:endParaRPr lang="en-IN" dirty="0"/>
          </a:p>
        </p:txBody>
      </p:sp>
      <p:sp>
        <p:nvSpPr>
          <p:cNvPr id="7" name="Oval 6">
            <a:extLst>
              <a:ext uri="{FF2B5EF4-FFF2-40B4-BE49-F238E27FC236}">
                <a16:creationId xmlns:a16="http://schemas.microsoft.com/office/drawing/2014/main" id="{01F969A3-3F6E-9D20-D925-CCF76C740322}"/>
              </a:ext>
            </a:extLst>
          </p:cNvPr>
          <p:cNvSpPr/>
          <p:nvPr/>
        </p:nvSpPr>
        <p:spPr>
          <a:xfrm>
            <a:off x="1338325" y="629140"/>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Oval 7">
            <a:extLst>
              <a:ext uri="{FF2B5EF4-FFF2-40B4-BE49-F238E27FC236}">
                <a16:creationId xmlns:a16="http://schemas.microsoft.com/office/drawing/2014/main" id="{E66D16FD-2933-A7DD-2195-8DE18F2E79FC}"/>
              </a:ext>
            </a:extLst>
          </p:cNvPr>
          <p:cNvSpPr/>
          <p:nvPr/>
        </p:nvSpPr>
        <p:spPr>
          <a:xfrm>
            <a:off x="1338325" y="5810558"/>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9" name="Rectangle 8">
            <a:extLst>
              <a:ext uri="{FF2B5EF4-FFF2-40B4-BE49-F238E27FC236}">
                <a16:creationId xmlns:a16="http://schemas.microsoft.com/office/drawing/2014/main" id="{140BA1DF-DC24-6D7F-31A5-76B8D0EC8EB0}"/>
              </a:ext>
            </a:extLst>
          </p:cNvPr>
          <p:cNvSpPr/>
          <p:nvPr/>
        </p:nvSpPr>
        <p:spPr>
          <a:xfrm>
            <a:off x="1019573" y="1479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SSIM</a:t>
            </a:r>
            <a:endParaRPr lang="en-IN" sz="1400" dirty="0"/>
          </a:p>
        </p:txBody>
      </p:sp>
      <p:sp>
        <p:nvSpPr>
          <p:cNvPr id="10" name="Rectangle 9">
            <a:extLst>
              <a:ext uri="{FF2B5EF4-FFF2-40B4-BE49-F238E27FC236}">
                <a16:creationId xmlns:a16="http://schemas.microsoft.com/office/drawing/2014/main" id="{412E40D4-35AE-74AE-AE29-04A44B80F713}"/>
              </a:ext>
            </a:extLst>
          </p:cNvPr>
          <p:cNvSpPr/>
          <p:nvPr/>
        </p:nvSpPr>
        <p:spPr>
          <a:xfrm>
            <a:off x="1019571" y="2538766"/>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Absolute Difference</a:t>
            </a:r>
            <a:endParaRPr lang="en-IN" sz="1400" dirty="0"/>
          </a:p>
        </p:txBody>
      </p:sp>
      <p:sp>
        <p:nvSpPr>
          <p:cNvPr id="11" name="Rectangle 10">
            <a:extLst>
              <a:ext uri="{FF2B5EF4-FFF2-40B4-BE49-F238E27FC236}">
                <a16:creationId xmlns:a16="http://schemas.microsoft.com/office/drawing/2014/main" id="{4C41C994-E567-AA4B-05D7-9EC03B1CCC50}"/>
              </a:ext>
            </a:extLst>
          </p:cNvPr>
          <p:cNvSpPr/>
          <p:nvPr/>
        </p:nvSpPr>
        <p:spPr>
          <a:xfrm>
            <a:off x="1019572" y="3645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Normalize Difference Image</a:t>
            </a:r>
            <a:endParaRPr lang="en-IN" sz="1400" dirty="0"/>
          </a:p>
        </p:txBody>
      </p:sp>
      <p:sp>
        <p:nvSpPr>
          <p:cNvPr id="12" name="Rectangle 11">
            <a:extLst>
              <a:ext uri="{FF2B5EF4-FFF2-40B4-BE49-F238E27FC236}">
                <a16:creationId xmlns:a16="http://schemas.microsoft.com/office/drawing/2014/main" id="{3BE2A341-D386-84C7-0724-97C29FE4D8E9}"/>
              </a:ext>
            </a:extLst>
          </p:cNvPr>
          <p:cNvSpPr/>
          <p:nvPr/>
        </p:nvSpPr>
        <p:spPr>
          <a:xfrm>
            <a:off x="1019571" y="4786007"/>
            <a:ext cx="2019836"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Difference image and Similarity Index</a:t>
            </a:r>
            <a:endParaRPr lang="en-IN" sz="1400" dirty="0"/>
          </a:p>
        </p:txBody>
      </p:sp>
      <p:cxnSp>
        <p:nvCxnSpPr>
          <p:cNvPr id="14" name="Straight Arrow Connector 13">
            <a:extLst>
              <a:ext uri="{FF2B5EF4-FFF2-40B4-BE49-F238E27FC236}">
                <a16:creationId xmlns:a16="http://schemas.microsoft.com/office/drawing/2014/main" id="{16E46800-2385-BE51-FAA0-D64F75739F24}"/>
              </a:ext>
            </a:extLst>
          </p:cNvPr>
          <p:cNvCxnSpPr>
            <a:stCxn id="7" idx="4"/>
            <a:endCxn id="9" idx="0"/>
          </p:cNvCxnSpPr>
          <p:nvPr/>
        </p:nvCxnSpPr>
        <p:spPr>
          <a:xfrm>
            <a:off x="2033784" y="1170053"/>
            <a:ext cx="1" cy="30898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3CBC74B2-C31F-B751-4431-252B56178C97}"/>
              </a:ext>
            </a:extLst>
          </p:cNvPr>
          <p:cNvCxnSpPr>
            <a:stCxn id="9" idx="2"/>
            <a:endCxn id="10" idx="0"/>
          </p:cNvCxnSpPr>
          <p:nvPr/>
        </p:nvCxnSpPr>
        <p:spPr>
          <a:xfrm flipH="1">
            <a:off x="2033783" y="2097020"/>
            <a:ext cx="2" cy="4417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F5D261BC-9E5E-0BAF-554A-5630B20F88CB}"/>
              </a:ext>
            </a:extLst>
          </p:cNvPr>
          <p:cNvCxnSpPr>
            <a:stCxn id="10" idx="2"/>
            <a:endCxn id="11" idx="0"/>
          </p:cNvCxnSpPr>
          <p:nvPr/>
        </p:nvCxnSpPr>
        <p:spPr>
          <a:xfrm>
            <a:off x="2033783" y="3156744"/>
            <a:ext cx="1" cy="48829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31181457-0B02-CDA9-1B10-223161CA4551}"/>
              </a:ext>
            </a:extLst>
          </p:cNvPr>
          <p:cNvCxnSpPr>
            <a:stCxn id="11" idx="2"/>
            <a:endCxn id="12" idx="0"/>
          </p:cNvCxnSpPr>
          <p:nvPr/>
        </p:nvCxnSpPr>
        <p:spPr>
          <a:xfrm flipH="1">
            <a:off x="2029489" y="4263020"/>
            <a:ext cx="4295" cy="52298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E3BBD77E-7D7D-DF8F-17F1-28674A908586}"/>
              </a:ext>
            </a:extLst>
          </p:cNvPr>
          <p:cNvCxnSpPr>
            <a:cxnSpLocks/>
            <a:stCxn id="12" idx="2"/>
            <a:endCxn id="8" idx="0"/>
          </p:cNvCxnSpPr>
          <p:nvPr/>
        </p:nvCxnSpPr>
        <p:spPr>
          <a:xfrm>
            <a:off x="2029489" y="5403985"/>
            <a:ext cx="4295" cy="4065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7" name="Picture 56">
            <a:extLst>
              <a:ext uri="{FF2B5EF4-FFF2-40B4-BE49-F238E27FC236}">
                <a16:creationId xmlns:a16="http://schemas.microsoft.com/office/drawing/2014/main" id="{EF851A30-3522-4A02-B72C-CF207520B3CF}"/>
              </a:ext>
            </a:extLst>
          </p:cNvPr>
          <p:cNvPicPr>
            <a:picLocks noChangeAspect="1"/>
          </p:cNvPicPr>
          <p:nvPr/>
        </p:nvPicPr>
        <p:blipFill>
          <a:blip r:embed="rId2"/>
          <a:stretch>
            <a:fillRect/>
          </a:stretch>
        </p:blipFill>
        <p:spPr>
          <a:xfrm>
            <a:off x="3420406" y="3256348"/>
            <a:ext cx="5965349" cy="3365523"/>
          </a:xfrm>
          <a:prstGeom prst="rect">
            <a:avLst/>
          </a:prstGeom>
        </p:spPr>
      </p:pic>
      <p:sp>
        <p:nvSpPr>
          <p:cNvPr id="58" name="TextBox 57">
            <a:extLst>
              <a:ext uri="{FF2B5EF4-FFF2-40B4-BE49-F238E27FC236}">
                <a16:creationId xmlns:a16="http://schemas.microsoft.com/office/drawing/2014/main" id="{C6A6A21C-0F8B-F094-BF62-E7D50A53AB70}"/>
              </a:ext>
            </a:extLst>
          </p:cNvPr>
          <p:cNvSpPr txBox="1"/>
          <p:nvPr/>
        </p:nvSpPr>
        <p:spPr>
          <a:xfrm>
            <a:off x="3360309" y="722197"/>
            <a:ext cx="8610599" cy="2308324"/>
          </a:xfrm>
          <a:prstGeom prst="rect">
            <a:avLst/>
          </a:prstGeom>
          <a:noFill/>
        </p:spPr>
        <p:txBody>
          <a:bodyPr wrap="square" rtlCol="0">
            <a:spAutoFit/>
          </a:bodyPr>
          <a:lstStyle/>
          <a:p>
            <a:r>
              <a:rPr lang="en-US" sz="1600" dirty="0"/>
              <a:t>We compute the similarity index (SSIM) between the reference and test grayscale images to assess structural similarity. The SSIM score, ranging from -1 to 1, measures how closely the two images align, with a score of 1 indicating identical structures. High SSIM values suggest proper alignment, while lower values indicate potential alignment issues. For example, the SSIM for a fully inserted magnet is 1.0000, whereas the test images show an SSIM of approximately 0.8689, indicating alignment problems. Additionally, we calculate the absolute pixel-wise difference using `cv2.absdiff` and normalize this difference to a 0-255 range using `cv2.normalize`. The normalized difference image highlights mismatches and reveals misalignments or defects that SSIM alone may not capture. In this case, all images show magnet misalignment.</a:t>
            </a:r>
            <a:endParaRPr lang="en-IN" sz="1600" dirty="0"/>
          </a:p>
        </p:txBody>
      </p:sp>
      <p:sp>
        <p:nvSpPr>
          <p:cNvPr id="59" name="TextBox 58">
            <a:extLst>
              <a:ext uri="{FF2B5EF4-FFF2-40B4-BE49-F238E27FC236}">
                <a16:creationId xmlns:a16="http://schemas.microsoft.com/office/drawing/2014/main" id="{10ADD6B0-D9E3-13B9-29C8-398D52625408}"/>
              </a:ext>
            </a:extLst>
          </p:cNvPr>
          <p:cNvSpPr txBox="1"/>
          <p:nvPr/>
        </p:nvSpPr>
        <p:spPr>
          <a:xfrm>
            <a:off x="9385755" y="6160093"/>
            <a:ext cx="1728678" cy="307777"/>
          </a:xfrm>
          <a:prstGeom prst="rect">
            <a:avLst/>
          </a:prstGeom>
          <a:noFill/>
        </p:spPr>
        <p:txBody>
          <a:bodyPr wrap="none" rtlCol="0">
            <a:spAutoFit/>
          </a:bodyPr>
          <a:lstStyle/>
          <a:p>
            <a:r>
              <a:rPr lang="en-IN" sz="1400" dirty="0"/>
              <a:t>Fig: Displaying SSIM</a:t>
            </a:r>
          </a:p>
        </p:txBody>
      </p:sp>
    </p:spTree>
    <p:extLst>
      <p:ext uri="{BB962C8B-B14F-4D97-AF65-F5344CB8AC3E}">
        <p14:creationId xmlns:p14="http://schemas.microsoft.com/office/powerpoint/2010/main" val="997733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1890</TotalTime>
  <Words>2287</Words>
  <Application>Microsoft Office PowerPoint</Application>
  <PresentationFormat>Widescreen</PresentationFormat>
  <Paragraphs>210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Aptos Display</vt:lpstr>
      <vt:lpstr>Arial</vt:lpstr>
      <vt:lpstr>Calibri</vt:lpstr>
      <vt:lpstr>Symbol</vt:lpstr>
      <vt:lpstr>Office Theme</vt:lpstr>
      <vt:lpstr>MOTOR ASSEMBLY MONITORING THROUGH IMAGE ANALYSIS  PROJECT ID-IN02 </vt:lpstr>
      <vt:lpstr>Problem Statement </vt:lpstr>
      <vt:lpstr>Work Approach </vt:lpstr>
      <vt:lpstr>PowerPoint Presentation</vt:lpstr>
      <vt:lpstr>Work products and deliverables</vt:lpstr>
      <vt:lpstr>User Manual</vt:lpstr>
      <vt:lpstr> Technical Manual </vt:lpstr>
      <vt:lpstr>Program Documentation: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Relevance of the project to industrial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dc:creator>
  <cp:lastModifiedBy>SONY</cp:lastModifiedBy>
  <cp:revision>94</cp:revision>
  <dcterms:created xsi:type="dcterms:W3CDTF">2024-10-29T16:06:55Z</dcterms:created>
  <dcterms:modified xsi:type="dcterms:W3CDTF">2024-11-09T14:14:54Z</dcterms:modified>
</cp:coreProperties>
</file>