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4" r:id="rId14"/>
    <p:sldId id="276" r:id="rId15"/>
    <p:sldId id="275" r:id="rId16"/>
    <p:sldId id="277" r:id="rId17"/>
    <p:sldId id="259" r:id="rId18"/>
    <p:sldId id="278" r:id="rId19"/>
    <p:sldId id="260"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05D76-F7C8-4C43-AAFD-30019C9C3CED}"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60152-A4EA-4C78-B799-A2789E7B6B98}" type="slidenum">
              <a:rPr lang="en-IN" smtClean="0"/>
              <a:t>‹#›</a:t>
            </a:fld>
            <a:endParaRPr lang="en-IN"/>
          </a:p>
        </p:txBody>
      </p:sp>
    </p:spTree>
    <p:extLst>
      <p:ext uri="{BB962C8B-B14F-4D97-AF65-F5344CB8AC3E}">
        <p14:creationId xmlns:p14="http://schemas.microsoft.com/office/powerpoint/2010/main" val="104284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EB5A-DBAB-0996-28F1-C2345CFAF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BFB9E-0327-F1CD-728A-CD61AE8E9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638D69-1A02-4412-194E-FF2E5E727DE6}"/>
              </a:ext>
            </a:extLst>
          </p:cNvPr>
          <p:cNvSpPr>
            <a:spLocks noGrp="1"/>
          </p:cNvSpPr>
          <p:nvPr>
            <p:ph type="dt" sz="half" idx="10"/>
          </p:nvPr>
        </p:nvSpPr>
        <p:spPr/>
        <p:txBody>
          <a:bodyPr/>
          <a:lstStyle/>
          <a:p>
            <a:fld id="{83C9F207-C916-4C7C-A382-91D39575CF54}" type="datetime1">
              <a:rPr lang="en-IN" smtClean="0"/>
              <a:t>31-10-2024</a:t>
            </a:fld>
            <a:endParaRPr lang="en-IN"/>
          </a:p>
        </p:txBody>
      </p:sp>
      <p:sp>
        <p:nvSpPr>
          <p:cNvPr id="5" name="Footer Placeholder 4">
            <a:extLst>
              <a:ext uri="{FF2B5EF4-FFF2-40B4-BE49-F238E27FC236}">
                <a16:creationId xmlns:a16="http://schemas.microsoft.com/office/drawing/2014/main" id="{FF7F7059-1887-9196-E0AE-9DA42A3B8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4BD22-513F-9385-77AA-02E463A39B14}"/>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1452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2660-390C-3E35-52C2-5EF87CD2B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4708B-F0DB-7ACE-FBB1-6EB0C68FE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49113-495D-0412-54A3-5E604679ED5A}"/>
              </a:ext>
            </a:extLst>
          </p:cNvPr>
          <p:cNvSpPr>
            <a:spLocks noGrp="1"/>
          </p:cNvSpPr>
          <p:nvPr>
            <p:ph type="dt" sz="half" idx="10"/>
          </p:nvPr>
        </p:nvSpPr>
        <p:spPr/>
        <p:txBody>
          <a:bodyPr/>
          <a:lstStyle/>
          <a:p>
            <a:fld id="{E6FC414D-7746-4363-B995-7C4DB374811C}" type="datetime1">
              <a:rPr lang="en-IN" smtClean="0"/>
              <a:t>31-10-2024</a:t>
            </a:fld>
            <a:endParaRPr lang="en-IN"/>
          </a:p>
        </p:txBody>
      </p:sp>
      <p:sp>
        <p:nvSpPr>
          <p:cNvPr id="5" name="Footer Placeholder 4">
            <a:extLst>
              <a:ext uri="{FF2B5EF4-FFF2-40B4-BE49-F238E27FC236}">
                <a16:creationId xmlns:a16="http://schemas.microsoft.com/office/drawing/2014/main" id="{2B590921-FDA7-5F90-67EA-1CBD85A3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FCB85-49F5-0265-EB64-664E9C5D892D}"/>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1211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32E38-3817-AA29-C9A0-EDF2CB784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B9386-CF2D-4D10-CE5E-D233B21D4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12065-38C2-79C2-0F03-F9F4C24ADF29}"/>
              </a:ext>
            </a:extLst>
          </p:cNvPr>
          <p:cNvSpPr>
            <a:spLocks noGrp="1"/>
          </p:cNvSpPr>
          <p:nvPr>
            <p:ph type="dt" sz="half" idx="10"/>
          </p:nvPr>
        </p:nvSpPr>
        <p:spPr/>
        <p:txBody>
          <a:bodyPr/>
          <a:lstStyle/>
          <a:p>
            <a:fld id="{B592DE1E-E27C-46BD-93DD-EA563D61858F}" type="datetime1">
              <a:rPr lang="en-IN" smtClean="0"/>
              <a:t>31-10-2024</a:t>
            </a:fld>
            <a:endParaRPr lang="en-IN"/>
          </a:p>
        </p:txBody>
      </p:sp>
      <p:sp>
        <p:nvSpPr>
          <p:cNvPr id="5" name="Footer Placeholder 4">
            <a:extLst>
              <a:ext uri="{FF2B5EF4-FFF2-40B4-BE49-F238E27FC236}">
                <a16:creationId xmlns:a16="http://schemas.microsoft.com/office/drawing/2014/main" id="{5FEF750B-6FA9-C1C2-F4A1-FC25C2B9D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87B37-6D9D-3280-926C-20B0EB42A266}"/>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55036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9C45-7A04-2CC5-8A4F-C4169AEB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AC69DB-6232-DC03-347A-10312EF9B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709AB-F3D7-0C8E-C89D-B4A5E8B8D4BB}"/>
              </a:ext>
            </a:extLst>
          </p:cNvPr>
          <p:cNvSpPr>
            <a:spLocks noGrp="1"/>
          </p:cNvSpPr>
          <p:nvPr>
            <p:ph type="dt" sz="half" idx="10"/>
          </p:nvPr>
        </p:nvSpPr>
        <p:spPr/>
        <p:txBody>
          <a:bodyPr/>
          <a:lstStyle/>
          <a:p>
            <a:fld id="{D0AD38EA-9314-4E9B-8116-891B7C6B35D2}" type="datetime1">
              <a:rPr lang="en-IN" smtClean="0"/>
              <a:t>31-10-2024</a:t>
            </a:fld>
            <a:endParaRPr lang="en-IN"/>
          </a:p>
        </p:txBody>
      </p:sp>
      <p:sp>
        <p:nvSpPr>
          <p:cNvPr id="5" name="Footer Placeholder 4">
            <a:extLst>
              <a:ext uri="{FF2B5EF4-FFF2-40B4-BE49-F238E27FC236}">
                <a16:creationId xmlns:a16="http://schemas.microsoft.com/office/drawing/2014/main" id="{3CDFEC57-95A7-DFFD-E294-F43C63160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349F3-0606-9549-6FF0-02C9E23A792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21835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4AE8-F02C-37BC-DC26-68B8F956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7292B8-39AE-7910-1C64-52F4DC7025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66E1F-0D8F-58DB-8D27-6272AB03489E}"/>
              </a:ext>
            </a:extLst>
          </p:cNvPr>
          <p:cNvSpPr>
            <a:spLocks noGrp="1"/>
          </p:cNvSpPr>
          <p:nvPr>
            <p:ph type="dt" sz="half" idx="10"/>
          </p:nvPr>
        </p:nvSpPr>
        <p:spPr/>
        <p:txBody>
          <a:bodyPr/>
          <a:lstStyle/>
          <a:p>
            <a:fld id="{BBEF33E2-0168-43FE-8518-D476A444A2EA}" type="datetime1">
              <a:rPr lang="en-IN" smtClean="0"/>
              <a:t>31-10-2024</a:t>
            </a:fld>
            <a:endParaRPr lang="en-IN"/>
          </a:p>
        </p:txBody>
      </p:sp>
      <p:sp>
        <p:nvSpPr>
          <p:cNvPr id="5" name="Footer Placeholder 4">
            <a:extLst>
              <a:ext uri="{FF2B5EF4-FFF2-40B4-BE49-F238E27FC236}">
                <a16:creationId xmlns:a16="http://schemas.microsoft.com/office/drawing/2014/main" id="{C396A793-B3C4-1AA3-C84D-143F2D717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EA0D0-796C-62CC-C199-4CDFCB321EE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30356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E4C1-4614-2645-2810-B645E8513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DA4D92-354B-31EC-1839-A11A3E20B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52E779-0849-6CF2-0B36-213CA8517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5C4BB5-3527-34B7-07C2-FA0C61DE408E}"/>
              </a:ext>
            </a:extLst>
          </p:cNvPr>
          <p:cNvSpPr>
            <a:spLocks noGrp="1"/>
          </p:cNvSpPr>
          <p:nvPr>
            <p:ph type="dt" sz="half" idx="10"/>
          </p:nvPr>
        </p:nvSpPr>
        <p:spPr/>
        <p:txBody>
          <a:bodyPr/>
          <a:lstStyle/>
          <a:p>
            <a:fld id="{1FE685A1-0D48-4A36-A1DE-F5FEA5119503}" type="datetime1">
              <a:rPr lang="en-IN" smtClean="0"/>
              <a:t>31-10-2024</a:t>
            </a:fld>
            <a:endParaRPr lang="en-IN"/>
          </a:p>
        </p:txBody>
      </p:sp>
      <p:sp>
        <p:nvSpPr>
          <p:cNvPr id="6" name="Footer Placeholder 5">
            <a:extLst>
              <a:ext uri="{FF2B5EF4-FFF2-40B4-BE49-F238E27FC236}">
                <a16:creationId xmlns:a16="http://schemas.microsoft.com/office/drawing/2014/main" id="{E1EC3153-924E-9E29-DAA4-B7EDC003D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D2CFF-413D-362E-45DE-D6E51C3EB3A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73432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C48C-92C5-BACA-095C-33D059C540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284AE-D55B-91ED-8B01-C99A02AA0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7F26E-0DB8-3396-2671-DAEFCE94BD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1B55-C70A-26B1-A3C7-BEE98AFB6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157B5-1454-A252-FE70-E2DB6C1F5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E2491D-9322-2425-3386-F9E808B38FDD}"/>
              </a:ext>
            </a:extLst>
          </p:cNvPr>
          <p:cNvSpPr>
            <a:spLocks noGrp="1"/>
          </p:cNvSpPr>
          <p:nvPr>
            <p:ph type="dt" sz="half" idx="10"/>
          </p:nvPr>
        </p:nvSpPr>
        <p:spPr/>
        <p:txBody>
          <a:bodyPr/>
          <a:lstStyle/>
          <a:p>
            <a:fld id="{2D282AF4-15A5-4166-9A84-FD559DECAA47}" type="datetime1">
              <a:rPr lang="en-IN" smtClean="0"/>
              <a:t>31-10-2024</a:t>
            </a:fld>
            <a:endParaRPr lang="en-IN"/>
          </a:p>
        </p:txBody>
      </p:sp>
      <p:sp>
        <p:nvSpPr>
          <p:cNvPr id="8" name="Footer Placeholder 7">
            <a:extLst>
              <a:ext uri="{FF2B5EF4-FFF2-40B4-BE49-F238E27FC236}">
                <a16:creationId xmlns:a16="http://schemas.microsoft.com/office/drawing/2014/main" id="{87B91B34-B65D-9019-CA47-3DB11A0678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05B56-8A07-5759-4778-89AC60A4747B}"/>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0306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6FB2-A90E-EEE2-1206-25F1CD6A1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E9EAA-A0A2-3AAC-4607-5B8A384E476B}"/>
              </a:ext>
            </a:extLst>
          </p:cNvPr>
          <p:cNvSpPr>
            <a:spLocks noGrp="1"/>
          </p:cNvSpPr>
          <p:nvPr>
            <p:ph type="dt" sz="half" idx="10"/>
          </p:nvPr>
        </p:nvSpPr>
        <p:spPr/>
        <p:txBody>
          <a:bodyPr/>
          <a:lstStyle/>
          <a:p>
            <a:fld id="{7F3D5E44-CA1E-4547-911E-402C2B0112DC}" type="datetime1">
              <a:rPr lang="en-IN" smtClean="0"/>
              <a:t>31-10-2024</a:t>
            </a:fld>
            <a:endParaRPr lang="en-IN"/>
          </a:p>
        </p:txBody>
      </p:sp>
      <p:sp>
        <p:nvSpPr>
          <p:cNvPr id="4" name="Footer Placeholder 3">
            <a:extLst>
              <a:ext uri="{FF2B5EF4-FFF2-40B4-BE49-F238E27FC236}">
                <a16:creationId xmlns:a16="http://schemas.microsoft.com/office/drawing/2014/main" id="{A648BB32-DF41-43C9-7D1A-ADAB4B26B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6B7DD8-2AE2-7C43-BB49-14451E102018}"/>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9414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DFFE3-1D60-CBC4-33FA-1586724663CF}"/>
              </a:ext>
            </a:extLst>
          </p:cNvPr>
          <p:cNvSpPr>
            <a:spLocks noGrp="1"/>
          </p:cNvSpPr>
          <p:nvPr>
            <p:ph type="dt" sz="half" idx="10"/>
          </p:nvPr>
        </p:nvSpPr>
        <p:spPr/>
        <p:txBody>
          <a:bodyPr/>
          <a:lstStyle/>
          <a:p>
            <a:fld id="{DF392D46-81A6-4A9A-A112-3A0DCDB8AC13}" type="datetime1">
              <a:rPr lang="en-IN" smtClean="0"/>
              <a:t>31-10-2024</a:t>
            </a:fld>
            <a:endParaRPr lang="en-IN"/>
          </a:p>
        </p:txBody>
      </p:sp>
      <p:sp>
        <p:nvSpPr>
          <p:cNvPr id="3" name="Footer Placeholder 2">
            <a:extLst>
              <a:ext uri="{FF2B5EF4-FFF2-40B4-BE49-F238E27FC236}">
                <a16:creationId xmlns:a16="http://schemas.microsoft.com/office/drawing/2014/main" id="{E2671D3D-7A79-294C-3B2B-934FCFD32F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72FF86-0FE1-F555-89CB-7D7484235571}"/>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4522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B27-B934-30E8-B67C-994005374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95A9AD-BB2F-10F9-5EAB-3E2DE0779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E4559-B3AC-2237-2A93-C2AB68D98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DE52-2FB5-531E-5C9C-F3DA4DD8C877}"/>
              </a:ext>
            </a:extLst>
          </p:cNvPr>
          <p:cNvSpPr>
            <a:spLocks noGrp="1"/>
          </p:cNvSpPr>
          <p:nvPr>
            <p:ph type="dt" sz="half" idx="10"/>
          </p:nvPr>
        </p:nvSpPr>
        <p:spPr/>
        <p:txBody>
          <a:bodyPr/>
          <a:lstStyle/>
          <a:p>
            <a:fld id="{D99B8865-1F63-464E-813C-EEB8881A9B17}" type="datetime1">
              <a:rPr lang="en-IN" smtClean="0"/>
              <a:t>31-10-2024</a:t>
            </a:fld>
            <a:endParaRPr lang="en-IN"/>
          </a:p>
        </p:txBody>
      </p:sp>
      <p:sp>
        <p:nvSpPr>
          <p:cNvPr id="6" name="Footer Placeholder 5">
            <a:extLst>
              <a:ext uri="{FF2B5EF4-FFF2-40B4-BE49-F238E27FC236}">
                <a16:creationId xmlns:a16="http://schemas.microsoft.com/office/drawing/2014/main" id="{A62EFBC0-1194-8F09-FAB6-C64916069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647E2-287B-9076-CC23-1AE1BD131515}"/>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406134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A0CB-3A7C-9EDB-3D21-FD1A0A7FC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A8F0AE-7675-770C-DBD1-AD2598ACD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76915-76CC-3F44-389E-F89352742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BBB35-53F6-8EAD-57B4-7637F5B93FAF}"/>
              </a:ext>
            </a:extLst>
          </p:cNvPr>
          <p:cNvSpPr>
            <a:spLocks noGrp="1"/>
          </p:cNvSpPr>
          <p:nvPr>
            <p:ph type="dt" sz="half" idx="10"/>
          </p:nvPr>
        </p:nvSpPr>
        <p:spPr/>
        <p:txBody>
          <a:bodyPr/>
          <a:lstStyle/>
          <a:p>
            <a:fld id="{9BE8BA34-3E83-441D-B704-B264B0C1EE31}" type="datetime1">
              <a:rPr lang="en-IN" smtClean="0"/>
              <a:t>31-10-2024</a:t>
            </a:fld>
            <a:endParaRPr lang="en-IN"/>
          </a:p>
        </p:txBody>
      </p:sp>
      <p:sp>
        <p:nvSpPr>
          <p:cNvPr id="6" name="Footer Placeholder 5">
            <a:extLst>
              <a:ext uri="{FF2B5EF4-FFF2-40B4-BE49-F238E27FC236}">
                <a16:creationId xmlns:a16="http://schemas.microsoft.com/office/drawing/2014/main" id="{90D203A3-AF14-4EAA-DC05-D96C270D4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1B76E-E0A3-3EB4-4FCD-8814D2ABB747}"/>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8461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26000">
              <a:schemeClr val="accent6">
                <a:lumMod val="40000"/>
                <a:lumOff val="60000"/>
              </a:schemeClr>
            </a:gs>
            <a:gs pos="60000">
              <a:schemeClr val="tx2">
                <a:lumMod val="25000"/>
                <a:lumOff val="75000"/>
              </a:schemeClr>
            </a:gs>
            <a:gs pos="83000">
              <a:schemeClr val="tx2">
                <a:lumMod val="25000"/>
                <a:lumOff val="75000"/>
              </a:schemeClr>
            </a:gs>
            <a:gs pos="100000">
              <a:schemeClr val="tx2">
                <a:lumMod val="50000"/>
                <a:lumOff val="5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07220-23DF-238F-F768-69878D9D5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3D7DB-4419-D178-ABA0-BDB6FAC26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070CF-4AAB-D779-C438-A661FE8C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B2343C-6423-4673-A698-EFCF52C192A7}" type="datetime1">
              <a:rPr lang="en-IN" smtClean="0"/>
              <a:t>31-10-2024</a:t>
            </a:fld>
            <a:endParaRPr lang="en-IN"/>
          </a:p>
        </p:txBody>
      </p:sp>
      <p:sp>
        <p:nvSpPr>
          <p:cNvPr id="5" name="Footer Placeholder 4">
            <a:extLst>
              <a:ext uri="{FF2B5EF4-FFF2-40B4-BE49-F238E27FC236}">
                <a16:creationId xmlns:a16="http://schemas.microsoft.com/office/drawing/2014/main" id="{6D77F5AE-0EA5-D08F-AC0E-10A5E9835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D9BEB6F-DA1A-A18E-4B38-CD64C8886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67EF22-5B5C-4800-AB3D-6E125217BB00}" type="slidenum">
              <a:rPr lang="en-IN" smtClean="0"/>
              <a:t>‹#›</a:t>
            </a:fld>
            <a:endParaRPr lang="en-IN"/>
          </a:p>
        </p:txBody>
      </p:sp>
    </p:spTree>
    <p:extLst>
      <p:ext uri="{BB962C8B-B14F-4D97-AF65-F5344CB8AC3E}">
        <p14:creationId xmlns:p14="http://schemas.microsoft.com/office/powerpoint/2010/main" val="70292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rpankumar2520/IDEAS_TIH_Project/tree/my-new-bran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1A19-BCDF-ADD7-067E-E27D13CF625A}"/>
              </a:ext>
            </a:extLst>
          </p:cNvPr>
          <p:cNvSpPr>
            <a:spLocks noGrp="1"/>
          </p:cNvSpPr>
          <p:nvPr>
            <p:ph type="ctrTitle"/>
          </p:nvPr>
        </p:nvSpPr>
        <p:spPr>
          <a:xfrm>
            <a:off x="1376082" y="745845"/>
            <a:ext cx="9144000" cy="2387600"/>
          </a:xfrm>
        </p:spPr>
        <p:txBody>
          <a:bodyPr/>
          <a:lstStyle/>
          <a:p>
            <a: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a:t>
            </a:r>
            <a:br>
              <a:rPr lang="en-IN" sz="1800" u="sng" dirty="0">
                <a:effectLst/>
                <a:latin typeface="Aptos" panose="020B0004020202020204" pitchFamily="34" charset="0"/>
                <a:ea typeface="Aptos" panose="020B0004020202020204" pitchFamily="34" charset="0"/>
                <a:cs typeface="Times New Roman" panose="02020603050405020304" pitchFamily="18" charset="0"/>
              </a:rPr>
            </a:br>
            <a:endParaRPr lang="en-IN" u="sng" dirty="0"/>
          </a:p>
        </p:txBody>
      </p:sp>
      <p:sp>
        <p:nvSpPr>
          <p:cNvPr id="3" name="Subtitle 2">
            <a:extLst>
              <a:ext uri="{FF2B5EF4-FFF2-40B4-BE49-F238E27FC236}">
                <a16:creationId xmlns:a16="http://schemas.microsoft.com/office/drawing/2014/main" id="{544ACA21-E435-6BAF-B22B-17A359643014}"/>
              </a:ext>
            </a:extLst>
          </p:cNvPr>
          <p:cNvSpPr>
            <a:spLocks noGrp="1"/>
          </p:cNvSpPr>
          <p:nvPr>
            <p:ph type="subTitle" idx="1"/>
          </p:nvPr>
        </p:nvSpPr>
        <p:spPr>
          <a:xfrm>
            <a:off x="1524000" y="2796988"/>
            <a:ext cx="4572000" cy="3859305"/>
          </a:xfrm>
        </p:spPr>
        <p:txBody>
          <a:bodyPr>
            <a:normAutofit/>
          </a:bodyPr>
          <a:lstStyle/>
          <a:p>
            <a:pPr algn="l"/>
            <a:r>
              <a:rPr lang="en-US" b="1" dirty="0"/>
              <a:t>Team Members-                                                               </a:t>
            </a:r>
          </a:p>
          <a:p>
            <a:pPr algn="l"/>
            <a:r>
              <a:rPr lang="en-US" sz="1900" dirty="0"/>
              <a:t>1)</a:t>
            </a:r>
            <a:r>
              <a:rPr lang="en-US" sz="2000" b="1" dirty="0"/>
              <a:t>Arpan Kumar</a:t>
            </a:r>
          </a:p>
          <a:p>
            <a:pPr algn="l"/>
            <a:r>
              <a:rPr lang="en-US" sz="1800" dirty="0"/>
              <a:t>        4</a:t>
            </a:r>
            <a:r>
              <a:rPr lang="en-US" sz="1800" baseline="30000" dirty="0"/>
              <a:t>th</a:t>
            </a:r>
            <a:r>
              <a:rPr lang="en-US" sz="1800" dirty="0"/>
              <a:t> year ECE</a:t>
            </a:r>
          </a:p>
          <a:p>
            <a:pPr algn="l"/>
            <a:r>
              <a:rPr lang="en-US" sz="1800" dirty="0"/>
              <a:t>        Academy of technology</a:t>
            </a:r>
          </a:p>
          <a:p>
            <a:pPr algn="l"/>
            <a:r>
              <a:rPr lang="en-US" sz="1800" dirty="0"/>
              <a:t>   </a:t>
            </a:r>
          </a:p>
          <a:p>
            <a:pPr algn="l"/>
            <a:r>
              <a:rPr lang="en-US" sz="1900" b="1" dirty="0"/>
              <a:t>2) Ayush Kumar</a:t>
            </a:r>
          </a:p>
          <a:p>
            <a:pPr algn="l"/>
            <a:r>
              <a:rPr lang="en-US" sz="1800" dirty="0"/>
              <a:t>        4</a:t>
            </a:r>
            <a:r>
              <a:rPr lang="en-US" sz="1800" baseline="30000" dirty="0"/>
              <a:t>th</a:t>
            </a:r>
            <a:r>
              <a:rPr lang="en-US" sz="1800" dirty="0"/>
              <a:t> year EEE</a:t>
            </a:r>
          </a:p>
          <a:p>
            <a:pPr algn="l"/>
            <a:r>
              <a:rPr lang="en-US" sz="1800" dirty="0"/>
              <a:t>        Academy of technology</a:t>
            </a:r>
          </a:p>
          <a:p>
            <a:pPr algn="l"/>
            <a:endParaRPr lang="en-US" sz="1800" dirty="0"/>
          </a:p>
          <a:p>
            <a:pPr algn="l"/>
            <a:r>
              <a:rPr lang="en-US" sz="1800" dirty="0"/>
              <a:t>                                       </a:t>
            </a:r>
            <a:endParaRPr lang="en-IN" sz="1800" dirty="0"/>
          </a:p>
        </p:txBody>
      </p:sp>
      <p:sp>
        <p:nvSpPr>
          <p:cNvPr id="4" name="TextBox 3">
            <a:extLst>
              <a:ext uri="{FF2B5EF4-FFF2-40B4-BE49-F238E27FC236}">
                <a16:creationId xmlns:a16="http://schemas.microsoft.com/office/drawing/2014/main" id="{32652C6D-C778-B774-EBFE-FEF70DDD33A4}"/>
              </a:ext>
            </a:extLst>
          </p:cNvPr>
          <p:cNvSpPr txBox="1"/>
          <p:nvPr/>
        </p:nvSpPr>
        <p:spPr>
          <a:xfrm>
            <a:off x="6938682" y="2771211"/>
            <a:ext cx="4316506" cy="2154436"/>
          </a:xfrm>
          <a:prstGeom prst="rect">
            <a:avLst/>
          </a:prstGeom>
          <a:noFill/>
        </p:spPr>
        <p:txBody>
          <a:bodyPr wrap="square" rtlCol="0">
            <a:spAutoFit/>
          </a:bodyPr>
          <a:lstStyle/>
          <a:p>
            <a:pPr algn="l"/>
            <a:r>
              <a:rPr lang="en-US" sz="2400" b="1" dirty="0"/>
              <a:t>Team Mentor-                                                                                              </a:t>
            </a:r>
            <a:r>
              <a:rPr lang="en-US" sz="2000" b="1" dirty="0"/>
              <a:t>Anik Sardar</a:t>
            </a:r>
          </a:p>
          <a:p>
            <a:endParaRPr lang="en-US" dirty="0"/>
          </a:p>
          <a:p>
            <a:r>
              <a:rPr lang="en-US" dirty="0"/>
              <a:t>Manager :Sensor QC &amp; Calibration </a:t>
            </a:r>
          </a:p>
          <a:p>
            <a:r>
              <a:rPr lang="en-US" dirty="0"/>
              <a:t>Prophecy Sensorlytics India PVT.LTD.</a:t>
            </a:r>
          </a:p>
          <a:p>
            <a:endParaRPr lang="en-US" dirty="0"/>
          </a:p>
          <a:p>
            <a:endParaRPr lang="en-IN" dirty="0"/>
          </a:p>
        </p:txBody>
      </p:sp>
      <p:sp>
        <p:nvSpPr>
          <p:cNvPr id="5" name="Slide Number Placeholder 4">
            <a:extLst>
              <a:ext uri="{FF2B5EF4-FFF2-40B4-BE49-F238E27FC236}">
                <a16:creationId xmlns:a16="http://schemas.microsoft.com/office/drawing/2014/main" id="{D1505C84-BD1A-A8DC-B630-5AEED9292C74}"/>
              </a:ext>
            </a:extLst>
          </p:cNvPr>
          <p:cNvSpPr>
            <a:spLocks noGrp="1"/>
          </p:cNvSpPr>
          <p:nvPr>
            <p:ph type="sldNum" sz="quarter" idx="12"/>
          </p:nvPr>
        </p:nvSpPr>
        <p:spPr/>
        <p:txBody>
          <a:bodyPr/>
          <a:lstStyle/>
          <a:p>
            <a:fld id="{1D67EF22-5B5C-4800-AB3D-6E125217BB00}" type="slidenum">
              <a:rPr lang="en-IN" smtClean="0"/>
              <a:t>1</a:t>
            </a:fld>
            <a:endParaRPr lang="en-IN"/>
          </a:p>
        </p:txBody>
      </p:sp>
    </p:spTree>
    <p:extLst>
      <p:ext uri="{BB962C8B-B14F-4D97-AF65-F5344CB8AC3E}">
        <p14:creationId xmlns:p14="http://schemas.microsoft.com/office/powerpoint/2010/main" val="251295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6EC9A-8451-A5BA-7B5F-5B11E3CD672A}"/>
              </a:ext>
            </a:extLst>
          </p:cNvPr>
          <p:cNvSpPr>
            <a:spLocks noGrp="1"/>
          </p:cNvSpPr>
          <p:nvPr>
            <p:ph idx="1"/>
          </p:nvPr>
        </p:nvSpPr>
        <p:spPr>
          <a:xfrm>
            <a:off x="838200" y="349624"/>
            <a:ext cx="10515600" cy="6306670"/>
          </a:xfrm>
        </p:spPr>
        <p:txBody>
          <a:bodyPr/>
          <a:lstStyle/>
          <a:p>
            <a:r>
              <a:rPr lang="en-IN" sz="1800" b="1" dirty="0" err="1">
                <a:effectLst/>
                <a:latin typeface="Aptos" panose="020B0004020202020204" pitchFamily="34" charset="0"/>
                <a:ea typeface="Aptos" panose="020B0004020202020204" pitchFamily="34" charset="0"/>
                <a:cs typeface="Times New Roman" panose="02020603050405020304" pitchFamily="18" charset="0"/>
              </a:rPr>
              <a:t>determine_ssim_threshold</a:t>
            </a:r>
            <a:r>
              <a:rPr lang="en-IN" sz="1800" dirty="0">
                <a:effectLst/>
                <a:latin typeface="Aptos" panose="020B0004020202020204" pitchFamily="34" charset="0"/>
                <a:ea typeface="Aptos" panose="020B0004020202020204" pitchFamily="34" charset="0"/>
                <a:cs typeface="Times New Roman" panose="02020603050405020304" pitchFamily="18" charset="0"/>
              </a:rPr>
              <a:t>: Determines the SSIM threshold for classifying assembly accuracy.</a:t>
            </a:r>
          </a:p>
          <a:p>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600" dirty="0">
              <a:latin typeface="Aptos" panose="020B0004020202020204" pitchFamily="34" charset="0"/>
              <a:ea typeface="Aptos" panose="020B0004020202020204" pitchFamily="34" charset="0"/>
              <a:cs typeface="Times New Roman" panose="02020603050405020304" pitchFamily="18" charset="0"/>
            </a:endParaRPr>
          </a:p>
          <a:p>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600" dirty="0">
              <a:latin typeface="Aptos" panose="020B0004020202020204" pitchFamily="34" charset="0"/>
              <a:ea typeface="Aptos" panose="020B0004020202020204" pitchFamily="34" charset="0"/>
              <a:cs typeface="Times New Roman" panose="02020603050405020304" pitchFamily="18" charset="0"/>
            </a:endParaRPr>
          </a:p>
          <a:p>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600" dirty="0">
              <a:latin typeface="Aptos" panose="020B0004020202020204" pitchFamily="34" charset="0"/>
              <a:ea typeface="Aptos" panose="020B0004020202020204" pitchFamily="34" charset="0"/>
              <a:cs typeface="Times New Roman" panose="02020603050405020304" pitchFamily="18" charset="0"/>
            </a:endParaRPr>
          </a:p>
          <a:p>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600" dirty="0">
              <a:latin typeface="Aptos" panose="020B0004020202020204" pitchFamily="34" charset="0"/>
              <a:ea typeface="Aptos" panose="020B0004020202020204" pitchFamily="34" charset="0"/>
              <a:cs typeface="Times New Roman" panose="02020603050405020304" pitchFamily="18" charset="0"/>
            </a:endParaRPr>
          </a:p>
          <a:p>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600" dirty="0">
              <a:latin typeface="Aptos" panose="020B0004020202020204" pitchFamily="34" charset="0"/>
              <a:ea typeface="Aptos" panose="020B0004020202020204" pitchFamily="34" charset="0"/>
              <a:cs typeface="Times New Roman" panose="02020603050405020304" pitchFamily="18" charset="0"/>
            </a:endParaRPr>
          </a:p>
          <a:p>
            <a:endParaRPr lang="en-US" sz="16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600" dirty="0">
              <a:latin typeface="Aptos" panose="020B0004020202020204" pitchFamily="34" charset="0"/>
              <a:ea typeface="Aptos" panose="020B0004020202020204" pitchFamily="34" charset="0"/>
              <a:cs typeface="Times New Roman" panose="02020603050405020304" pitchFamily="18" charset="0"/>
            </a:endParaRPr>
          </a:p>
          <a:p>
            <a:r>
              <a:rPr lang="en-US" sz="1600" dirty="0">
                <a:effectLst/>
                <a:latin typeface="Aptos" panose="020B0004020202020204" pitchFamily="34" charset="0"/>
                <a:ea typeface="Aptos" panose="020B0004020202020204" pitchFamily="34" charset="0"/>
                <a:cs typeface="Times New Roman" panose="02020603050405020304" pitchFamily="18" charset="0"/>
              </a:rPr>
              <a:t>The function `</a:t>
            </a:r>
            <a:r>
              <a:rPr lang="en-US" sz="1600" dirty="0" err="1">
                <a:effectLst/>
                <a:latin typeface="Aptos" panose="020B0004020202020204" pitchFamily="34" charset="0"/>
                <a:ea typeface="Aptos" panose="020B0004020202020204" pitchFamily="34" charset="0"/>
                <a:cs typeface="Times New Roman" panose="02020603050405020304" pitchFamily="18" charset="0"/>
              </a:rPr>
              <a:t>determine_ssim_threshold</a:t>
            </a:r>
            <a:r>
              <a:rPr lang="en-US" sz="1600" dirty="0">
                <a:effectLst/>
                <a:latin typeface="Aptos" panose="020B0004020202020204" pitchFamily="34" charset="0"/>
                <a:ea typeface="Aptos" panose="020B0004020202020204" pitchFamily="34" charset="0"/>
                <a:cs typeface="Times New Roman" panose="02020603050405020304" pitchFamily="18" charset="0"/>
              </a:rPr>
              <a:t>` calculates a threshold for Structural Similarity Index (SSIM) scores using a statistical approach. It computes the mean and standard deviation of the SSIM scores and sets the threshold as the sum of these two values. The function prints the calculated threshold to four decimal places before returning it.</a:t>
            </a:r>
          </a:p>
          <a:p>
            <a:r>
              <a:rPr lang="en-US" sz="1600" dirty="0">
                <a:effectLst/>
                <a:latin typeface="Aptos" panose="020B0004020202020204" pitchFamily="34" charset="0"/>
                <a:ea typeface="Aptos" panose="020B0004020202020204" pitchFamily="34" charset="0"/>
                <a:cs typeface="Times New Roman" panose="02020603050405020304" pitchFamily="18" charset="0"/>
              </a:rPr>
              <a:t> </a:t>
            </a:r>
            <a:r>
              <a:rPr lang="en-US" sz="1600" dirty="0">
                <a:latin typeface="Aptos" panose="020B0004020202020204" pitchFamily="34" charset="0"/>
                <a:ea typeface="Aptos" panose="020B0004020202020204" pitchFamily="34" charset="0"/>
                <a:cs typeface="Times New Roman" panose="02020603050405020304" pitchFamily="18" charset="0"/>
              </a:rPr>
              <a:t>By </a:t>
            </a:r>
            <a:r>
              <a:rPr lang="en-US" sz="1600" dirty="0">
                <a:effectLst/>
                <a:latin typeface="Aptos" panose="020B0004020202020204" pitchFamily="34" charset="0"/>
                <a:ea typeface="Aptos" panose="020B0004020202020204" pitchFamily="34" charset="0"/>
                <a:cs typeface="Times New Roman" panose="02020603050405020304" pitchFamily="18" charset="0"/>
              </a:rPr>
              <a:t>Using the mean plus standard deviation to determine the SSIM threshold helps identify significant differences in image quality. This statistical method provides a balance between average performance and variability within the SSIM scores, allowing for a clear cutoff point. It aids in classifying images effectively, ensuring that the assessment considers both typical performance and deviations from the norm.</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1CE8F38B-27E5-917E-BA88-D84419D5A5B5}"/>
              </a:ext>
            </a:extLst>
          </p:cNvPr>
          <p:cNvPicPr>
            <a:picLocks noChangeAspect="1"/>
          </p:cNvPicPr>
          <p:nvPr/>
        </p:nvPicPr>
        <p:blipFill>
          <a:blip r:embed="rId2"/>
          <a:stretch>
            <a:fillRect/>
          </a:stretch>
        </p:blipFill>
        <p:spPr>
          <a:xfrm>
            <a:off x="1219200" y="658062"/>
            <a:ext cx="4717576" cy="1771240"/>
          </a:xfrm>
          <a:prstGeom prst="rect">
            <a:avLst/>
          </a:prstGeom>
        </p:spPr>
      </p:pic>
      <p:pic>
        <p:nvPicPr>
          <p:cNvPr id="10" name="Picture 9">
            <a:extLst>
              <a:ext uri="{FF2B5EF4-FFF2-40B4-BE49-F238E27FC236}">
                <a16:creationId xmlns:a16="http://schemas.microsoft.com/office/drawing/2014/main" id="{3A70B2F3-9020-95A0-B6F1-3D3071E943FA}"/>
              </a:ext>
            </a:extLst>
          </p:cNvPr>
          <p:cNvPicPr>
            <a:picLocks noChangeAspect="1"/>
          </p:cNvPicPr>
          <p:nvPr/>
        </p:nvPicPr>
        <p:blipFill>
          <a:blip r:embed="rId3"/>
          <a:stretch>
            <a:fillRect/>
          </a:stretch>
        </p:blipFill>
        <p:spPr>
          <a:xfrm>
            <a:off x="1219200" y="2524837"/>
            <a:ext cx="8238699" cy="2396788"/>
          </a:xfrm>
          <a:prstGeom prst="rect">
            <a:avLst/>
          </a:prstGeom>
        </p:spPr>
      </p:pic>
      <p:sp>
        <p:nvSpPr>
          <p:cNvPr id="2" name="Slide Number Placeholder 1">
            <a:extLst>
              <a:ext uri="{FF2B5EF4-FFF2-40B4-BE49-F238E27FC236}">
                <a16:creationId xmlns:a16="http://schemas.microsoft.com/office/drawing/2014/main" id="{0FE434D3-5C67-6B59-6D1F-D3EFC17D3308}"/>
              </a:ext>
            </a:extLst>
          </p:cNvPr>
          <p:cNvSpPr>
            <a:spLocks noGrp="1"/>
          </p:cNvSpPr>
          <p:nvPr>
            <p:ph type="sldNum" sz="quarter" idx="12"/>
          </p:nvPr>
        </p:nvSpPr>
        <p:spPr/>
        <p:txBody>
          <a:bodyPr/>
          <a:lstStyle/>
          <a:p>
            <a:fld id="{1D67EF22-5B5C-4800-AB3D-6E125217BB00}" type="slidenum">
              <a:rPr lang="en-IN" smtClean="0"/>
              <a:t>10</a:t>
            </a:fld>
            <a:endParaRPr lang="en-IN"/>
          </a:p>
        </p:txBody>
      </p:sp>
    </p:spTree>
    <p:extLst>
      <p:ext uri="{BB962C8B-B14F-4D97-AF65-F5344CB8AC3E}">
        <p14:creationId xmlns:p14="http://schemas.microsoft.com/office/powerpoint/2010/main" val="385658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7FE83-F302-0F22-E286-4DC25E67384A}"/>
              </a:ext>
            </a:extLst>
          </p:cNvPr>
          <p:cNvSpPr>
            <a:spLocks noGrp="1"/>
          </p:cNvSpPr>
          <p:nvPr>
            <p:ph idx="1"/>
          </p:nvPr>
        </p:nvSpPr>
        <p:spPr>
          <a:xfrm>
            <a:off x="545910" y="272954"/>
            <a:ext cx="11122926" cy="6332561"/>
          </a:xfrm>
        </p:spPr>
        <p:txBody>
          <a:bodyPr>
            <a:normAutofit/>
          </a:bodyPr>
          <a:lstStyle/>
          <a:p>
            <a:r>
              <a:rPr lang="en-IN" sz="1800" b="1" dirty="0" err="1">
                <a:effectLst/>
                <a:latin typeface="Aptos" panose="020B0004020202020204" pitchFamily="34" charset="0"/>
                <a:ea typeface="Aptos" panose="020B0004020202020204" pitchFamily="34" charset="0"/>
                <a:cs typeface="Times New Roman" panose="02020603050405020304" pitchFamily="18" charset="0"/>
              </a:rPr>
              <a:t>analyze_surface</a:t>
            </a:r>
            <a:r>
              <a:rPr lang="en-IN" sz="1800" dirty="0">
                <a:effectLst/>
                <a:latin typeface="Aptos" panose="020B0004020202020204" pitchFamily="34" charset="0"/>
                <a:ea typeface="Aptos" panose="020B0004020202020204" pitchFamily="34" charset="0"/>
                <a:cs typeface="Times New Roman" panose="02020603050405020304" pitchFamily="18" charset="0"/>
              </a:rPr>
              <a:t>: Calculates surface roughness using standard deviation of the depth map.</a:t>
            </a: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2200" dirty="0"/>
          </a:p>
          <a:p>
            <a:r>
              <a:rPr lang="en-US" sz="2200" dirty="0"/>
              <a:t>The `</a:t>
            </a:r>
            <a:r>
              <a:rPr lang="en-US" sz="2200" dirty="0" err="1"/>
              <a:t>analyze_surface</a:t>
            </a:r>
            <a:r>
              <a:rPr lang="en-US" sz="2200" dirty="0"/>
              <a:t>` function evaluates surface roughness by calculating the standard deviation of a provided depth map. This measurement reflects the texture's variability, with a higher value indicating greater roughness. The function prints the surface roughness to four decimal places and returns the calculated standard deviation, serving as a quantitative assessment of the surface texture in applications like material analysis and imaging.</a:t>
            </a:r>
            <a:endParaRPr lang="en-IN" sz="2200" dirty="0"/>
          </a:p>
        </p:txBody>
      </p:sp>
      <p:pic>
        <p:nvPicPr>
          <p:cNvPr id="5" name="Picture 4">
            <a:extLst>
              <a:ext uri="{FF2B5EF4-FFF2-40B4-BE49-F238E27FC236}">
                <a16:creationId xmlns:a16="http://schemas.microsoft.com/office/drawing/2014/main" id="{093CF0C9-FB49-9C2D-07C4-063666F31CB7}"/>
              </a:ext>
            </a:extLst>
          </p:cNvPr>
          <p:cNvPicPr>
            <a:picLocks noChangeAspect="1"/>
          </p:cNvPicPr>
          <p:nvPr/>
        </p:nvPicPr>
        <p:blipFill>
          <a:blip r:embed="rId2"/>
          <a:stretch>
            <a:fillRect/>
          </a:stretch>
        </p:blipFill>
        <p:spPr>
          <a:xfrm>
            <a:off x="744383" y="1177443"/>
            <a:ext cx="8662023" cy="1947894"/>
          </a:xfrm>
          <a:prstGeom prst="rect">
            <a:avLst/>
          </a:prstGeom>
        </p:spPr>
      </p:pic>
      <p:sp>
        <p:nvSpPr>
          <p:cNvPr id="2" name="Slide Number Placeholder 1">
            <a:extLst>
              <a:ext uri="{FF2B5EF4-FFF2-40B4-BE49-F238E27FC236}">
                <a16:creationId xmlns:a16="http://schemas.microsoft.com/office/drawing/2014/main" id="{53A6C70E-36A0-DC17-F4FA-A9762B5C810D}"/>
              </a:ext>
            </a:extLst>
          </p:cNvPr>
          <p:cNvSpPr>
            <a:spLocks noGrp="1"/>
          </p:cNvSpPr>
          <p:nvPr>
            <p:ph type="sldNum" sz="quarter" idx="12"/>
          </p:nvPr>
        </p:nvSpPr>
        <p:spPr/>
        <p:txBody>
          <a:bodyPr/>
          <a:lstStyle/>
          <a:p>
            <a:fld id="{1D67EF22-5B5C-4800-AB3D-6E125217BB00}" type="slidenum">
              <a:rPr lang="en-IN" smtClean="0"/>
              <a:t>11</a:t>
            </a:fld>
            <a:endParaRPr lang="en-IN"/>
          </a:p>
        </p:txBody>
      </p:sp>
    </p:spTree>
    <p:extLst>
      <p:ext uri="{BB962C8B-B14F-4D97-AF65-F5344CB8AC3E}">
        <p14:creationId xmlns:p14="http://schemas.microsoft.com/office/powerpoint/2010/main" val="751972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552EF-422B-4050-16A9-3982462021E4}"/>
              </a:ext>
            </a:extLst>
          </p:cNvPr>
          <p:cNvSpPr>
            <a:spLocks noGrp="1"/>
          </p:cNvSpPr>
          <p:nvPr>
            <p:ph idx="1"/>
          </p:nvPr>
        </p:nvSpPr>
        <p:spPr>
          <a:xfrm>
            <a:off x="838200" y="232012"/>
            <a:ext cx="10515600" cy="6523630"/>
          </a:xfrm>
        </p:spPr>
        <p:txBody>
          <a:bodyPr/>
          <a:lstStyle/>
          <a:p>
            <a:r>
              <a:rPr lang="en-IN" sz="1800" b="1" dirty="0" err="1">
                <a:effectLst/>
                <a:latin typeface="Aptos" panose="020B0004020202020204" pitchFamily="34" charset="0"/>
                <a:ea typeface="Aptos" panose="020B0004020202020204" pitchFamily="34" charset="0"/>
                <a:cs typeface="Times New Roman" panose="02020603050405020304" pitchFamily="18" charset="0"/>
              </a:rPr>
              <a:t>feature_matching</a:t>
            </a:r>
            <a:r>
              <a:rPr lang="en-IN" sz="1800" dirty="0">
                <a:effectLst/>
                <a:latin typeface="Aptos" panose="020B0004020202020204" pitchFamily="34" charset="0"/>
                <a:ea typeface="Aptos" panose="020B0004020202020204" pitchFamily="34" charset="0"/>
                <a:cs typeface="Times New Roman" panose="02020603050405020304" pitchFamily="18" charset="0"/>
              </a:rPr>
              <a:t>: Matches features between the reference and test images using ORB.</a:t>
            </a: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r>
              <a:rPr lang="en-US" sz="1600" dirty="0">
                <a:effectLst/>
                <a:latin typeface="Aptos" panose="020B0004020202020204" pitchFamily="34" charset="0"/>
                <a:ea typeface="Aptos" panose="020B0004020202020204" pitchFamily="34" charset="0"/>
                <a:cs typeface="Times New Roman" panose="02020603050405020304" pitchFamily="18" charset="0"/>
              </a:rPr>
              <a:t>The `</a:t>
            </a:r>
            <a:r>
              <a:rPr lang="en-US" sz="1600" dirty="0" err="1">
                <a:effectLst/>
                <a:latin typeface="Aptos" panose="020B0004020202020204" pitchFamily="34" charset="0"/>
                <a:ea typeface="Aptos" panose="020B0004020202020204" pitchFamily="34" charset="0"/>
                <a:cs typeface="Times New Roman" panose="02020603050405020304" pitchFamily="18" charset="0"/>
              </a:rPr>
              <a:t>feature_matching</a:t>
            </a:r>
            <a:r>
              <a:rPr lang="en-US" sz="1600" dirty="0">
                <a:effectLst/>
                <a:latin typeface="Aptos" panose="020B0004020202020204" pitchFamily="34" charset="0"/>
                <a:ea typeface="Aptos" panose="020B0004020202020204" pitchFamily="34" charset="0"/>
                <a:cs typeface="Times New Roman" panose="02020603050405020304" pitchFamily="18" charset="0"/>
              </a:rPr>
              <a:t>` function utilizes the ORB (Oriented FAST and Rotated BRIEF) algorithm to identify and match key features between two grayscale images, `</a:t>
            </a:r>
            <a:r>
              <a:rPr lang="en-US" sz="1600" dirty="0" err="1">
                <a:effectLst/>
                <a:latin typeface="Aptos" panose="020B0004020202020204" pitchFamily="34" charset="0"/>
                <a:ea typeface="Aptos" panose="020B0004020202020204" pitchFamily="34" charset="0"/>
                <a:cs typeface="Times New Roman" panose="02020603050405020304" pitchFamily="18" charset="0"/>
              </a:rPr>
              <a:t>ref_gray</a:t>
            </a:r>
            <a:r>
              <a:rPr lang="en-US" sz="1600" dirty="0">
                <a:effectLst/>
                <a:latin typeface="Aptos" panose="020B0004020202020204" pitchFamily="34" charset="0"/>
                <a:ea typeface="Aptos" panose="020B0004020202020204" pitchFamily="34" charset="0"/>
                <a:cs typeface="Times New Roman" panose="02020603050405020304" pitchFamily="18" charset="0"/>
              </a:rPr>
              <a:t>` and `</a:t>
            </a:r>
            <a:r>
              <a:rPr lang="en-US" sz="1600" dirty="0" err="1">
                <a:effectLst/>
                <a:latin typeface="Aptos" panose="020B0004020202020204" pitchFamily="34" charset="0"/>
                <a:ea typeface="Aptos" panose="020B0004020202020204" pitchFamily="34" charset="0"/>
                <a:cs typeface="Times New Roman" panose="02020603050405020304" pitchFamily="18" charset="0"/>
              </a:rPr>
              <a:t>test_gray</a:t>
            </a:r>
            <a:r>
              <a:rPr lang="en-US" sz="1600" dirty="0">
                <a:effectLst/>
                <a:latin typeface="Aptos" panose="020B0004020202020204" pitchFamily="34" charset="0"/>
                <a:ea typeface="Aptos" panose="020B0004020202020204" pitchFamily="34" charset="0"/>
                <a:cs typeface="Times New Roman" panose="02020603050405020304" pitchFamily="18" charset="0"/>
              </a:rPr>
              <a:t>`. It first creates an ORB object and detects </a:t>
            </a:r>
            <a:r>
              <a:rPr lang="en-US" sz="1600" dirty="0" err="1">
                <a:effectLst/>
                <a:latin typeface="Aptos" panose="020B0004020202020204" pitchFamily="34" charset="0"/>
                <a:ea typeface="Aptos" panose="020B0004020202020204" pitchFamily="34" charset="0"/>
                <a:cs typeface="Times New Roman" panose="02020603050405020304" pitchFamily="18" charset="0"/>
              </a:rPr>
              <a:t>keypoints</a:t>
            </a:r>
            <a:r>
              <a:rPr lang="en-US" sz="1600" dirty="0">
                <a:effectLst/>
                <a:latin typeface="Aptos" panose="020B0004020202020204" pitchFamily="34" charset="0"/>
                <a:ea typeface="Aptos" panose="020B0004020202020204" pitchFamily="34" charset="0"/>
                <a:cs typeface="Times New Roman" panose="02020603050405020304" pitchFamily="18" charset="0"/>
              </a:rPr>
              <a:t> and computes their descriptors for both images. Next, a Brute Force Matcher (</a:t>
            </a:r>
            <a:r>
              <a:rPr lang="en-US" sz="1600" dirty="0" err="1">
                <a:effectLst/>
                <a:latin typeface="Aptos" panose="020B0004020202020204" pitchFamily="34" charset="0"/>
                <a:ea typeface="Aptos" panose="020B0004020202020204" pitchFamily="34" charset="0"/>
                <a:cs typeface="Times New Roman" panose="02020603050405020304" pitchFamily="18" charset="0"/>
              </a:rPr>
              <a:t>BFMatcher</a:t>
            </a:r>
            <a:r>
              <a:rPr lang="en-US" sz="1600" dirty="0">
                <a:effectLst/>
                <a:latin typeface="Aptos" panose="020B0004020202020204" pitchFamily="34" charset="0"/>
                <a:ea typeface="Aptos" panose="020B0004020202020204" pitchFamily="34" charset="0"/>
                <a:cs typeface="Times New Roman" panose="02020603050405020304" pitchFamily="18" charset="0"/>
              </a:rPr>
              <a:t>) with Hamming distance and cross-checking is employed to find matches between the reference and test descriptors. The resulting matches are then sorted by their distance, with closer matches prioritized. The function returns the sorted matches along with the </a:t>
            </a:r>
            <a:r>
              <a:rPr lang="en-US" sz="1600" dirty="0" err="1">
                <a:effectLst/>
                <a:latin typeface="Aptos" panose="020B0004020202020204" pitchFamily="34" charset="0"/>
                <a:ea typeface="Aptos" panose="020B0004020202020204" pitchFamily="34" charset="0"/>
                <a:cs typeface="Times New Roman" panose="02020603050405020304" pitchFamily="18" charset="0"/>
              </a:rPr>
              <a:t>keypoints</a:t>
            </a:r>
            <a:r>
              <a:rPr lang="en-US" sz="1600" dirty="0">
                <a:effectLst/>
                <a:latin typeface="Aptos" panose="020B0004020202020204" pitchFamily="34" charset="0"/>
                <a:ea typeface="Aptos" panose="020B0004020202020204" pitchFamily="34" charset="0"/>
                <a:cs typeface="Times New Roman" panose="02020603050405020304" pitchFamily="18" charset="0"/>
              </a:rPr>
              <a:t> detected in both images, facilitating further analysis and comparison.</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8E8EEC7-0896-DCF4-D124-4371D5B02D85}"/>
              </a:ext>
            </a:extLst>
          </p:cNvPr>
          <p:cNvPicPr>
            <a:picLocks noChangeAspect="1"/>
          </p:cNvPicPr>
          <p:nvPr/>
        </p:nvPicPr>
        <p:blipFill>
          <a:blip r:embed="rId2"/>
          <a:stretch>
            <a:fillRect/>
          </a:stretch>
        </p:blipFill>
        <p:spPr>
          <a:xfrm>
            <a:off x="838200" y="599150"/>
            <a:ext cx="8005549" cy="2159261"/>
          </a:xfrm>
          <a:prstGeom prst="rect">
            <a:avLst/>
          </a:prstGeom>
        </p:spPr>
      </p:pic>
      <p:pic>
        <p:nvPicPr>
          <p:cNvPr id="7" name="Picture 6">
            <a:extLst>
              <a:ext uri="{FF2B5EF4-FFF2-40B4-BE49-F238E27FC236}">
                <a16:creationId xmlns:a16="http://schemas.microsoft.com/office/drawing/2014/main" id="{E1A0D7C3-66D3-073C-D170-C11C046523E9}"/>
              </a:ext>
            </a:extLst>
          </p:cNvPr>
          <p:cNvPicPr>
            <a:picLocks noChangeAspect="1"/>
          </p:cNvPicPr>
          <p:nvPr/>
        </p:nvPicPr>
        <p:blipFill>
          <a:blip r:embed="rId3"/>
          <a:stretch>
            <a:fillRect/>
          </a:stretch>
        </p:blipFill>
        <p:spPr>
          <a:xfrm>
            <a:off x="2629397" y="4203510"/>
            <a:ext cx="6473659" cy="2422478"/>
          </a:xfrm>
          <a:prstGeom prst="rect">
            <a:avLst/>
          </a:prstGeom>
        </p:spPr>
      </p:pic>
      <p:sp>
        <p:nvSpPr>
          <p:cNvPr id="2" name="Slide Number Placeholder 1">
            <a:extLst>
              <a:ext uri="{FF2B5EF4-FFF2-40B4-BE49-F238E27FC236}">
                <a16:creationId xmlns:a16="http://schemas.microsoft.com/office/drawing/2014/main" id="{43B6FAAD-D0BC-5C76-4B78-16219007813F}"/>
              </a:ext>
            </a:extLst>
          </p:cNvPr>
          <p:cNvSpPr>
            <a:spLocks noGrp="1"/>
          </p:cNvSpPr>
          <p:nvPr>
            <p:ph type="sldNum" sz="quarter" idx="12"/>
          </p:nvPr>
        </p:nvSpPr>
        <p:spPr/>
        <p:txBody>
          <a:bodyPr/>
          <a:lstStyle/>
          <a:p>
            <a:fld id="{1D67EF22-5B5C-4800-AB3D-6E125217BB00}" type="slidenum">
              <a:rPr lang="en-IN" smtClean="0"/>
              <a:t>12</a:t>
            </a:fld>
            <a:endParaRPr lang="en-IN"/>
          </a:p>
        </p:txBody>
      </p:sp>
    </p:spTree>
    <p:extLst>
      <p:ext uri="{BB962C8B-B14F-4D97-AF65-F5344CB8AC3E}">
        <p14:creationId xmlns:p14="http://schemas.microsoft.com/office/powerpoint/2010/main" val="214667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366BEA-7B0A-B231-CEA4-46C9B340802B}"/>
              </a:ext>
            </a:extLst>
          </p:cNvPr>
          <p:cNvSpPr>
            <a:spLocks noGrp="1"/>
          </p:cNvSpPr>
          <p:nvPr>
            <p:ph idx="1"/>
          </p:nvPr>
        </p:nvSpPr>
        <p:spPr>
          <a:xfrm>
            <a:off x="329038" y="313899"/>
            <a:ext cx="11533924" cy="6277970"/>
          </a:xfrm>
        </p:spPr>
        <p:txBody>
          <a:bodyPr/>
          <a:lstStyle/>
          <a:p>
            <a:r>
              <a:rPr lang="en-IN" sz="1800" b="1" dirty="0" err="1">
                <a:effectLst/>
                <a:latin typeface="Aptos" panose="020B0004020202020204" pitchFamily="34" charset="0"/>
                <a:ea typeface="Aptos" panose="020B0004020202020204" pitchFamily="34" charset="0"/>
                <a:cs typeface="Times New Roman" panose="02020603050405020304" pitchFamily="18" charset="0"/>
              </a:rPr>
              <a:t>depth_analysis</a:t>
            </a:r>
            <a:r>
              <a:rPr lang="en-IN" sz="1800" dirty="0">
                <a:effectLst/>
                <a:latin typeface="Aptos" panose="020B0004020202020204" pitchFamily="34" charset="0"/>
                <a:ea typeface="Aptos" panose="020B0004020202020204" pitchFamily="34" charset="0"/>
                <a:cs typeface="Times New Roman" panose="02020603050405020304" pitchFamily="18" charset="0"/>
              </a:rPr>
              <a:t>: Generates disparity map for depth analysis</a:t>
            </a: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ptos" panose="020B0004020202020204" pitchFamily="34" charset="0"/>
                <a:ea typeface="Aptos" panose="020B0004020202020204" pitchFamily="34" charset="0"/>
                <a:cs typeface="Times New Roman" panose="02020603050405020304" pitchFamily="18" charset="0"/>
              </a:rPr>
              <a:t>The `</a:t>
            </a:r>
            <a:r>
              <a:rPr lang="en-US" sz="1800" dirty="0" err="1">
                <a:effectLst/>
                <a:latin typeface="Aptos" panose="020B0004020202020204" pitchFamily="34" charset="0"/>
                <a:ea typeface="Aptos" panose="020B0004020202020204" pitchFamily="34" charset="0"/>
                <a:cs typeface="Times New Roman" panose="02020603050405020304" pitchFamily="18" charset="0"/>
              </a:rPr>
              <a:t>depth_analysis</a:t>
            </a:r>
            <a:r>
              <a:rPr lang="en-US" sz="1800" dirty="0">
                <a:effectLst/>
                <a:latin typeface="Aptos" panose="020B0004020202020204" pitchFamily="34" charset="0"/>
                <a:ea typeface="Aptos" panose="020B0004020202020204" pitchFamily="34" charset="0"/>
                <a:cs typeface="Times New Roman" panose="02020603050405020304" pitchFamily="18" charset="0"/>
              </a:rPr>
              <a:t>` function computes the disparity map between two grayscale images, `</a:t>
            </a:r>
            <a:r>
              <a:rPr lang="en-US" sz="1800" dirty="0" err="1">
                <a:effectLst/>
                <a:latin typeface="Aptos" panose="020B0004020202020204" pitchFamily="34" charset="0"/>
                <a:ea typeface="Aptos" panose="020B0004020202020204" pitchFamily="34" charset="0"/>
                <a:cs typeface="Times New Roman" panose="02020603050405020304" pitchFamily="18" charset="0"/>
              </a:rPr>
              <a:t>ref_gray</a:t>
            </a:r>
            <a:r>
              <a:rPr lang="en-US" sz="18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dirty="0" err="1">
                <a:effectLst/>
                <a:latin typeface="Aptos" panose="020B0004020202020204" pitchFamily="34" charset="0"/>
                <a:ea typeface="Aptos" panose="020B0004020202020204" pitchFamily="34" charset="0"/>
                <a:cs typeface="Times New Roman" panose="02020603050405020304" pitchFamily="18" charset="0"/>
              </a:rPr>
              <a:t>test_gray</a:t>
            </a:r>
            <a:r>
              <a:rPr lang="en-US" sz="1800" dirty="0">
                <a:effectLst/>
                <a:latin typeface="Aptos" panose="020B0004020202020204" pitchFamily="34" charset="0"/>
                <a:ea typeface="Aptos" panose="020B0004020202020204" pitchFamily="34" charset="0"/>
                <a:cs typeface="Times New Roman" panose="02020603050405020304" pitchFamily="18" charset="0"/>
              </a:rPr>
              <a:t>`, using the OpenCV library. It employs the `cv2.absdiff` method to calculate the absolute difference between the pixel values of the two images. This </a:t>
            </a:r>
            <a:r>
              <a:rPr lang="en-US" sz="1800" b="1" dirty="0">
                <a:effectLst/>
                <a:latin typeface="Aptos" panose="020B0004020202020204" pitchFamily="34" charset="0"/>
                <a:ea typeface="Aptos" panose="020B0004020202020204" pitchFamily="34" charset="0"/>
                <a:cs typeface="Times New Roman" panose="02020603050405020304" pitchFamily="18" charset="0"/>
              </a:rPr>
              <a:t>disparity map </a:t>
            </a:r>
            <a:r>
              <a:rPr lang="en-US" sz="1800" dirty="0">
                <a:effectLst/>
                <a:latin typeface="Aptos" panose="020B0004020202020204" pitchFamily="34" charset="0"/>
                <a:ea typeface="Aptos" panose="020B0004020202020204" pitchFamily="34" charset="0"/>
                <a:cs typeface="Times New Roman" panose="02020603050405020304" pitchFamily="18" charset="0"/>
              </a:rPr>
              <a:t>highlights variations in depth, as regions with significant differences indicate greater disparities, which can be useful for assessing 3D structures or surface changes. The function returns the resulting disparity map, serving as a valuable tool for depth perception analysis in various applications, such as computer vision, robotics, and image processing.</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pic>
        <p:nvPicPr>
          <p:cNvPr id="4" name="Content Placeholder 3">
            <a:extLst>
              <a:ext uri="{FF2B5EF4-FFF2-40B4-BE49-F238E27FC236}">
                <a16:creationId xmlns:a16="http://schemas.microsoft.com/office/drawing/2014/main" id="{918D4FC1-72D8-5292-27D0-24FB3C2B0A69}"/>
              </a:ext>
            </a:extLst>
          </p:cNvPr>
          <p:cNvPicPr>
            <a:picLocks noChangeAspect="1"/>
          </p:cNvPicPr>
          <p:nvPr/>
        </p:nvPicPr>
        <p:blipFill>
          <a:blip r:embed="rId2"/>
          <a:stretch>
            <a:fillRect/>
          </a:stretch>
        </p:blipFill>
        <p:spPr>
          <a:xfrm>
            <a:off x="681717" y="1814784"/>
            <a:ext cx="5513199" cy="1576876"/>
          </a:xfrm>
          <a:prstGeom prst="rect">
            <a:avLst/>
          </a:prstGeom>
        </p:spPr>
      </p:pic>
      <p:pic>
        <p:nvPicPr>
          <p:cNvPr id="14" name="Picture 13" descr="A close-up of a metal cylinder&#10;&#10;Description automatically generated">
            <a:extLst>
              <a:ext uri="{FF2B5EF4-FFF2-40B4-BE49-F238E27FC236}">
                <a16:creationId xmlns:a16="http://schemas.microsoft.com/office/drawing/2014/main" id="{5DA4B7AA-3F29-568C-643F-3D32F573D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637" y="697836"/>
            <a:ext cx="2506143" cy="1767109"/>
          </a:xfrm>
          <a:prstGeom prst="rect">
            <a:avLst/>
          </a:prstGeom>
        </p:spPr>
      </p:pic>
      <p:pic>
        <p:nvPicPr>
          <p:cNvPr id="16" name="Picture 15">
            <a:extLst>
              <a:ext uri="{FF2B5EF4-FFF2-40B4-BE49-F238E27FC236}">
                <a16:creationId xmlns:a16="http://schemas.microsoft.com/office/drawing/2014/main" id="{3A749645-F627-6C02-E430-7490D1E806EB}"/>
              </a:ext>
            </a:extLst>
          </p:cNvPr>
          <p:cNvPicPr>
            <a:picLocks noChangeAspect="1"/>
          </p:cNvPicPr>
          <p:nvPr/>
        </p:nvPicPr>
        <p:blipFill>
          <a:blip r:embed="rId4"/>
          <a:stretch>
            <a:fillRect/>
          </a:stretch>
        </p:blipFill>
        <p:spPr>
          <a:xfrm>
            <a:off x="6846853" y="2603222"/>
            <a:ext cx="4166890" cy="2104507"/>
          </a:xfrm>
          <a:prstGeom prst="rect">
            <a:avLst/>
          </a:prstGeom>
        </p:spPr>
      </p:pic>
      <p:pic>
        <p:nvPicPr>
          <p:cNvPr id="6" name="Picture 5">
            <a:extLst>
              <a:ext uri="{FF2B5EF4-FFF2-40B4-BE49-F238E27FC236}">
                <a16:creationId xmlns:a16="http://schemas.microsoft.com/office/drawing/2014/main" id="{69491006-5765-A423-3BC4-72C26DE5B16E}"/>
              </a:ext>
            </a:extLst>
          </p:cNvPr>
          <p:cNvPicPr>
            <a:picLocks noChangeAspect="1"/>
          </p:cNvPicPr>
          <p:nvPr/>
        </p:nvPicPr>
        <p:blipFill>
          <a:blip r:embed="rId5"/>
          <a:stretch>
            <a:fillRect/>
          </a:stretch>
        </p:blipFill>
        <p:spPr>
          <a:xfrm>
            <a:off x="7095769" y="478596"/>
            <a:ext cx="4314825" cy="161925"/>
          </a:xfrm>
          <a:prstGeom prst="rect">
            <a:avLst/>
          </a:prstGeom>
        </p:spPr>
      </p:pic>
      <p:pic>
        <p:nvPicPr>
          <p:cNvPr id="8" name="Picture 7" descr="A close-up of a metal object&#10;&#10;Description automatically generated">
            <a:extLst>
              <a:ext uri="{FF2B5EF4-FFF2-40B4-BE49-F238E27FC236}">
                <a16:creationId xmlns:a16="http://schemas.microsoft.com/office/drawing/2014/main" id="{A9DFDF62-2EFA-F573-B986-1A32889B54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7594" y="713774"/>
            <a:ext cx="2506143" cy="1711282"/>
          </a:xfrm>
          <a:prstGeom prst="rect">
            <a:avLst/>
          </a:prstGeom>
        </p:spPr>
      </p:pic>
      <p:sp>
        <p:nvSpPr>
          <p:cNvPr id="2" name="Slide Number Placeholder 1">
            <a:extLst>
              <a:ext uri="{FF2B5EF4-FFF2-40B4-BE49-F238E27FC236}">
                <a16:creationId xmlns:a16="http://schemas.microsoft.com/office/drawing/2014/main" id="{1E851A2A-E4E7-33B6-1E20-26AD434F2013}"/>
              </a:ext>
            </a:extLst>
          </p:cNvPr>
          <p:cNvSpPr>
            <a:spLocks noGrp="1"/>
          </p:cNvSpPr>
          <p:nvPr>
            <p:ph type="sldNum" sz="quarter" idx="12"/>
          </p:nvPr>
        </p:nvSpPr>
        <p:spPr/>
        <p:txBody>
          <a:bodyPr/>
          <a:lstStyle/>
          <a:p>
            <a:fld id="{1D67EF22-5B5C-4800-AB3D-6E125217BB00}" type="slidenum">
              <a:rPr lang="en-IN" smtClean="0"/>
              <a:t>13</a:t>
            </a:fld>
            <a:endParaRPr lang="en-IN"/>
          </a:p>
        </p:txBody>
      </p:sp>
    </p:spTree>
    <p:extLst>
      <p:ext uri="{BB962C8B-B14F-4D97-AF65-F5344CB8AC3E}">
        <p14:creationId xmlns:p14="http://schemas.microsoft.com/office/powerpoint/2010/main" val="69654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7AFF0-F318-B847-0158-C87CAB449D47}"/>
              </a:ext>
            </a:extLst>
          </p:cNvPr>
          <p:cNvSpPr>
            <a:spLocks noGrp="1"/>
          </p:cNvSpPr>
          <p:nvPr>
            <p:ph idx="1"/>
          </p:nvPr>
        </p:nvSpPr>
        <p:spPr>
          <a:xfrm>
            <a:off x="838199" y="286603"/>
            <a:ext cx="10639567" cy="5890360"/>
          </a:xfrm>
        </p:spPr>
        <p:txBody>
          <a:bodyPr>
            <a:normAutofit/>
          </a:bodyPr>
          <a:lstStyle/>
          <a:p>
            <a:r>
              <a:rPr lang="en-US" sz="2000" b="1" dirty="0"/>
              <a:t>Magnet insertion percentage and  alignment score</a:t>
            </a:r>
          </a:p>
          <a:p>
            <a:endParaRPr lang="en-US" sz="2000" b="1"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1800" dirty="0"/>
          </a:p>
          <a:p>
            <a:endParaRPr lang="en-US" sz="1800" dirty="0"/>
          </a:p>
          <a:p>
            <a:r>
              <a:rPr lang="en-US" sz="1800" dirty="0"/>
              <a:t>The </a:t>
            </a:r>
            <a:r>
              <a:rPr lang="en-US" sz="1800" b="1" dirty="0"/>
              <a:t>`</a:t>
            </a:r>
            <a:r>
              <a:rPr lang="en-US" sz="1800" b="1" dirty="0" err="1"/>
              <a:t>determine_magnet_insertion</a:t>
            </a:r>
            <a:r>
              <a:rPr lang="en-US" sz="1800" b="1" dirty="0"/>
              <a:t>` </a:t>
            </a:r>
            <a:r>
              <a:rPr lang="en-US" sz="1800" dirty="0"/>
              <a:t>function calculates the percentage of inserted magnets in a grayscale image, `</a:t>
            </a:r>
            <a:r>
              <a:rPr lang="en-US" sz="1800" dirty="0" err="1"/>
              <a:t>test_gray</a:t>
            </a:r>
            <a:r>
              <a:rPr lang="en-US" sz="1800" dirty="0"/>
              <a:t>`. It identifies inserted magnets by counting pixels below a specified threshold (50) and compares this to the total number of pixels to compute the insertion percentage. The function prints and returns this percentage. The `</a:t>
            </a:r>
            <a:r>
              <a:rPr lang="en-US" sz="1800" b="1" dirty="0" err="1"/>
              <a:t>calculate_alignment_score</a:t>
            </a:r>
            <a:r>
              <a:rPr lang="en-US" sz="1800" b="1" dirty="0"/>
              <a:t>` </a:t>
            </a:r>
            <a:r>
              <a:rPr lang="en-US" sz="1800" dirty="0"/>
              <a:t>function evaluates the alignment score based on a given SSIM (Structural Similarity Index) value, multiplying it by 100 to express it as a percentage. This function also prints the alignment score, offering a quantitative measure of image alignment quality in the context of magnet insertion.</a:t>
            </a:r>
            <a:endParaRPr lang="en-IN" sz="1800" dirty="0"/>
          </a:p>
        </p:txBody>
      </p:sp>
      <p:pic>
        <p:nvPicPr>
          <p:cNvPr id="5" name="Picture 4">
            <a:extLst>
              <a:ext uri="{FF2B5EF4-FFF2-40B4-BE49-F238E27FC236}">
                <a16:creationId xmlns:a16="http://schemas.microsoft.com/office/drawing/2014/main" id="{47AA1D06-A55C-62AD-DC9F-0E210F83E50B}"/>
              </a:ext>
            </a:extLst>
          </p:cNvPr>
          <p:cNvPicPr>
            <a:picLocks noChangeAspect="1"/>
          </p:cNvPicPr>
          <p:nvPr/>
        </p:nvPicPr>
        <p:blipFill>
          <a:blip r:embed="rId2"/>
          <a:stretch>
            <a:fillRect/>
          </a:stretch>
        </p:blipFill>
        <p:spPr>
          <a:xfrm>
            <a:off x="1290777" y="723685"/>
            <a:ext cx="6979766" cy="3111336"/>
          </a:xfrm>
          <a:prstGeom prst="rect">
            <a:avLst/>
          </a:prstGeom>
        </p:spPr>
      </p:pic>
      <p:sp>
        <p:nvSpPr>
          <p:cNvPr id="2" name="Slide Number Placeholder 1">
            <a:extLst>
              <a:ext uri="{FF2B5EF4-FFF2-40B4-BE49-F238E27FC236}">
                <a16:creationId xmlns:a16="http://schemas.microsoft.com/office/drawing/2014/main" id="{D820D35D-0040-808F-DF07-A61A123C0654}"/>
              </a:ext>
            </a:extLst>
          </p:cNvPr>
          <p:cNvSpPr>
            <a:spLocks noGrp="1"/>
          </p:cNvSpPr>
          <p:nvPr>
            <p:ph type="sldNum" sz="quarter" idx="12"/>
          </p:nvPr>
        </p:nvSpPr>
        <p:spPr/>
        <p:txBody>
          <a:bodyPr/>
          <a:lstStyle/>
          <a:p>
            <a:fld id="{1D67EF22-5B5C-4800-AB3D-6E125217BB00}" type="slidenum">
              <a:rPr lang="en-IN" smtClean="0"/>
              <a:t>14</a:t>
            </a:fld>
            <a:endParaRPr lang="en-IN"/>
          </a:p>
        </p:txBody>
      </p:sp>
    </p:spTree>
    <p:extLst>
      <p:ext uri="{BB962C8B-B14F-4D97-AF65-F5344CB8AC3E}">
        <p14:creationId xmlns:p14="http://schemas.microsoft.com/office/powerpoint/2010/main" val="155121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39644-2A3E-017B-151F-4F370A1FAA7C}"/>
              </a:ext>
            </a:extLst>
          </p:cNvPr>
          <p:cNvSpPr>
            <a:spLocks noGrp="1"/>
          </p:cNvSpPr>
          <p:nvPr>
            <p:ph idx="1"/>
          </p:nvPr>
        </p:nvSpPr>
        <p:spPr>
          <a:xfrm>
            <a:off x="838200" y="313899"/>
            <a:ext cx="10515600" cy="6127844"/>
          </a:xfrm>
        </p:spPr>
        <p:txBody>
          <a:bodyPr>
            <a:normAutofit/>
          </a:bodyPr>
          <a:lstStyle/>
          <a:p>
            <a:r>
              <a:rPr lang="en-IN" sz="1800" b="1" dirty="0" err="1">
                <a:effectLst/>
                <a:latin typeface="Aptos" panose="020B0004020202020204" pitchFamily="34" charset="0"/>
                <a:ea typeface="Aptos" panose="020B0004020202020204" pitchFamily="34" charset="0"/>
                <a:cs typeface="Times New Roman" panose="02020603050405020304" pitchFamily="18" charset="0"/>
              </a:rPr>
              <a:t>decision_making</a:t>
            </a:r>
            <a:r>
              <a:rPr lang="en-IN" sz="1800" dirty="0">
                <a:effectLst/>
                <a:latin typeface="Aptos" panose="020B0004020202020204" pitchFamily="34" charset="0"/>
                <a:ea typeface="Aptos" panose="020B0004020202020204" pitchFamily="34" charset="0"/>
                <a:cs typeface="Times New Roman" panose="02020603050405020304" pitchFamily="18" charset="0"/>
              </a:rPr>
              <a:t>: Flags quality control issues based on thresholds for SSIM, insertion, and roughness.</a:t>
            </a: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dirty="0" err="1">
                <a:effectLst/>
                <a:latin typeface="Aptos" panose="020B0004020202020204" pitchFamily="34" charset="0"/>
                <a:ea typeface="Aptos" panose="020B0004020202020204" pitchFamily="34" charset="0"/>
                <a:cs typeface="Times New Roman" panose="02020603050405020304" pitchFamily="18" charset="0"/>
              </a:rPr>
              <a:t>decision_making</a:t>
            </a:r>
            <a:r>
              <a:rPr lang="en-US"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a:effectLst/>
                <a:latin typeface="Aptos" panose="020B0004020202020204" pitchFamily="34" charset="0"/>
                <a:ea typeface="Aptos" panose="020B0004020202020204" pitchFamily="34" charset="0"/>
                <a:cs typeface="Times New Roman" panose="02020603050405020304" pitchFamily="18" charset="0"/>
              </a:rPr>
              <a:t>function assesses the quality of an assembly based on three parameters: SSIM index, magnet insertion percentage, and surface roughness. It defines thresholds for each parameter: SSIM (0.9), insertion percentage (95.0), and surface roughness (0.5). The function evaluates conditions to determine the assembly's status. If both SSIM and insertion percentage are below their thresholds, it indicates an assembly issue. If only SSIM is low, it signals an assembly problem; if insertion is low, it notes incomplete magnet insertion. A high surface roughness suggests a quality issue, while all parameters being acceptable indicates satisfactory assembly.</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8E847C6-BDF0-0932-EE33-7B11222AAACA}"/>
              </a:ext>
            </a:extLst>
          </p:cNvPr>
          <p:cNvPicPr>
            <a:picLocks noChangeAspect="1"/>
          </p:cNvPicPr>
          <p:nvPr/>
        </p:nvPicPr>
        <p:blipFill>
          <a:blip r:embed="rId2"/>
          <a:stretch>
            <a:fillRect/>
          </a:stretch>
        </p:blipFill>
        <p:spPr>
          <a:xfrm>
            <a:off x="1191549" y="806852"/>
            <a:ext cx="8232022" cy="3410306"/>
          </a:xfrm>
          <a:prstGeom prst="rect">
            <a:avLst/>
          </a:prstGeom>
        </p:spPr>
      </p:pic>
      <p:sp>
        <p:nvSpPr>
          <p:cNvPr id="2" name="Slide Number Placeholder 1">
            <a:extLst>
              <a:ext uri="{FF2B5EF4-FFF2-40B4-BE49-F238E27FC236}">
                <a16:creationId xmlns:a16="http://schemas.microsoft.com/office/drawing/2014/main" id="{D50E56F1-DD28-29F5-6E4B-DB969EACFE3E}"/>
              </a:ext>
            </a:extLst>
          </p:cNvPr>
          <p:cNvSpPr>
            <a:spLocks noGrp="1"/>
          </p:cNvSpPr>
          <p:nvPr>
            <p:ph type="sldNum" sz="quarter" idx="12"/>
          </p:nvPr>
        </p:nvSpPr>
        <p:spPr/>
        <p:txBody>
          <a:bodyPr/>
          <a:lstStyle/>
          <a:p>
            <a:fld id="{1D67EF22-5B5C-4800-AB3D-6E125217BB00}" type="slidenum">
              <a:rPr lang="en-IN" smtClean="0"/>
              <a:t>15</a:t>
            </a:fld>
            <a:endParaRPr lang="en-IN"/>
          </a:p>
        </p:txBody>
      </p:sp>
    </p:spTree>
    <p:extLst>
      <p:ext uri="{BB962C8B-B14F-4D97-AF65-F5344CB8AC3E}">
        <p14:creationId xmlns:p14="http://schemas.microsoft.com/office/powerpoint/2010/main" val="302049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FA76-1E09-6AC5-8BEE-F80660B9BE40}"/>
              </a:ext>
            </a:extLst>
          </p:cNvPr>
          <p:cNvSpPr>
            <a:spLocks noGrp="1"/>
          </p:cNvSpPr>
          <p:nvPr>
            <p:ph type="title"/>
          </p:nvPr>
        </p:nvSpPr>
        <p:spPr>
          <a:xfrm>
            <a:off x="838200" y="365125"/>
            <a:ext cx="10515600" cy="876821"/>
          </a:xfrm>
        </p:spPr>
        <p:txBody>
          <a:bodyPr>
            <a:normAutofit/>
          </a:bodyPr>
          <a:lstStyle/>
          <a:p>
            <a:r>
              <a:rPr lang="en-US" sz="3600" b="1" u="sng" dirty="0"/>
              <a:t>Sample output of code</a:t>
            </a:r>
            <a:endParaRPr lang="en-IN" sz="3600" b="1" u="sng" dirty="0"/>
          </a:p>
        </p:txBody>
      </p:sp>
      <p:pic>
        <p:nvPicPr>
          <p:cNvPr id="5" name="Content Placeholder 4">
            <a:extLst>
              <a:ext uri="{FF2B5EF4-FFF2-40B4-BE49-F238E27FC236}">
                <a16:creationId xmlns:a16="http://schemas.microsoft.com/office/drawing/2014/main" id="{A1F9FA33-AB67-0F94-8B43-181348BFD32B}"/>
              </a:ext>
            </a:extLst>
          </p:cNvPr>
          <p:cNvPicPr>
            <a:picLocks noGrp="1" noChangeAspect="1"/>
          </p:cNvPicPr>
          <p:nvPr>
            <p:ph idx="1"/>
          </p:nvPr>
        </p:nvPicPr>
        <p:blipFill>
          <a:blip r:embed="rId2"/>
          <a:stretch>
            <a:fillRect/>
          </a:stretch>
        </p:blipFill>
        <p:spPr>
          <a:xfrm>
            <a:off x="899176" y="1010100"/>
            <a:ext cx="6123367" cy="1724369"/>
          </a:xfrm>
        </p:spPr>
      </p:pic>
      <p:pic>
        <p:nvPicPr>
          <p:cNvPr id="7" name="Picture 6" descr="A collage of images of a machine&#10;&#10;Description automatically generated">
            <a:extLst>
              <a:ext uri="{FF2B5EF4-FFF2-40B4-BE49-F238E27FC236}">
                <a16:creationId xmlns:a16="http://schemas.microsoft.com/office/drawing/2014/main" id="{45CD3691-2AD6-4520-2A84-578787FB2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933" y="2734469"/>
            <a:ext cx="5901855" cy="3758406"/>
          </a:xfrm>
          <a:prstGeom prst="rect">
            <a:avLst/>
          </a:prstGeom>
        </p:spPr>
      </p:pic>
      <p:pic>
        <p:nvPicPr>
          <p:cNvPr id="9" name="Picture 8">
            <a:extLst>
              <a:ext uri="{FF2B5EF4-FFF2-40B4-BE49-F238E27FC236}">
                <a16:creationId xmlns:a16="http://schemas.microsoft.com/office/drawing/2014/main" id="{5E46A365-C2D0-E292-FD94-8F563BA136DE}"/>
              </a:ext>
            </a:extLst>
          </p:cNvPr>
          <p:cNvPicPr>
            <a:picLocks noChangeAspect="1"/>
          </p:cNvPicPr>
          <p:nvPr/>
        </p:nvPicPr>
        <p:blipFill>
          <a:blip r:embed="rId4"/>
          <a:stretch>
            <a:fillRect/>
          </a:stretch>
        </p:blipFill>
        <p:spPr>
          <a:xfrm>
            <a:off x="7337733" y="5373854"/>
            <a:ext cx="4016067" cy="876821"/>
          </a:xfrm>
          <a:prstGeom prst="rect">
            <a:avLst/>
          </a:prstGeom>
        </p:spPr>
      </p:pic>
      <p:pic>
        <p:nvPicPr>
          <p:cNvPr id="4" name="Picture 3" descr="A graph with a red line&#10;&#10;Description automatically generated">
            <a:extLst>
              <a:ext uri="{FF2B5EF4-FFF2-40B4-BE49-F238E27FC236}">
                <a16:creationId xmlns:a16="http://schemas.microsoft.com/office/drawing/2014/main" id="{DFC0D4BE-E5F1-EDE2-1114-EFB10DC45E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9869" y="246001"/>
            <a:ext cx="5107218" cy="4057058"/>
          </a:xfrm>
          <a:prstGeom prst="rect">
            <a:avLst/>
          </a:prstGeom>
        </p:spPr>
      </p:pic>
      <p:sp>
        <p:nvSpPr>
          <p:cNvPr id="6" name="Slide Number Placeholder 5">
            <a:extLst>
              <a:ext uri="{FF2B5EF4-FFF2-40B4-BE49-F238E27FC236}">
                <a16:creationId xmlns:a16="http://schemas.microsoft.com/office/drawing/2014/main" id="{B3DCFBC7-C554-1A11-8480-3F34AD8F8F1F}"/>
              </a:ext>
            </a:extLst>
          </p:cNvPr>
          <p:cNvSpPr>
            <a:spLocks noGrp="1"/>
          </p:cNvSpPr>
          <p:nvPr>
            <p:ph type="sldNum" sz="quarter" idx="12"/>
          </p:nvPr>
        </p:nvSpPr>
        <p:spPr/>
        <p:txBody>
          <a:bodyPr/>
          <a:lstStyle/>
          <a:p>
            <a:fld id="{1D67EF22-5B5C-4800-AB3D-6E125217BB00}" type="slidenum">
              <a:rPr lang="en-IN" smtClean="0"/>
              <a:t>16</a:t>
            </a:fld>
            <a:endParaRPr lang="en-IN"/>
          </a:p>
        </p:txBody>
      </p:sp>
    </p:spTree>
    <p:extLst>
      <p:ext uri="{BB962C8B-B14F-4D97-AF65-F5344CB8AC3E}">
        <p14:creationId xmlns:p14="http://schemas.microsoft.com/office/powerpoint/2010/main" val="357266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D0F2B-25FC-F798-8CB0-7E4E9A069C93}"/>
              </a:ext>
            </a:extLst>
          </p:cNvPr>
          <p:cNvSpPr>
            <a:spLocks noGrp="1"/>
          </p:cNvSpPr>
          <p:nvPr>
            <p:ph idx="1"/>
          </p:nvPr>
        </p:nvSpPr>
        <p:spPr>
          <a:xfrm>
            <a:off x="838200" y="376518"/>
            <a:ext cx="10515600" cy="5800445"/>
          </a:xfrm>
        </p:spPr>
        <p:txBody>
          <a:bodyPr/>
          <a:lstStyle/>
          <a:p>
            <a:pPr marL="0" indent="0">
              <a:buNone/>
            </a:pPr>
            <a:r>
              <a:rPr lang="en-IN" b="1" u="sng" dirty="0">
                <a:effectLst/>
                <a:latin typeface="Aptos" panose="020B0004020202020204" pitchFamily="34" charset="0"/>
                <a:ea typeface="Aptos" panose="020B0004020202020204" pitchFamily="34" charset="0"/>
                <a:cs typeface="Times New Roman" panose="02020603050405020304" pitchFamily="18" charset="0"/>
              </a:rPr>
              <a:t>GitHub Repository Structure</a:t>
            </a: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path: </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a:lnSpc>
                <a:spcPct val="150000"/>
              </a:lnSpc>
            </a:pPr>
            <a:r>
              <a:rPr lang="en-IN" sz="1800" dirty="0">
                <a:latin typeface="Aptos" panose="020B0004020202020204" pitchFamily="34" charset="0"/>
                <a:ea typeface="Aptos" panose="020B0004020202020204" pitchFamily="34" charset="0"/>
                <a:cs typeface="Times New Roman" panose="02020603050405020304" pitchFamily="18" charset="0"/>
              </a:rPr>
              <a:t>Input folder path: </a:t>
            </a:r>
            <a:r>
              <a:rPr lang="en-IN" sz="1800" b="1" dirty="0" err="1">
                <a:latin typeface="Aptos" panose="020B0004020202020204" pitchFamily="34" charset="0"/>
                <a:ea typeface="Aptos" panose="020B0004020202020204" pitchFamily="34" charset="0"/>
                <a:cs typeface="Times New Roman" panose="02020603050405020304" pitchFamily="18" charset="0"/>
              </a:rPr>
              <a:t>new_images</a:t>
            </a:r>
            <a:endParaRPr lang="en-IN" sz="1800" b="1" dirty="0">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Python code: </a:t>
            </a:r>
            <a:r>
              <a:rPr lang="en-IN" sz="1800" b="1" dirty="0" err="1">
                <a:latin typeface="Aptos" panose="020B0004020202020204" pitchFamily="34" charset="0"/>
                <a:ea typeface="Aptos" panose="020B0004020202020204" pitchFamily="34" charset="0"/>
                <a:cs typeface="Times New Roman" panose="02020603050405020304" pitchFamily="18" charset="0"/>
              </a:rPr>
              <a:t>Project_program.ipynb</a:t>
            </a:r>
            <a:endParaRPr lang="en-IN" sz="1800" b="1" dirty="0">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Code pdf: </a:t>
            </a:r>
            <a:r>
              <a:rPr lang="en-IN" sz="1800" b="1" dirty="0">
                <a:effectLst/>
                <a:latin typeface="Aptos" panose="020B0004020202020204" pitchFamily="34" charset="0"/>
                <a:ea typeface="Aptos" panose="020B0004020202020204" pitchFamily="34" charset="0"/>
                <a:cs typeface="Times New Roman" panose="02020603050405020304" pitchFamily="18" charset="0"/>
              </a:rPr>
              <a:t>Project_program.pdf</a:t>
            </a:r>
          </a:p>
          <a:p>
            <a:pPr>
              <a:lnSpc>
                <a:spcPct val="150000"/>
              </a:lnSpc>
            </a:pPr>
            <a:r>
              <a:rPr lang="en-IN" sz="1800" dirty="0">
                <a:latin typeface="Aptos" panose="020B0004020202020204" pitchFamily="34" charset="0"/>
                <a:ea typeface="Aptos" panose="020B0004020202020204" pitchFamily="34" charset="0"/>
                <a:cs typeface="Times New Roman" panose="02020603050405020304" pitchFamily="18" charset="0"/>
              </a:rPr>
              <a:t>Reason for selecting or rejecting the threshold: </a:t>
            </a:r>
            <a:r>
              <a:rPr lang="en-IN" sz="1800" b="1" dirty="0">
                <a:latin typeface="Aptos" panose="020B0004020202020204" pitchFamily="34" charset="0"/>
                <a:ea typeface="Aptos" panose="020B0004020202020204" pitchFamily="34" charset="0"/>
                <a:cs typeface="Times New Roman" panose="02020603050405020304" pitchFamily="18" charset="0"/>
              </a:rPr>
              <a:t>Selecting_threshold.docx</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Output image folder</a:t>
            </a:r>
            <a:r>
              <a:rPr lang="en-IN" sz="1800" b="1" dirty="0">
                <a:effectLst/>
                <a:latin typeface="Aptos" panose="020B0004020202020204" pitchFamily="34" charset="0"/>
                <a:ea typeface="Aptos" panose="020B0004020202020204" pitchFamily="34" charset="0"/>
                <a:cs typeface="Times New Roman" panose="02020603050405020304" pitchFamily="18" charset="0"/>
              </a:rPr>
              <a:t>: output images.zip</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Project report: </a:t>
            </a:r>
            <a:r>
              <a:rPr lang="en-US" sz="1800" b="1"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ANALYSIS.pdf</a:t>
            </a:r>
          </a:p>
          <a:p>
            <a:r>
              <a:rPr lang="en-US" sz="1800" b="0" i="0" dirty="0">
                <a:solidFill>
                  <a:srgbClr val="000000"/>
                </a:solidFill>
                <a:effectLst/>
                <a:latin typeface="Aptos" panose="020B0004020202020204" pitchFamily="34" charset="0"/>
              </a:rPr>
              <a:t>Presentation</a:t>
            </a:r>
            <a:r>
              <a:rPr lang="en-US" sz="1800" b="1" i="0" dirty="0">
                <a:solidFill>
                  <a:srgbClr val="000000"/>
                </a:solidFill>
                <a:effectLst/>
                <a:latin typeface="Aptos" panose="020B0004020202020204" pitchFamily="34" charset="0"/>
              </a:rPr>
              <a:t>: MOTOR ASSEMBLY MONITORING </a:t>
            </a:r>
            <a:r>
              <a:rPr lang="en-US" sz="1800" b="1" i="0">
                <a:solidFill>
                  <a:srgbClr val="000000"/>
                </a:solidFill>
                <a:effectLst/>
                <a:latin typeface="Aptos" panose="020B0004020202020204" pitchFamily="34" charset="0"/>
              </a:rPr>
              <a:t>THROUGH IMAGE ANALYSIS.pptx</a:t>
            </a:r>
            <a:r>
              <a:rPr lang="en-US" sz="1200"/>
              <a:t> </a:t>
            </a:r>
            <a:br>
              <a:rPr lang="en-US" sz="1200"/>
            </a:br>
            <a:endParaRPr lang="en-US" sz="1800" b="1">
              <a:effectLst/>
              <a:latin typeface="Aptos Display"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b="1" dirty="0">
              <a:latin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816447-3BE7-1207-14A6-B33E6937B8AF}"/>
              </a:ext>
            </a:extLst>
          </p:cNvPr>
          <p:cNvSpPr>
            <a:spLocks noGrp="1"/>
          </p:cNvSpPr>
          <p:nvPr>
            <p:ph type="sldNum" sz="quarter" idx="12"/>
          </p:nvPr>
        </p:nvSpPr>
        <p:spPr/>
        <p:txBody>
          <a:bodyPr/>
          <a:lstStyle/>
          <a:p>
            <a:fld id="{1D67EF22-5B5C-4800-AB3D-6E125217BB00}" type="slidenum">
              <a:rPr lang="en-IN" smtClean="0"/>
              <a:t>17</a:t>
            </a:fld>
            <a:endParaRPr lang="en-IN"/>
          </a:p>
        </p:txBody>
      </p:sp>
    </p:spTree>
    <p:extLst>
      <p:ext uri="{BB962C8B-B14F-4D97-AF65-F5344CB8AC3E}">
        <p14:creationId xmlns:p14="http://schemas.microsoft.com/office/powerpoint/2010/main" val="307407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6F93-E932-3459-AF16-824766D731FE}"/>
              </a:ext>
            </a:extLst>
          </p:cNvPr>
          <p:cNvSpPr>
            <a:spLocks noGrp="1"/>
          </p:cNvSpPr>
          <p:nvPr>
            <p:ph type="title"/>
          </p:nvPr>
        </p:nvSpPr>
        <p:spPr>
          <a:xfrm>
            <a:off x="838200" y="365126"/>
            <a:ext cx="10515600" cy="589616"/>
          </a:xfrm>
        </p:spPr>
        <p:txBody>
          <a:bodyPr>
            <a:normAutofit/>
          </a:bodyPr>
          <a:lstStyle/>
          <a:p>
            <a:r>
              <a:rPr lang="en-US" sz="2800" b="1" u="sng" dirty="0"/>
              <a:t>Relevance of the project to industrial applications.</a:t>
            </a:r>
            <a:endParaRPr lang="en-IN" sz="2800" b="1" u="sng" dirty="0"/>
          </a:p>
        </p:txBody>
      </p:sp>
      <p:sp>
        <p:nvSpPr>
          <p:cNvPr id="3" name="Content Placeholder 2">
            <a:extLst>
              <a:ext uri="{FF2B5EF4-FFF2-40B4-BE49-F238E27FC236}">
                <a16:creationId xmlns:a16="http://schemas.microsoft.com/office/drawing/2014/main" id="{0B830BCA-4678-1778-A4C5-663B27A2BCB1}"/>
              </a:ext>
            </a:extLst>
          </p:cNvPr>
          <p:cNvSpPr>
            <a:spLocks noGrp="1"/>
          </p:cNvSpPr>
          <p:nvPr>
            <p:ph idx="1"/>
          </p:nvPr>
        </p:nvSpPr>
        <p:spPr>
          <a:xfrm>
            <a:off x="658906" y="954742"/>
            <a:ext cx="10919012" cy="5647764"/>
          </a:xfrm>
        </p:spPr>
        <p:txBody>
          <a:bodyPr>
            <a:normAutofit fontScale="25000" lnSpcReduction="20000"/>
          </a:bodyPr>
          <a:lstStyle/>
          <a:p>
            <a:r>
              <a:rPr lang="en-US" sz="7200" dirty="0"/>
              <a:t>The project "Motor Assembly Monitoring through Image Analysis" is highly relevant to industrial applications, particularly in the manufacturing sector. Here are some key aspects of its relevance:</a:t>
            </a:r>
          </a:p>
          <a:p>
            <a:pPr>
              <a:buFont typeface="+mj-lt"/>
              <a:buAutoNum type="arabicPeriod"/>
            </a:pPr>
            <a:r>
              <a:rPr lang="en-US" sz="7200" b="1" dirty="0"/>
              <a:t>Quality Assurance</a:t>
            </a:r>
            <a:r>
              <a:rPr lang="en-US" sz="7200" dirty="0"/>
              <a:t>: By employing image analysis techniques to monitor motor assembly, manufacturers can ensure that each component is correctly positioned and fully inserted. This real-time monitoring reduces defects and improves overall product quality, essential for maintaining high standards in industrial applications.</a:t>
            </a:r>
          </a:p>
          <a:p>
            <a:pPr>
              <a:buFont typeface="+mj-lt"/>
              <a:buAutoNum type="arabicPeriod"/>
            </a:pPr>
            <a:r>
              <a:rPr lang="en-US" sz="7200" b="1" dirty="0"/>
              <a:t>Increased Efficiency</a:t>
            </a:r>
            <a:r>
              <a:rPr lang="en-US" sz="7200" dirty="0"/>
              <a:t>: Automating the inspection process through image analysis significantly speeds up quality control compared to manual inspections. This efficiency allows for faster production cycles and the ability to identify and rectify issues immediately, minimizing downtime.</a:t>
            </a:r>
          </a:p>
          <a:p>
            <a:pPr>
              <a:buFont typeface="+mj-lt"/>
              <a:buAutoNum type="arabicPeriod"/>
            </a:pPr>
            <a:r>
              <a:rPr lang="en-US" sz="7200" b="1" dirty="0"/>
              <a:t>Cost Reduction</a:t>
            </a:r>
            <a:r>
              <a:rPr lang="en-US" sz="7200" dirty="0"/>
              <a:t>: Detecting assembly issues early in the production process helps reduce costs associated with rework, waste, and product recalls. This project can lead to substantial savings for manufacturers by minimizing defects and improving yield rates.</a:t>
            </a:r>
          </a:p>
          <a:p>
            <a:pPr>
              <a:buFont typeface="+mj-lt"/>
              <a:buAutoNum type="arabicPeriod"/>
            </a:pPr>
            <a:r>
              <a:rPr lang="en-US" sz="7200" b="1" dirty="0"/>
              <a:t>Enhanced Data Analytics</a:t>
            </a:r>
            <a:r>
              <a:rPr lang="en-US" sz="7200" dirty="0"/>
              <a:t>: The integration of image analysis with data analytics enables manufacturers to gather valuable insights regarding assembly processes. Analyzing metrics such as SSIM, insertion percentages, and surface roughness can lead to continuous improvement initiatives and better decision-making.</a:t>
            </a:r>
          </a:p>
          <a:p>
            <a:pPr>
              <a:buFont typeface="+mj-lt"/>
              <a:buAutoNum type="arabicPeriod"/>
            </a:pPr>
            <a:r>
              <a:rPr lang="en-US" sz="7200" b="1" dirty="0"/>
              <a:t>Flexibility in Production</a:t>
            </a:r>
            <a:r>
              <a:rPr lang="en-US" sz="7200" dirty="0"/>
              <a:t>: The ability to adapt image analysis techniques to various types of motor assemblies makes this approach versatile. Manufacturers can implement these methods across different product lines, enhancing flexibility and responsiveness to market demands.</a:t>
            </a:r>
          </a:p>
          <a:p>
            <a:pPr>
              <a:buFont typeface="+mj-lt"/>
              <a:buAutoNum type="arabicPeriod"/>
            </a:pPr>
            <a:r>
              <a:rPr lang="en-US" sz="7200" b="1" dirty="0"/>
              <a:t>Compliance and Safety</a:t>
            </a:r>
            <a:r>
              <a:rPr lang="en-US" sz="7200" dirty="0"/>
              <a:t>: In industries where safety is critical, such as automotive or aerospace, ensuring the integrity of motor assemblies is paramount. Image analysis provides an objective assessment, helping companies comply with industry regulations and safety standards.</a:t>
            </a:r>
          </a:p>
          <a:p>
            <a:pPr>
              <a:buFont typeface="+mj-lt"/>
              <a:buAutoNum type="arabicPeriod"/>
            </a:pPr>
            <a:r>
              <a:rPr lang="en-US" sz="7200" b="1" dirty="0"/>
              <a:t>Reduced Human Error</a:t>
            </a:r>
            <a:r>
              <a:rPr lang="en-US" sz="7200" dirty="0"/>
              <a:t>: Automated inspection reduces reliance on human judgment, which can be prone to error, fatigue, or oversight. This leads to more consistent and reliable quality assessments.</a:t>
            </a:r>
          </a:p>
          <a:p>
            <a:endParaRPr lang="en-IN" dirty="0"/>
          </a:p>
        </p:txBody>
      </p:sp>
      <p:sp>
        <p:nvSpPr>
          <p:cNvPr id="4" name="Slide Number Placeholder 3">
            <a:extLst>
              <a:ext uri="{FF2B5EF4-FFF2-40B4-BE49-F238E27FC236}">
                <a16:creationId xmlns:a16="http://schemas.microsoft.com/office/drawing/2014/main" id="{EF50F5E8-5E69-8414-107E-99A100890ED7}"/>
              </a:ext>
            </a:extLst>
          </p:cNvPr>
          <p:cNvSpPr>
            <a:spLocks noGrp="1"/>
          </p:cNvSpPr>
          <p:nvPr>
            <p:ph type="sldNum" sz="quarter" idx="12"/>
          </p:nvPr>
        </p:nvSpPr>
        <p:spPr/>
        <p:txBody>
          <a:bodyPr/>
          <a:lstStyle/>
          <a:p>
            <a:fld id="{1D67EF22-5B5C-4800-AB3D-6E125217BB00}" type="slidenum">
              <a:rPr lang="en-IN" smtClean="0"/>
              <a:t>18</a:t>
            </a:fld>
            <a:endParaRPr lang="en-IN"/>
          </a:p>
        </p:txBody>
      </p:sp>
    </p:spTree>
    <p:extLst>
      <p:ext uri="{BB962C8B-B14F-4D97-AF65-F5344CB8AC3E}">
        <p14:creationId xmlns:p14="http://schemas.microsoft.com/office/powerpoint/2010/main" val="285114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DC33-B5B9-0713-629A-056EEC12C1B2}"/>
              </a:ext>
            </a:extLst>
          </p:cNvPr>
          <p:cNvSpPr>
            <a:spLocks noGrp="1"/>
          </p:cNvSpPr>
          <p:nvPr>
            <p:ph type="title"/>
          </p:nvPr>
        </p:nvSpPr>
        <p:spPr>
          <a:xfrm>
            <a:off x="838200" y="365126"/>
            <a:ext cx="10515600" cy="764428"/>
          </a:xfrm>
        </p:spPr>
        <p:txBody>
          <a:bodyPr/>
          <a:lstStyle/>
          <a:p>
            <a:r>
              <a:rPr lang="en-IN" b="1" u="sng" dirty="0"/>
              <a:t>Conclusion:</a:t>
            </a:r>
          </a:p>
        </p:txBody>
      </p:sp>
      <p:sp>
        <p:nvSpPr>
          <p:cNvPr id="3" name="Content Placeholder 2">
            <a:extLst>
              <a:ext uri="{FF2B5EF4-FFF2-40B4-BE49-F238E27FC236}">
                <a16:creationId xmlns:a16="http://schemas.microsoft.com/office/drawing/2014/main" id="{1FF8F066-FA8D-EC2C-9F41-B114170CF22F}"/>
              </a:ext>
            </a:extLst>
          </p:cNvPr>
          <p:cNvSpPr>
            <a:spLocks noGrp="1"/>
          </p:cNvSpPr>
          <p:nvPr>
            <p:ph idx="1"/>
          </p:nvPr>
        </p:nvSpPr>
        <p:spPr>
          <a:xfrm>
            <a:off x="838200" y="1129554"/>
            <a:ext cx="10515600" cy="5047409"/>
          </a:xfrm>
        </p:spPr>
        <p:txBody>
          <a:bodyPr>
            <a:normAutofit/>
          </a:bodyPr>
          <a:lstStyle/>
          <a:p>
            <a:pPr marL="0" indent="0">
              <a:buNone/>
            </a:pPr>
            <a:r>
              <a:rPr lang="en-US" sz="1800" dirty="0">
                <a:solidFill>
                  <a:schemeClr val="tx1">
                    <a:lumMod val="75000"/>
                    <a:lumOff val="25000"/>
                  </a:schemeClr>
                </a:solidFill>
              </a:rPr>
              <a:t>The program implements a comprehensive monitoring system for motor assembly through image analysis, focusing on magnet insertion quality. It begins by loading and preprocessing reference and test images, then compares them using the Structural Similarity Index (SSIM) and pixel-wise differences to evaluate assembly integrity. The system calculates various metrics, including surface roughness, magnet insertion percentage, and alignment scores, to assess the quality of assembly. Feature matching and depth analysis further enhance the understanding of discrepancies between the images. The decision-making module interprets these metrics against predefined thresholds to identify potential assembly issues, such as low SSIM values, incomplete magnet insertion, or high surface roughness. Finally, the program visualizes results and SSIM score distributions, enabling clear assessment of magnet insertion quality. This approach enhances quality control in manufacturing processes, ensuring that motor assemblies meet stringent standards for performance and reliability.</a:t>
            </a:r>
          </a:p>
          <a:p>
            <a:pPr marL="0" indent="0">
              <a:buNone/>
            </a:pPr>
            <a:r>
              <a:rPr lang="en-US" sz="3600" b="1" dirty="0">
                <a:solidFill>
                  <a:schemeClr val="tx1">
                    <a:lumMod val="75000"/>
                    <a:lumOff val="25000"/>
                  </a:schemeClr>
                </a:solidFill>
              </a:rPr>
              <a:t>References:</a:t>
            </a:r>
          </a:p>
          <a:p>
            <a:r>
              <a:rPr lang="en-US" sz="1800" b="1" dirty="0">
                <a:solidFill>
                  <a:schemeClr val="tx1">
                    <a:lumMod val="75000"/>
                    <a:lumOff val="25000"/>
                  </a:schemeClr>
                </a:solidFill>
              </a:rPr>
              <a:t>Used tutorials: </a:t>
            </a:r>
            <a:r>
              <a:rPr lang="en-US" sz="1800" dirty="0" err="1">
                <a:solidFill>
                  <a:schemeClr val="tx1">
                    <a:lumMod val="75000"/>
                    <a:lumOff val="25000"/>
                  </a:schemeClr>
                </a:solidFill>
              </a:rPr>
              <a:t>OpenCV,Matplotlib,scikit,python</a:t>
            </a:r>
            <a:endParaRPr lang="en-US" sz="1800" dirty="0">
              <a:solidFill>
                <a:schemeClr val="tx1">
                  <a:lumMod val="75000"/>
                  <a:lumOff val="25000"/>
                </a:schemeClr>
              </a:solidFill>
            </a:endParaRPr>
          </a:p>
          <a:p>
            <a:r>
              <a:rPr lang="en-US" sz="1800" b="1" dirty="0">
                <a:solidFill>
                  <a:schemeClr val="tx1">
                    <a:lumMod val="75000"/>
                    <a:lumOff val="25000"/>
                  </a:schemeClr>
                </a:solidFill>
              </a:rPr>
              <a:t>YouTube- </a:t>
            </a:r>
            <a:r>
              <a:rPr lang="en-US" sz="1800" dirty="0">
                <a:solidFill>
                  <a:schemeClr val="tx1">
                    <a:lumMod val="75000"/>
                    <a:lumOff val="25000"/>
                  </a:schemeClr>
                </a:solidFill>
              </a:rPr>
              <a:t>learned different thresholding techniques and </a:t>
            </a:r>
            <a:r>
              <a:rPr lang="en-IN" sz="1800" dirty="0"/>
              <a:t>Image Comparison Algorithms </a:t>
            </a:r>
            <a:endParaRPr lang="en-IN" sz="1800" dirty="0">
              <a:solidFill>
                <a:schemeClr val="tx1">
                  <a:lumMod val="75000"/>
                  <a:lumOff val="25000"/>
                </a:schemeClr>
              </a:solidFill>
            </a:endParaRPr>
          </a:p>
        </p:txBody>
      </p:sp>
      <p:sp>
        <p:nvSpPr>
          <p:cNvPr id="4" name="Slide Number Placeholder 3">
            <a:extLst>
              <a:ext uri="{FF2B5EF4-FFF2-40B4-BE49-F238E27FC236}">
                <a16:creationId xmlns:a16="http://schemas.microsoft.com/office/drawing/2014/main" id="{DD933BFC-18C7-3C73-4192-F6F75FB1323C}"/>
              </a:ext>
            </a:extLst>
          </p:cNvPr>
          <p:cNvSpPr>
            <a:spLocks noGrp="1"/>
          </p:cNvSpPr>
          <p:nvPr>
            <p:ph type="sldNum" sz="quarter" idx="12"/>
          </p:nvPr>
        </p:nvSpPr>
        <p:spPr/>
        <p:txBody>
          <a:bodyPr/>
          <a:lstStyle/>
          <a:p>
            <a:fld id="{1D67EF22-5B5C-4800-AB3D-6E125217BB00}" type="slidenum">
              <a:rPr lang="en-IN" smtClean="0"/>
              <a:t>19</a:t>
            </a:fld>
            <a:endParaRPr lang="en-IN"/>
          </a:p>
        </p:txBody>
      </p:sp>
    </p:spTree>
    <p:extLst>
      <p:ext uri="{BB962C8B-B14F-4D97-AF65-F5344CB8AC3E}">
        <p14:creationId xmlns:p14="http://schemas.microsoft.com/office/powerpoint/2010/main" val="965933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5F68-5314-7FA2-F432-121DBAE4AFCF}"/>
              </a:ext>
            </a:extLst>
          </p:cNvPr>
          <p:cNvSpPr>
            <a:spLocks noGrp="1"/>
          </p:cNvSpPr>
          <p:nvPr>
            <p:ph type="title"/>
          </p:nvPr>
        </p:nvSpPr>
        <p:spPr/>
        <p:txBody>
          <a:bodyPr>
            <a:normAutofit fontScale="90000"/>
          </a:bodyPr>
          <a:lstStyle/>
          <a:p>
            <a:r>
              <a:rPr lang="en-IN" sz="4800" b="1" u="sng" dirty="0">
                <a:effectLst/>
                <a:latin typeface="Aptos" panose="020B0004020202020204" pitchFamily="34" charset="0"/>
                <a:ea typeface="Aptos" panose="020B0004020202020204" pitchFamily="34" charset="0"/>
                <a:cs typeface="Times New Roman" panose="02020603050405020304" pitchFamily="18" charset="0"/>
              </a:rPr>
              <a:t>Problem Statement</a:t>
            </a:r>
            <a:br>
              <a:rPr lang="en-IN" sz="1800" b="1" u="sng" dirty="0">
                <a:effectLst/>
                <a:latin typeface="Aptos" panose="020B0004020202020204" pitchFamily="34" charset="0"/>
                <a:ea typeface="Aptos" panose="020B0004020202020204" pitchFamily="34" charset="0"/>
                <a:cs typeface="Times New Roman" panose="02020603050405020304" pitchFamily="18" charset="0"/>
              </a:rPr>
            </a:br>
            <a:endParaRPr lang="en-IN" b="1" u="sng" dirty="0"/>
          </a:p>
        </p:txBody>
      </p:sp>
      <p:sp>
        <p:nvSpPr>
          <p:cNvPr id="3" name="Content Placeholder 2">
            <a:extLst>
              <a:ext uri="{FF2B5EF4-FFF2-40B4-BE49-F238E27FC236}">
                <a16:creationId xmlns:a16="http://schemas.microsoft.com/office/drawing/2014/main" id="{A4EEE504-E210-F156-418D-7E2424132212}"/>
              </a:ext>
            </a:extLst>
          </p:cNvPr>
          <p:cNvSpPr>
            <a:spLocks noGrp="1"/>
          </p:cNvSpPr>
          <p:nvPr>
            <p:ph idx="1"/>
          </p:nvPr>
        </p:nvSpPr>
        <p:spPr/>
        <p:txBody>
          <a:bodyPr>
            <a:normAutofit/>
          </a:bodyPr>
          <a:lstStyle/>
          <a:p>
            <a:pPr marL="0" indent="0">
              <a:buNone/>
            </a:pPr>
            <a:r>
              <a:rPr lang="en-IN" dirty="0">
                <a:effectLst/>
                <a:latin typeface="Calibri" panose="020F0502020204030204" pitchFamily="34" charset="0"/>
                <a:ea typeface="Aptos" panose="020B0004020202020204" pitchFamily="34" charset="0"/>
                <a:cs typeface="Times New Roman" panose="02020603050405020304" pitchFamily="18" charset="0"/>
              </a:rPr>
              <a:t>The project focuses on developing an image analysis system to monitor the correct insertion of magnets into the rotor slots of a motor during assembly. Additionally, it includes a 3D surface scanning component to evaluate the surface roughness and depth variability of the motor post-assembly. The goal is to leverage advanced computer vision techniques to automate quality control processes, thereby reducing the reliance on manual inspections and enhancing overall production efficiency.</a:t>
            </a:r>
            <a:endParaRPr lang="en-IN"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7548297B-5710-B15C-044D-DDEE50438280}"/>
              </a:ext>
            </a:extLst>
          </p:cNvPr>
          <p:cNvSpPr>
            <a:spLocks noGrp="1"/>
          </p:cNvSpPr>
          <p:nvPr>
            <p:ph type="sldNum" sz="quarter" idx="12"/>
          </p:nvPr>
        </p:nvSpPr>
        <p:spPr/>
        <p:txBody>
          <a:bodyPr/>
          <a:lstStyle/>
          <a:p>
            <a:fld id="{1D67EF22-5B5C-4800-AB3D-6E125217BB00}" type="slidenum">
              <a:rPr lang="en-IN" smtClean="0"/>
              <a:t>2</a:t>
            </a:fld>
            <a:endParaRPr lang="en-IN"/>
          </a:p>
        </p:txBody>
      </p:sp>
    </p:spTree>
    <p:extLst>
      <p:ext uri="{BB962C8B-B14F-4D97-AF65-F5344CB8AC3E}">
        <p14:creationId xmlns:p14="http://schemas.microsoft.com/office/powerpoint/2010/main" val="1138933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088D-D8B1-3108-2988-E9A0BA01D932}"/>
              </a:ext>
            </a:extLst>
          </p:cNvPr>
          <p:cNvSpPr>
            <a:spLocks noGrp="1"/>
          </p:cNvSpPr>
          <p:nvPr>
            <p:ph idx="1"/>
          </p:nvPr>
        </p:nvSpPr>
        <p:spPr>
          <a:xfrm>
            <a:off x="838200" y="564776"/>
            <a:ext cx="10515600" cy="5612187"/>
          </a:xfrm>
        </p:spPr>
        <p:txBody>
          <a:bodyPr>
            <a:normAutofit/>
          </a:bodyPr>
          <a:lstStyle/>
          <a:p>
            <a:pPr marL="0" indent="0" algn="ctr">
              <a:buNone/>
            </a:pPr>
            <a:endParaRPr lang="en-IN" sz="9600" dirty="0"/>
          </a:p>
          <a:p>
            <a:pPr marL="0" indent="0" algn="ctr">
              <a:buNone/>
            </a:pPr>
            <a:r>
              <a:rPr lang="en-IN" sz="9600" dirty="0"/>
              <a:t>THANK YOU</a:t>
            </a:r>
          </a:p>
        </p:txBody>
      </p:sp>
      <p:sp>
        <p:nvSpPr>
          <p:cNvPr id="4" name="Slide Number Placeholder 3">
            <a:extLst>
              <a:ext uri="{FF2B5EF4-FFF2-40B4-BE49-F238E27FC236}">
                <a16:creationId xmlns:a16="http://schemas.microsoft.com/office/drawing/2014/main" id="{E7A0F495-AD3D-5348-46AC-2F23505A6E36}"/>
              </a:ext>
            </a:extLst>
          </p:cNvPr>
          <p:cNvSpPr>
            <a:spLocks noGrp="1"/>
          </p:cNvSpPr>
          <p:nvPr>
            <p:ph type="sldNum" sz="quarter" idx="12"/>
          </p:nvPr>
        </p:nvSpPr>
        <p:spPr/>
        <p:txBody>
          <a:bodyPr/>
          <a:lstStyle/>
          <a:p>
            <a:fld id="{1D67EF22-5B5C-4800-AB3D-6E125217BB00}" type="slidenum">
              <a:rPr lang="en-IN" smtClean="0"/>
              <a:t>20</a:t>
            </a:fld>
            <a:endParaRPr lang="en-IN"/>
          </a:p>
        </p:txBody>
      </p:sp>
    </p:spTree>
    <p:extLst>
      <p:ext uri="{BB962C8B-B14F-4D97-AF65-F5344CB8AC3E}">
        <p14:creationId xmlns:p14="http://schemas.microsoft.com/office/powerpoint/2010/main" val="105048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CF2C-4314-EF80-02CC-07B6AF121670}"/>
              </a:ext>
            </a:extLst>
          </p:cNvPr>
          <p:cNvSpPr>
            <a:spLocks noGrp="1"/>
          </p:cNvSpPr>
          <p:nvPr>
            <p:ph type="title"/>
          </p:nvPr>
        </p:nvSpPr>
        <p:spPr/>
        <p:txBody>
          <a:bodyPr/>
          <a:lstStyle/>
          <a:p>
            <a:r>
              <a:rPr lang="en-IN" sz="4000" b="1" u="sng" dirty="0">
                <a:latin typeface="Aptos" panose="020B0004020202020204" pitchFamily="34" charset="0"/>
                <a:ea typeface="Aptos" panose="020B0004020202020204" pitchFamily="34" charset="0"/>
                <a:cs typeface="Times New Roman" panose="02020603050405020304" pitchFamily="18" charset="0"/>
              </a:rPr>
              <a:t>Work Approach</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C2512F-2FF1-EE64-7B80-427FEDB13A84}"/>
              </a:ext>
            </a:extLst>
          </p:cNvPr>
          <p:cNvSpPr>
            <a:spLocks noGrp="1"/>
          </p:cNvSpPr>
          <p:nvPr>
            <p:ph idx="1"/>
          </p:nvPr>
        </p:nvSpPr>
        <p:spPr>
          <a:xfrm>
            <a:off x="838200" y="1089212"/>
            <a:ext cx="10515600" cy="5768788"/>
          </a:xfrm>
        </p:spPr>
        <p:txBody>
          <a:bodyPr>
            <a:noAutofit/>
          </a:bodyPr>
          <a:lstStyle/>
          <a:p>
            <a:pPr marL="342900" lvl="0" indent="-342900">
              <a:lnSpc>
                <a:spcPct val="107000"/>
              </a:lnSpc>
              <a:spcAft>
                <a:spcPts val="800"/>
              </a:spcAft>
              <a:buFont typeface="+mj-lt"/>
              <a:buAutoNum type="arabicPeriod"/>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Data Collection and Preprocessing:</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Gather stereo and RGB images of motor assemblies, including both properly placed and misaligned magnets.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Convert RGB images to grayscale and preprocess them for noise reduction.</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Image Comparison Algorithms:</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Develop algorithms using Structural Similarity Index (SSIM) to compare test images against reference images.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Implement pixel-wise difference calculations to quantify deviations.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Depth Analysis Using Stereo Images:</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Generate disparity maps from stereo images to analyse depth discrepancies.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Utilize depth analysis techniques to detect improperly inserted magnets.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C7C128D2-6CCC-542A-4E5D-74CB4A18373E}"/>
              </a:ext>
            </a:extLst>
          </p:cNvPr>
          <p:cNvSpPr>
            <a:spLocks noGrp="1"/>
          </p:cNvSpPr>
          <p:nvPr>
            <p:ph type="sldNum" sz="quarter" idx="12"/>
          </p:nvPr>
        </p:nvSpPr>
        <p:spPr/>
        <p:txBody>
          <a:bodyPr/>
          <a:lstStyle/>
          <a:p>
            <a:fld id="{1D67EF22-5B5C-4800-AB3D-6E125217BB00}" type="slidenum">
              <a:rPr lang="en-IN" smtClean="0"/>
              <a:t>3</a:t>
            </a:fld>
            <a:endParaRPr lang="en-IN"/>
          </a:p>
        </p:txBody>
      </p:sp>
    </p:spTree>
    <p:extLst>
      <p:ext uri="{BB962C8B-B14F-4D97-AF65-F5344CB8AC3E}">
        <p14:creationId xmlns:p14="http://schemas.microsoft.com/office/powerpoint/2010/main" val="22700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7C00C-3EA7-6A74-9070-D811327CDE97}"/>
              </a:ext>
            </a:extLst>
          </p:cNvPr>
          <p:cNvSpPr>
            <a:spLocks noGrp="1"/>
          </p:cNvSpPr>
          <p:nvPr>
            <p:ph idx="1"/>
          </p:nvPr>
        </p:nvSpPr>
        <p:spPr>
          <a:xfrm>
            <a:off x="838200" y="766482"/>
            <a:ext cx="10515600" cy="5410481"/>
          </a:xfrm>
        </p:spPr>
        <p:txBody>
          <a:bodyPr>
            <a:noAutofit/>
          </a:bodyPr>
          <a:lstStyle/>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4. 3D Surface Scanning and Roughness Analysis:</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Extract 3D data from stereo images to create a point cloud representation of the motor surface.</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Analyse surface roughness and depth variability using statistical methods.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5. Decision-Making System Development:</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Calibri" panose="020F0502020204030204" pitchFamily="34" charset="0"/>
                <a:ea typeface="Aptos" panose="020B0004020202020204" pitchFamily="34" charset="0"/>
                <a:cs typeface="Times New Roman" panose="02020603050405020304" pitchFamily="18" charset="0"/>
              </a:rPr>
              <a:t>Create a threshold-based system to automatically flag assembly or surface quality issues based on analysis metrics.</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Aptos" panose="020B0004020202020204" pitchFamily="34" charset="0"/>
                <a:ea typeface="Aptos" panose="020B0004020202020204" pitchFamily="34" charset="0"/>
                <a:cs typeface="Times New Roman" panose="02020603050405020304" pitchFamily="18" charset="0"/>
              </a:rPr>
              <a:t>Analysed SSIM scores, insertion percentages, and surface roughness to make decisions on assembly quality.</a:t>
            </a: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6. Reporting and Visualization:</a:t>
            </a:r>
            <a:endParaRPr lang="en-IN" sz="20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Aptos" panose="020B0004020202020204" pitchFamily="34" charset="0"/>
                <a:ea typeface="Aptos" panose="020B0004020202020204" pitchFamily="34" charset="0"/>
                <a:cs typeface="Times New Roman" panose="02020603050405020304" pitchFamily="18" charset="0"/>
              </a:rPr>
              <a:t>Generated reports using matplotlib with visualizations to display the results.</a:t>
            </a:r>
          </a:p>
          <a:p>
            <a:pPr marL="742950" lvl="1" indent="-285750">
              <a:lnSpc>
                <a:spcPct val="107000"/>
              </a:lnSpc>
              <a:spcAft>
                <a:spcPts val="800"/>
              </a:spcAft>
              <a:buSzPts val="1000"/>
              <a:buFont typeface="Symbol" panose="05050102010706020507" pitchFamily="18" charset="2"/>
              <a:buChar char=""/>
              <a:tabLst>
                <a:tab pos="914400" algn="l"/>
              </a:tabLst>
            </a:pPr>
            <a:r>
              <a:rPr lang="en-IN" sz="2000" dirty="0">
                <a:effectLst/>
                <a:latin typeface="Aptos" panose="020B0004020202020204" pitchFamily="34" charset="0"/>
                <a:ea typeface="Aptos" panose="020B0004020202020204" pitchFamily="34" charset="0"/>
                <a:cs typeface="Times New Roman" panose="02020603050405020304" pitchFamily="18" charset="0"/>
              </a:rPr>
              <a:t>Created quality control reports indicating any assembly or surface issues detected.</a:t>
            </a:r>
          </a:p>
          <a:p>
            <a:pPr marL="0" indent="0">
              <a:buNone/>
            </a:pPr>
            <a:endParaRPr lang="en-IN" sz="2000" dirty="0"/>
          </a:p>
        </p:txBody>
      </p:sp>
      <p:sp>
        <p:nvSpPr>
          <p:cNvPr id="2" name="Slide Number Placeholder 1">
            <a:extLst>
              <a:ext uri="{FF2B5EF4-FFF2-40B4-BE49-F238E27FC236}">
                <a16:creationId xmlns:a16="http://schemas.microsoft.com/office/drawing/2014/main" id="{53C4A71A-12F8-282F-E380-A325AC6E7693}"/>
              </a:ext>
            </a:extLst>
          </p:cNvPr>
          <p:cNvSpPr>
            <a:spLocks noGrp="1"/>
          </p:cNvSpPr>
          <p:nvPr>
            <p:ph type="sldNum" sz="quarter" idx="12"/>
          </p:nvPr>
        </p:nvSpPr>
        <p:spPr/>
        <p:txBody>
          <a:bodyPr/>
          <a:lstStyle/>
          <a:p>
            <a:fld id="{1D67EF22-5B5C-4800-AB3D-6E125217BB00}" type="slidenum">
              <a:rPr lang="en-IN" smtClean="0"/>
              <a:t>4</a:t>
            </a:fld>
            <a:endParaRPr lang="en-IN"/>
          </a:p>
        </p:txBody>
      </p:sp>
    </p:spTree>
    <p:extLst>
      <p:ext uri="{BB962C8B-B14F-4D97-AF65-F5344CB8AC3E}">
        <p14:creationId xmlns:p14="http://schemas.microsoft.com/office/powerpoint/2010/main" val="13368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CE9-5DD0-1D3B-E8C4-8AE55FAC6763}"/>
              </a:ext>
            </a:extLst>
          </p:cNvPr>
          <p:cNvSpPr>
            <a:spLocks noGrp="1"/>
          </p:cNvSpPr>
          <p:nvPr>
            <p:ph type="title"/>
          </p:nvPr>
        </p:nvSpPr>
        <p:spPr/>
        <p:txBody>
          <a:bodyPr/>
          <a:lstStyle/>
          <a:p>
            <a:r>
              <a:rPr lang="en-IN" b="1" u="sng" dirty="0"/>
              <a:t>Work products and deliverables</a:t>
            </a:r>
          </a:p>
        </p:txBody>
      </p:sp>
      <p:sp>
        <p:nvSpPr>
          <p:cNvPr id="3" name="Content Placeholder 2">
            <a:extLst>
              <a:ext uri="{FF2B5EF4-FFF2-40B4-BE49-F238E27FC236}">
                <a16:creationId xmlns:a16="http://schemas.microsoft.com/office/drawing/2014/main" id="{FADAF089-63FB-63D9-C274-A026C7BF6AC0}"/>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Aptos" panose="020B0004020202020204" pitchFamily="34" charset="0"/>
                <a:cs typeface="Times New Roman" panose="02020603050405020304" pitchFamily="18" charset="0"/>
              </a:rPr>
              <a:t>Software Programs</a:t>
            </a:r>
            <a:r>
              <a:rPr lang="en-IN" sz="1800" dirty="0">
                <a:effectLst/>
                <a:latin typeface="Aptos" panose="020B0004020202020204" pitchFamily="34" charset="0"/>
                <a:ea typeface="Aptos" panose="020B0004020202020204" pitchFamily="34" charset="0"/>
                <a:cs typeface="Times New Roman" panose="02020603050405020304" pitchFamily="18" charset="0"/>
              </a:rPr>
              <a:t>: Python scripts implementing image analysis, feature matching, depth analysis, and 3D surface scanning.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Aptos" panose="020B0004020202020204" pitchFamily="34" charset="0"/>
                <a:cs typeface="Times New Roman" panose="02020603050405020304" pitchFamily="18" charset="0"/>
              </a:rPr>
              <a:t>Datasets</a:t>
            </a:r>
            <a:r>
              <a:rPr lang="en-IN" sz="1800" dirty="0">
                <a:effectLst/>
                <a:latin typeface="Calibri" panose="020F0502020204030204" pitchFamily="34" charset="0"/>
                <a:ea typeface="Aptos" panose="020B0004020202020204" pitchFamily="34" charset="0"/>
                <a:cs typeface="Times New Roman" panose="02020603050405020304" pitchFamily="18" charset="0"/>
              </a:rPr>
              <a:t>:</a:t>
            </a:r>
            <a:r>
              <a:rPr lang="en-IN" sz="1800" dirty="0">
                <a:effectLst/>
                <a:latin typeface="Aptos" panose="020B0004020202020204" pitchFamily="34" charset="0"/>
                <a:ea typeface="Aptos" panose="020B0004020202020204" pitchFamily="34" charset="0"/>
                <a:cs typeface="Times New Roman" panose="02020603050405020304" pitchFamily="18" charset="0"/>
              </a:rPr>
              <a:t> Collection of stereo and RGB images showing different magnet alignment conditions.</a:t>
            </a:r>
          </a:p>
          <a:p>
            <a:pPr marL="0" lvl="0" indent="0">
              <a:lnSpc>
                <a:spcPct val="107000"/>
              </a:lnSpc>
              <a:spcAft>
                <a:spcPts val="800"/>
              </a:spcAft>
              <a:buSzPts val="1000"/>
              <a:buNone/>
              <a:tabLst>
                <a:tab pos="457200" algn="l"/>
              </a:tabLst>
            </a:pPr>
            <a:r>
              <a:rPr lang="en-IN" sz="1800" dirty="0">
                <a:latin typeface="Aptos" panose="020B0004020202020204" pitchFamily="34" charset="0"/>
                <a:ea typeface="Aptos" panose="020B0004020202020204" pitchFamily="34" charset="0"/>
                <a:cs typeface="Times New Roman" panose="02020603050405020304" pitchFamily="18" charset="0"/>
              </a:rPr>
              <a:t>                            Input folder name of images-</a:t>
            </a:r>
            <a:r>
              <a:rPr lang="en-IN" sz="1800" b="1" dirty="0">
                <a:latin typeface="Aptos" panose="020B0004020202020204" pitchFamily="34" charset="0"/>
                <a:ea typeface="Aptos" panose="020B0004020202020204" pitchFamily="34" charset="0"/>
                <a:cs typeface="Times New Roman" panose="02020603050405020304" pitchFamily="18" charset="0"/>
              </a:rPr>
              <a:t>new_images</a:t>
            </a:r>
          </a:p>
          <a:p>
            <a:pPr marL="0" lvl="0" indent="0">
              <a:lnSpc>
                <a:spcPct val="107000"/>
              </a:lnSpc>
              <a:spcAft>
                <a:spcPts val="800"/>
              </a:spcAft>
              <a:buSzPts val="1000"/>
              <a:buNone/>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name</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Aptos" panose="020B0004020202020204" pitchFamily="34" charset="0"/>
                <a:cs typeface="Times New Roman" panose="02020603050405020304" pitchFamily="18" charset="0"/>
              </a:rPr>
              <a:t>GitHub Repository</a:t>
            </a:r>
            <a:r>
              <a:rPr lang="en-IN" sz="1800" dirty="0">
                <a:effectLst/>
                <a:latin typeface="Calibri" panose="020F0502020204030204" pitchFamily="34" charset="0"/>
                <a:ea typeface="Aptos" panose="020B0004020202020204" pitchFamily="34" charset="0"/>
                <a:cs typeface="Times New Roman" panose="02020603050405020304" pitchFamily="18" charset="0"/>
              </a:rPr>
              <a:t>: A repository containing all source code, datasets, and documentations are present in this link</a:t>
            </a:r>
            <a:r>
              <a:rPr lang="en-IN" sz="1800" b="1" dirty="0">
                <a:effectLst/>
                <a:latin typeface="Calibri" panose="020F0502020204030204" pitchFamily="34" charset="0"/>
                <a:ea typeface="Aptos" panose="020B0004020202020204" pitchFamily="34" charset="0"/>
                <a:cs typeface="Times New Roman" panose="02020603050405020304" pitchFamily="18" charset="0"/>
              </a:rPr>
              <a:t>:  </a:t>
            </a:r>
            <a:r>
              <a:rPr lang="en-IN" sz="1800" b="1" dirty="0">
                <a:effectLst/>
                <a:latin typeface="Calibri" panose="020F0502020204030204" pitchFamily="34" charset="0"/>
                <a:ea typeface="Aptos" panose="020B0004020202020204" pitchFamily="34" charset="0"/>
                <a:cs typeface="Times New Roman" panose="02020603050405020304" pitchFamily="18" charset="0"/>
                <a:hlinkClick r:id="rId2"/>
              </a:rPr>
              <a:t>https://github.com/arpankumar2520/IDEAS_TIH_Project/tree/my-new-branch</a:t>
            </a:r>
            <a:endParaRPr lang="en-IN" b="1" dirty="0"/>
          </a:p>
        </p:txBody>
      </p:sp>
      <p:sp>
        <p:nvSpPr>
          <p:cNvPr id="4" name="Slide Number Placeholder 3">
            <a:extLst>
              <a:ext uri="{FF2B5EF4-FFF2-40B4-BE49-F238E27FC236}">
                <a16:creationId xmlns:a16="http://schemas.microsoft.com/office/drawing/2014/main" id="{5C978BF7-9525-D465-1E5A-472C50DA14FF}"/>
              </a:ext>
            </a:extLst>
          </p:cNvPr>
          <p:cNvSpPr>
            <a:spLocks noGrp="1"/>
          </p:cNvSpPr>
          <p:nvPr>
            <p:ph type="sldNum" sz="quarter" idx="12"/>
          </p:nvPr>
        </p:nvSpPr>
        <p:spPr/>
        <p:txBody>
          <a:bodyPr/>
          <a:lstStyle/>
          <a:p>
            <a:fld id="{1D67EF22-5B5C-4800-AB3D-6E125217BB00}" type="slidenum">
              <a:rPr lang="en-IN" smtClean="0"/>
              <a:t>5</a:t>
            </a:fld>
            <a:endParaRPr lang="en-IN"/>
          </a:p>
        </p:txBody>
      </p:sp>
    </p:spTree>
    <p:extLst>
      <p:ext uri="{BB962C8B-B14F-4D97-AF65-F5344CB8AC3E}">
        <p14:creationId xmlns:p14="http://schemas.microsoft.com/office/powerpoint/2010/main" val="262971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67DA-37C5-EA87-7FFC-67741E593BAA}"/>
              </a:ext>
            </a:extLst>
          </p:cNvPr>
          <p:cNvSpPr>
            <a:spLocks noGrp="1"/>
          </p:cNvSpPr>
          <p:nvPr>
            <p:ph type="title"/>
          </p:nvPr>
        </p:nvSpPr>
        <p:spPr>
          <a:xfrm>
            <a:off x="838200" y="365126"/>
            <a:ext cx="10515600" cy="939240"/>
          </a:xfrm>
        </p:spPr>
        <p:txBody>
          <a:bodyPr>
            <a:normAutofit/>
          </a:bodyPr>
          <a:lstStyle/>
          <a:p>
            <a:r>
              <a:rPr lang="en-IN" sz="4000" b="1" u="sng" dirty="0"/>
              <a:t>User Manual</a:t>
            </a:r>
          </a:p>
        </p:txBody>
      </p:sp>
      <p:sp>
        <p:nvSpPr>
          <p:cNvPr id="3" name="Content Placeholder 2">
            <a:extLst>
              <a:ext uri="{FF2B5EF4-FFF2-40B4-BE49-F238E27FC236}">
                <a16:creationId xmlns:a16="http://schemas.microsoft.com/office/drawing/2014/main" id="{26AC8544-34D6-0EAE-E1A0-CE85F6974089}"/>
              </a:ext>
            </a:extLst>
          </p:cNvPr>
          <p:cNvSpPr>
            <a:spLocks noGrp="1"/>
          </p:cNvSpPr>
          <p:nvPr>
            <p:ph idx="1"/>
          </p:nvPr>
        </p:nvSpPr>
        <p:spPr>
          <a:xfrm>
            <a:off x="838200" y="1304366"/>
            <a:ext cx="10515600" cy="5392269"/>
          </a:xfrm>
        </p:spPr>
        <p:txBody>
          <a:bodyPr>
            <a:noAutofit/>
          </a:bodyPr>
          <a:lstStyle/>
          <a:p>
            <a:pPr marL="342900" lvl="0" indent="-342900">
              <a:lnSpc>
                <a:spcPct val="107000"/>
              </a:lnSpc>
              <a:spcAft>
                <a:spcPts val="800"/>
              </a:spcAft>
              <a:buFont typeface="+mj-lt"/>
              <a:buAutoNum type="arabicPeriod"/>
              <a:tabLst>
                <a:tab pos="457200" algn="l"/>
              </a:tabLst>
            </a:pPr>
            <a:r>
              <a:rPr lang="en-IN" sz="1600" b="1" dirty="0">
                <a:effectLst/>
                <a:latin typeface="Calibri" panose="020F0502020204030204" pitchFamily="34" charset="0"/>
                <a:ea typeface="Aptos" panose="020B0004020202020204" pitchFamily="34" charset="0"/>
                <a:cs typeface="Times New Roman" panose="02020603050405020304" pitchFamily="18" charset="0"/>
              </a:rPr>
              <a:t>Installation Requirements:</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Calibri" panose="020F0502020204030204" pitchFamily="34" charset="0"/>
                <a:ea typeface="Aptos" panose="020B0004020202020204" pitchFamily="34" charset="0"/>
                <a:cs typeface="Times New Roman" panose="02020603050405020304" pitchFamily="18" charset="0"/>
              </a:rPr>
              <a:t>Ensure Python is installed on your system.</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Calibri" panose="020F0502020204030204" pitchFamily="34" charset="0"/>
                <a:ea typeface="Aptos" panose="020B0004020202020204" pitchFamily="34" charset="0"/>
                <a:cs typeface="Times New Roman" panose="02020603050405020304" pitchFamily="18" charset="0"/>
              </a:rPr>
              <a:t>Install </a:t>
            </a:r>
            <a:r>
              <a:rPr lang="en-IN" sz="1600" dirty="0" err="1">
                <a:effectLst/>
                <a:latin typeface="Calibri" panose="020F0502020204030204" pitchFamily="34" charset="0"/>
                <a:ea typeface="Aptos" panose="020B0004020202020204" pitchFamily="34" charset="0"/>
                <a:cs typeface="Times New Roman" panose="02020603050405020304" pitchFamily="18" charset="0"/>
              </a:rPr>
              <a:t>Jupyter</a:t>
            </a:r>
            <a:r>
              <a:rPr lang="en-IN" sz="1600" dirty="0">
                <a:effectLst/>
                <a:latin typeface="Calibri" panose="020F0502020204030204" pitchFamily="34" charset="0"/>
                <a:ea typeface="Aptos" panose="020B0004020202020204" pitchFamily="34" charset="0"/>
                <a:cs typeface="Times New Roman" panose="02020603050405020304" pitchFamily="18" charset="0"/>
              </a:rPr>
              <a:t> Notebook.</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Calibri" panose="020F0502020204030204" pitchFamily="34" charset="0"/>
                <a:ea typeface="Aptos" panose="020B0004020202020204" pitchFamily="34" charset="0"/>
                <a:cs typeface="Times New Roman" panose="02020603050405020304" pitchFamily="18" charset="0"/>
              </a:rPr>
              <a:t>Install necessary libraries using the command:</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1371600">
              <a:lnSpc>
                <a:spcPct val="100000"/>
              </a:lnSpc>
              <a:spcAft>
                <a:spcPts val="800"/>
              </a:spcAft>
            </a:pPr>
            <a:r>
              <a:rPr lang="en-IN" sz="1600" dirty="0">
                <a:effectLst/>
                <a:latin typeface="Calibri" panose="020F0502020204030204" pitchFamily="34" charset="0"/>
                <a:ea typeface="Aptos" panose="020B0004020202020204" pitchFamily="34" charset="0"/>
                <a:cs typeface="Times New Roman" panose="02020603050405020304" pitchFamily="18" charset="0"/>
              </a:rPr>
              <a:t>pip install </a:t>
            </a:r>
            <a:r>
              <a:rPr lang="en-IN" sz="1600" dirty="0" err="1">
                <a:effectLst/>
                <a:latin typeface="Calibri" panose="020F0502020204030204" pitchFamily="34" charset="0"/>
                <a:ea typeface="Aptos" panose="020B0004020202020204" pitchFamily="34" charset="0"/>
                <a:cs typeface="Times New Roman" panose="02020603050405020304" pitchFamily="18" charset="0"/>
              </a:rPr>
              <a:t>opencv</a:t>
            </a:r>
            <a:r>
              <a:rPr lang="en-IN" sz="1600" dirty="0">
                <a:effectLst/>
                <a:latin typeface="Calibri" panose="020F0502020204030204" pitchFamily="34" charset="0"/>
                <a:ea typeface="Aptos" panose="020B0004020202020204" pitchFamily="34" charset="0"/>
                <a:cs typeface="Times New Roman" panose="02020603050405020304" pitchFamily="18" charset="0"/>
              </a:rPr>
              <a:t>-python scikit-image matplotlib.</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0000"/>
              </a:lnSpc>
              <a:spcAft>
                <a:spcPts val="800"/>
              </a:spcAft>
              <a:buNone/>
              <a:tabLst>
                <a:tab pos="457200" algn="l"/>
              </a:tabLst>
            </a:pPr>
            <a:r>
              <a:rPr lang="en-IN" sz="1600" b="1" dirty="0">
                <a:effectLst/>
                <a:latin typeface="Calibri" panose="020F0502020204030204" pitchFamily="34" charset="0"/>
                <a:ea typeface="Aptos" panose="020B0004020202020204" pitchFamily="34" charset="0"/>
                <a:cs typeface="Times New Roman" panose="02020603050405020304" pitchFamily="18" charset="0"/>
              </a:rPr>
              <a:t>2.    Running the Application:</a:t>
            </a:r>
            <a:endParaRPr lang="en-IN" sz="16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0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Execution</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Run the main() function in the provided script.</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Specify the path for the reference image is “</a:t>
            </a:r>
            <a:r>
              <a:rPr lang="en-IN" sz="16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r>
              <a:rPr lang="en-IN" sz="1600" dirty="0">
                <a:effectLst/>
                <a:latin typeface="Aptos" panose="020B0004020202020204" pitchFamily="34" charset="0"/>
                <a:ea typeface="Aptos" panose="020B0004020202020204" pitchFamily="34" charset="0"/>
                <a:cs typeface="Times New Roman" panose="02020603050405020304" pitchFamily="18" charset="0"/>
              </a:rPr>
              <a:t>” and the folder  </a:t>
            </a:r>
            <a:r>
              <a:rPr lang="en-IN" sz="1600" dirty="0">
                <a:latin typeface="Aptos" panose="020B0004020202020204" pitchFamily="34" charset="0"/>
                <a:ea typeface="Aptos" panose="020B0004020202020204" pitchFamily="34" charset="0"/>
                <a:cs typeface="Times New Roman" panose="02020603050405020304" pitchFamily="18" charset="0"/>
              </a:rPr>
              <a:t>with “</a:t>
            </a:r>
            <a:r>
              <a:rPr lang="en-IN" sz="1600" b="1" dirty="0">
                <a:latin typeface="Aptos" panose="020B0004020202020204" pitchFamily="34" charset="0"/>
                <a:ea typeface="Aptos" panose="020B0004020202020204" pitchFamily="34" charset="0"/>
                <a:cs typeface="Times New Roman" panose="02020603050405020304" pitchFamily="18" charset="0"/>
              </a:rPr>
              <a:t>new_images</a:t>
            </a:r>
            <a:r>
              <a:rPr lang="en-IN" sz="1600" dirty="0">
                <a:latin typeface="Aptos" panose="020B0004020202020204" pitchFamily="34" charset="0"/>
                <a:ea typeface="Aptos" panose="020B0004020202020204" pitchFamily="34" charset="0"/>
                <a:cs typeface="Times New Roman" panose="02020603050405020304" pitchFamily="18" charset="0"/>
              </a:rPr>
              <a:t>” which is </a:t>
            </a:r>
            <a:r>
              <a:rPr lang="en-IN" sz="1600" dirty="0">
                <a:effectLst/>
                <a:latin typeface="Aptos" panose="020B0004020202020204" pitchFamily="34" charset="0"/>
                <a:ea typeface="Aptos" panose="020B0004020202020204" pitchFamily="34" charset="0"/>
                <a:cs typeface="Times New Roman" panose="02020603050405020304" pitchFamily="18" charset="0"/>
              </a:rPr>
              <a:t>containing the  test images.</a:t>
            </a:r>
          </a:p>
          <a:p>
            <a:pPr marL="457200">
              <a:lnSpc>
                <a:spcPct val="100000"/>
              </a:lnSpc>
              <a:spcAft>
                <a:spcPts val="800"/>
              </a:spcAft>
            </a:pPr>
            <a:r>
              <a:rPr lang="en-IN" sz="1600" b="1" dirty="0">
                <a:effectLst/>
                <a:latin typeface="Aptos" panose="020B0004020202020204" pitchFamily="34" charset="0"/>
                <a:ea typeface="Aptos" panose="020B0004020202020204" pitchFamily="34" charset="0"/>
                <a:cs typeface="Times New Roman" panose="02020603050405020304" pitchFamily="18" charset="0"/>
              </a:rPr>
              <a:t>Output</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View the results, including SSIM scores, surface roughness values, and insertion percentages.</a:t>
            </a:r>
          </a:p>
          <a:p>
            <a:pPr marL="742950" lvl="1" indent="-285750">
              <a:lnSpc>
                <a:spcPct val="100000"/>
              </a:lnSpc>
              <a:spcAft>
                <a:spcPts val="800"/>
              </a:spcAft>
              <a:buSzPts val="1000"/>
              <a:buFont typeface="Symbol" panose="05050102010706020507" pitchFamily="18" charset="2"/>
              <a:buChar char=""/>
              <a:tabLst>
                <a:tab pos="914400" algn="l"/>
              </a:tabLst>
            </a:pPr>
            <a:r>
              <a:rPr lang="en-IN" sz="1600" dirty="0">
                <a:effectLst/>
                <a:latin typeface="Aptos" panose="020B0004020202020204" pitchFamily="34" charset="0"/>
                <a:ea typeface="Aptos" panose="020B0004020202020204" pitchFamily="34" charset="0"/>
                <a:cs typeface="Times New Roman" panose="02020603050405020304" pitchFamily="18" charset="0"/>
              </a:rPr>
              <a:t>Check the automatically generated reports indicating quality control issues.</a:t>
            </a:r>
          </a:p>
          <a:p>
            <a:pPr marL="0" indent="0">
              <a:buNone/>
            </a:pPr>
            <a:endParaRPr lang="en-IN" sz="1600" dirty="0"/>
          </a:p>
        </p:txBody>
      </p:sp>
      <p:sp>
        <p:nvSpPr>
          <p:cNvPr id="4" name="Slide Number Placeholder 3">
            <a:extLst>
              <a:ext uri="{FF2B5EF4-FFF2-40B4-BE49-F238E27FC236}">
                <a16:creationId xmlns:a16="http://schemas.microsoft.com/office/drawing/2014/main" id="{7B8C0238-510F-7907-2595-1E7F1506C414}"/>
              </a:ext>
            </a:extLst>
          </p:cNvPr>
          <p:cNvSpPr>
            <a:spLocks noGrp="1"/>
          </p:cNvSpPr>
          <p:nvPr>
            <p:ph type="sldNum" sz="quarter" idx="12"/>
          </p:nvPr>
        </p:nvSpPr>
        <p:spPr/>
        <p:txBody>
          <a:bodyPr/>
          <a:lstStyle/>
          <a:p>
            <a:fld id="{1D67EF22-5B5C-4800-AB3D-6E125217BB00}" type="slidenum">
              <a:rPr lang="en-IN" smtClean="0"/>
              <a:t>6</a:t>
            </a:fld>
            <a:endParaRPr lang="en-IN"/>
          </a:p>
        </p:txBody>
      </p:sp>
    </p:spTree>
    <p:extLst>
      <p:ext uri="{BB962C8B-B14F-4D97-AF65-F5344CB8AC3E}">
        <p14:creationId xmlns:p14="http://schemas.microsoft.com/office/powerpoint/2010/main" val="42227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6CD7-2C3A-D626-3E66-DFF33B576462}"/>
              </a:ext>
            </a:extLst>
          </p:cNvPr>
          <p:cNvSpPr>
            <a:spLocks noGrp="1"/>
          </p:cNvSpPr>
          <p:nvPr>
            <p:ph type="title"/>
          </p:nvPr>
        </p:nvSpPr>
        <p:spPr>
          <a:xfrm>
            <a:off x="838200" y="365126"/>
            <a:ext cx="10515600" cy="777874"/>
          </a:xfrm>
        </p:spPr>
        <p:txBody>
          <a:bodyPr>
            <a:normAutofit fontScale="90000"/>
          </a:bodyPr>
          <a:lstStyle/>
          <a:p>
            <a:br>
              <a:rPr lang="en-IN" sz="3600" b="1" u="sng" dirty="0">
                <a:effectLst/>
                <a:latin typeface="Aptos" panose="020B0004020202020204" pitchFamily="34" charset="0"/>
                <a:ea typeface="Aptos" panose="020B0004020202020204" pitchFamily="34" charset="0"/>
                <a:cs typeface="Times New Roman" panose="02020603050405020304" pitchFamily="18" charset="0"/>
              </a:rPr>
            </a:br>
            <a:r>
              <a:rPr lang="en-IN" b="1" u="sng" dirty="0">
                <a:effectLst/>
                <a:latin typeface="Aptos" panose="020B0004020202020204" pitchFamily="34" charset="0"/>
                <a:ea typeface="Aptos" panose="020B0004020202020204" pitchFamily="34" charset="0"/>
                <a:cs typeface="Times New Roman" panose="02020603050405020304" pitchFamily="18" charset="0"/>
              </a:rPr>
              <a:t>Technical Manual</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026885-91CB-DDA7-2986-8365B81CE798}"/>
              </a:ext>
            </a:extLst>
          </p:cNvPr>
          <p:cNvSpPr>
            <a:spLocks noGrp="1"/>
          </p:cNvSpPr>
          <p:nvPr>
            <p:ph idx="1"/>
          </p:nvPr>
        </p:nvSpPr>
        <p:spPr>
          <a:xfrm>
            <a:off x="838200" y="1035424"/>
            <a:ext cx="10515600" cy="5457450"/>
          </a:xfrm>
        </p:spPr>
        <p:txBody>
          <a:bodyPr/>
          <a:lstStyle/>
          <a:p>
            <a:pPr marL="0" indent="0">
              <a:buNone/>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dirty="0">
                <a:effectLst/>
                <a:latin typeface="Aptos" panose="020B0004020202020204" pitchFamily="34" charset="0"/>
                <a:ea typeface="Aptos" panose="020B0004020202020204" pitchFamily="34" charset="0"/>
                <a:cs typeface="Times New Roman" panose="02020603050405020304" pitchFamily="18" charset="0"/>
              </a:rPr>
              <a:t>Datasets:</a:t>
            </a:r>
          </a:p>
          <a:p>
            <a:r>
              <a:rPr lang="en-IN" sz="1800" b="1" dirty="0">
                <a:effectLst/>
                <a:latin typeface="Aptos" panose="020B0004020202020204" pitchFamily="34" charset="0"/>
                <a:ea typeface="Aptos" panose="020B0004020202020204" pitchFamily="34" charset="0"/>
                <a:cs typeface="Times New Roman" panose="02020603050405020304" pitchFamily="18" charset="0"/>
              </a:rPr>
              <a:t>    Captured Images</a:t>
            </a:r>
            <a:r>
              <a:rPr lang="en-IN" sz="1800" dirty="0">
                <a:effectLst/>
                <a:latin typeface="Aptos" panose="020B0004020202020204" pitchFamily="34" charset="0"/>
                <a:ea typeface="Aptos" panose="020B0004020202020204" pitchFamily="34" charset="0"/>
                <a:cs typeface="Times New Roman" panose="02020603050405020304" pitchFamily="18" charset="0"/>
              </a:rPr>
              <a:t>: Stereo and RGB images of motor assemblies for analysis.</a:t>
            </a:r>
          </a:p>
          <a:p>
            <a:pPr marL="0" indent="0">
              <a:buNone/>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800" b="1"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1800" b="1" dirty="0">
                <a:effectLst/>
                <a:latin typeface="Aptos" panose="020B0004020202020204" pitchFamily="34" charset="0"/>
                <a:ea typeface="Aptos" panose="020B0004020202020204" pitchFamily="34" charset="0"/>
                <a:cs typeface="Times New Roman" panose="02020603050405020304" pitchFamily="18" charset="0"/>
              </a:rPr>
              <a:t>Software Libraries Used:</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OpenCV</a:t>
            </a:r>
            <a:r>
              <a:rPr lang="en-IN" sz="1800" dirty="0">
                <a:effectLst/>
                <a:latin typeface="Aptos" panose="020B0004020202020204" pitchFamily="34" charset="0"/>
                <a:ea typeface="Aptos" panose="020B0004020202020204" pitchFamily="34" charset="0"/>
                <a:cs typeface="Times New Roman" panose="02020603050405020304" pitchFamily="18" charset="0"/>
              </a:rPr>
              <a:t>: Image processing and feature matching.</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scikit-image</a:t>
            </a:r>
            <a:r>
              <a:rPr lang="en-IN" sz="1800" dirty="0">
                <a:effectLst/>
                <a:latin typeface="Aptos" panose="020B0004020202020204" pitchFamily="34" charset="0"/>
                <a:ea typeface="Aptos" panose="020B0004020202020204" pitchFamily="34" charset="0"/>
                <a:cs typeface="Times New Roman" panose="02020603050405020304" pitchFamily="18" charset="0"/>
              </a:rPr>
              <a:t>: SSIM calculation and surface roughness analysis.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Matplotlib</a:t>
            </a:r>
            <a:r>
              <a:rPr lang="en-IN" sz="1800" dirty="0">
                <a:effectLst/>
                <a:latin typeface="Aptos" panose="020B0004020202020204" pitchFamily="34" charset="0"/>
                <a:ea typeface="Aptos" panose="020B0004020202020204" pitchFamily="34" charset="0"/>
                <a:cs typeface="Times New Roman" panose="02020603050405020304" pitchFamily="18" charset="0"/>
              </a:rPr>
              <a:t>: Visualization of SSIM score distributions and analysis results.</a:t>
            </a:r>
          </a:p>
          <a:p>
            <a:pPr marL="0" indent="0">
              <a:buNone/>
            </a:pPr>
            <a:endParaRPr lang="en-IN" dirty="0"/>
          </a:p>
        </p:txBody>
      </p:sp>
      <p:sp>
        <p:nvSpPr>
          <p:cNvPr id="4" name="Slide Number Placeholder 3">
            <a:extLst>
              <a:ext uri="{FF2B5EF4-FFF2-40B4-BE49-F238E27FC236}">
                <a16:creationId xmlns:a16="http://schemas.microsoft.com/office/drawing/2014/main" id="{C6A3D0F3-A57B-15F0-382F-726C97751AB6}"/>
              </a:ext>
            </a:extLst>
          </p:cNvPr>
          <p:cNvSpPr>
            <a:spLocks noGrp="1"/>
          </p:cNvSpPr>
          <p:nvPr>
            <p:ph type="sldNum" sz="quarter" idx="12"/>
          </p:nvPr>
        </p:nvSpPr>
        <p:spPr/>
        <p:txBody>
          <a:bodyPr/>
          <a:lstStyle/>
          <a:p>
            <a:fld id="{1D67EF22-5B5C-4800-AB3D-6E125217BB00}" type="slidenum">
              <a:rPr lang="en-IN" smtClean="0"/>
              <a:t>7</a:t>
            </a:fld>
            <a:endParaRPr lang="en-IN"/>
          </a:p>
        </p:txBody>
      </p:sp>
    </p:spTree>
    <p:extLst>
      <p:ext uri="{BB962C8B-B14F-4D97-AF65-F5344CB8AC3E}">
        <p14:creationId xmlns:p14="http://schemas.microsoft.com/office/powerpoint/2010/main" val="31996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51084-521A-E164-E315-DF06CF4A00E8}"/>
              </a:ext>
            </a:extLst>
          </p:cNvPr>
          <p:cNvSpPr>
            <a:spLocks noGrp="1"/>
          </p:cNvSpPr>
          <p:nvPr>
            <p:ph idx="1"/>
          </p:nvPr>
        </p:nvSpPr>
        <p:spPr>
          <a:xfrm>
            <a:off x="838200" y="242047"/>
            <a:ext cx="10515600" cy="6320118"/>
          </a:xfrm>
        </p:spPr>
        <p:txBody>
          <a:bodyPr>
            <a:normAutofit lnSpcReduction="10000"/>
          </a:bodyPr>
          <a:lstStyle/>
          <a:p>
            <a:pPr marL="0" indent="0">
              <a:lnSpc>
                <a:spcPct val="107000"/>
              </a:lnSpc>
              <a:spcAft>
                <a:spcPts val="800"/>
              </a:spcAft>
              <a:buNone/>
            </a:pPr>
            <a:r>
              <a:rPr lang="en-IN" sz="1800" b="1" dirty="0">
                <a:effectLst/>
                <a:latin typeface="Aptos" panose="020B0004020202020204" pitchFamily="34" charset="0"/>
                <a:ea typeface="Aptos" panose="020B0004020202020204" pitchFamily="34" charset="0"/>
                <a:cs typeface="Times New Roman" panose="02020603050405020304" pitchFamily="18" charset="0"/>
              </a:rPr>
              <a:t>Program Documentation:</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r>
              <a:rPr lang="en-IN" sz="1800" b="1" dirty="0">
                <a:effectLst/>
                <a:latin typeface="Aptos" panose="020B0004020202020204" pitchFamily="34" charset="0"/>
                <a:ea typeface="Aptos" panose="020B0004020202020204" pitchFamily="34" charset="0"/>
                <a:cs typeface="Times New Roman" panose="02020603050405020304" pitchFamily="18" charset="0"/>
              </a:rPr>
              <a:t>load_and_preprocess_images</a:t>
            </a:r>
            <a:r>
              <a:rPr lang="en-IN" sz="1800" dirty="0">
                <a:effectLst/>
                <a:latin typeface="Aptos" panose="020B0004020202020204" pitchFamily="34" charset="0"/>
                <a:ea typeface="Aptos" panose="020B0004020202020204" pitchFamily="34" charset="0"/>
                <a:cs typeface="Times New Roman" panose="02020603050405020304" pitchFamily="18" charset="0"/>
              </a:rPr>
              <a:t>: Loads images, resizes the test image to the reference image’s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800" dirty="0"/>
          </a:p>
          <a:p>
            <a:r>
              <a:rPr lang="en-US" sz="1800" dirty="0"/>
              <a:t>Here are given the reference path and input folder which present in the main function</a:t>
            </a:r>
          </a:p>
          <a:p>
            <a:endParaRPr lang="en-US" sz="1800" dirty="0"/>
          </a:p>
          <a:p>
            <a:endParaRPr lang="en-US" sz="1800" dirty="0"/>
          </a:p>
          <a:p>
            <a:r>
              <a:rPr lang="en-US" sz="1800" dirty="0"/>
              <a:t>This function loads a reference and test image, checks for successful loading, and raises an error if either image is missing. It resizes the test image to match the reference image’s dimensions, then converts both images to grayscale for further analysis. Finally, it returns the original and preprocessed images (resized and grayscale versions) for further processing.</a:t>
            </a:r>
            <a:endParaRPr lang="en-IN" sz="1800" dirty="0"/>
          </a:p>
        </p:txBody>
      </p:sp>
      <p:pic>
        <p:nvPicPr>
          <p:cNvPr id="5" name="Picture 4">
            <a:extLst>
              <a:ext uri="{FF2B5EF4-FFF2-40B4-BE49-F238E27FC236}">
                <a16:creationId xmlns:a16="http://schemas.microsoft.com/office/drawing/2014/main" id="{9035D4AB-1978-30E8-FB21-5BF552FD350B}"/>
              </a:ext>
            </a:extLst>
          </p:cNvPr>
          <p:cNvPicPr>
            <a:picLocks noChangeAspect="1"/>
          </p:cNvPicPr>
          <p:nvPr/>
        </p:nvPicPr>
        <p:blipFill>
          <a:blip r:embed="rId2"/>
          <a:stretch>
            <a:fillRect/>
          </a:stretch>
        </p:blipFill>
        <p:spPr>
          <a:xfrm>
            <a:off x="1479175" y="1169894"/>
            <a:ext cx="7826189" cy="2969882"/>
          </a:xfrm>
          <a:prstGeom prst="rect">
            <a:avLst/>
          </a:prstGeom>
        </p:spPr>
      </p:pic>
      <p:pic>
        <p:nvPicPr>
          <p:cNvPr id="6" name="Picture 5">
            <a:extLst>
              <a:ext uri="{FF2B5EF4-FFF2-40B4-BE49-F238E27FC236}">
                <a16:creationId xmlns:a16="http://schemas.microsoft.com/office/drawing/2014/main" id="{81AEC022-85BE-4CF1-CCD4-9B62F3FCBD08}"/>
              </a:ext>
            </a:extLst>
          </p:cNvPr>
          <p:cNvPicPr>
            <a:picLocks noChangeAspect="1"/>
          </p:cNvPicPr>
          <p:nvPr/>
        </p:nvPicPr>
        <p:blipFill>
          <a:blip r:embed="rId3"/>
          <a:stretch>
            <a:fillRect/>
          </a:stretch>
        </p:blipFill>
        <p:spPr>
          <a:xfrm>
            <a:off x="1874746" y="4516662"/>
            <a:ext cx="6210300" cy="475970"/>
          </a:xfrm>
          <a:prstGeom prst="rect">
            <a:avLst/>
          </a:prstGeom>
        </p:spPr>
      </p:pic>
      <p:sp>
        <p:nvSpPr>
          <p:cNvPr id="2" name="Slide Number Placeholder 1">
            <a:extLst>
              <a:ext uri="{FF2B5EF4-FFF2-40B4-BE49-F238E27FC236}">
                <a16:creationId xmlns:a16="http://schemas.microsoft.com/office/drawing/2014/main" id="{A7C9EC73-CD64-7074-238D-3B6485F59E99}"/>
              </a:ext>
            </a:extLst>
          </p:cNvPr>
          <p:cNvSpPr>
            <a:spLocks noGrp="1"/>
          </p:cNvSpPr>
          <p:nvPr>
            <p:ph type="sldNum" sz="quarter" idx="12"/>
          </p:nvPr>
        </p:nvSpPr>
        <p:spPr/>
        <p:txBody>
          <a:bodyPr/>
          <a:lstStyle/>
          <a:p>
            <a:fld id="{1D67EF22-5B5C-4800-AB3D-6E125217BB00}" type="slidenum">
              <a:rPr lang="en-IN" smtClean="0"/>
              <a:t>8</a:t>
            </a:fld>
            <a:endParaRPr lang="en-IN"/>
          </a:p>
        </p:txBody>
      </p:sp>
    </p:spTree>
    <p:extLst>
      <p:ext uri="{BB962C8B-B14F-4D97-AF65-F5344CB8AC3E}">
        <p14:creationId xmlns:p14="http://schemas.microsoft.com/office/powerpoint/2010/main" val="295970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52D20-4FA3-D6DE-05C5-D1C7B8448023}"/>
              </a:ext>
            </a:extLst>
          </p:cNvPr>
          <p:cNvSpPr>
            <a:spLocks noGrp="1"/>
          </p:cNvSpPr>
          <p:nvPr>
            <p:ph idx="1"/>
          </p:nvPr>
        </p:nvSpPr>
        <p:spPr>
          <a:xfrm>
            <a:off x="838200" y="242047"/>
            <a:ext cx="10515600" cy="6373906"/>
          </a:xfrm>
        </p:spPr>
        <p:txBody>
          <a:bodyPr/>
          <a:lstStyle/>
          <a:p>
            <a:r>
              <a:rPr lang="en-IN" sz="2000" b="1" dirty="0" err="1">
                <a:effectLst/>
                <a:latin typeface="Aptos" panose="020B0004020202020204" pitchFamily="34" charset="0"/>
                <a:ea typeface="Aptos" panose="020B0004020202020204" pitchFamily="34" charset="0"/>
                <a:cs typeface="Times New Roman" panose="02020603050405020304" pitchFamily="18" charset="0"/>
              </a:rPr>
              <a:t>compare_images</a:t>
            </a:r>
            <a:r>
              <a:rPr lang="en-IN" sz="1800" dirty="0">
                <a:effectLst/>
                <a:latin typeface="Aptos" panose="020B0004020202020204" pitchFamily="34" charset="0"/>
                <a:ea typeface="Aptos" panose="020B0004020202020204" pitchFamily="34" charset="0"/>
                <a:cs typeface="Times New Roman" panose="02020603050405020304" pitchFamily="18" charset="0"/>
              </a:rPr>
              <a:t>: Calculates SSIM between reference and test images.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800" dirty="0"/>
              <a:t>This function compares two grayscale images by calculating the Structural Similarity Index (SSIM) to evaluate their structural similarity, printing the SSIM score. It also computes pixel-wise differences using absolute differences between the images, then normalizes the result for visualization. It returns the normalized difference image and SSIM score for analysis.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7B04C504-F9AE-98ED-E7A0-1D1FDE4F29A9}"/>
              </a:ext>
            </a:extLst>
          </p:cNvPr>
          <p:cNvPicPr>
            <a:picLocks noChangeAspect="1"/>
          </p:cNvPicPr>
          <p:nvPr/>
        </p:nvPicPr>
        <p:blipFill>
          <a:blip r:embed="rId2"/>
          <a:stretch>
            <a:fillRect/>
          </a:stretch>
        </p:blipFill>
        <p:spPr>
          <a:xfrm>
            <a:off x="1087250" y="681036"/>
            <a:ext cx="9037106" cy="2573152"/>
          </a:xfrm>
          <a:prstGeom prst="rect">
            <a:avLst/>
          </a:prstGeom>
        </p:spPr>
      </p:pic>
      <p:pic>
        <p:nvPicPr>
          <p:cNvPr id="7" name="Picture 6">
            <a:extLst>
              <a:ext uri="{FF2B5EF4-FFF2-40B4-BE49-F238E27FC236}">
                <a16:creationId xmlns:a16="http://schemas.microsoft.com/office/drawing/2014/main" id="{E319621A-5175-9660-87C6-D4C9FA221FCC}"/>
              </a:ext>
            </a:extLst>
          </p:cNvPr>
          <p:cNvPicPr>
            <a:picLocks noChangeAspect="1"/>
          </p:cNvPicPr>
          <p:nvPr/>
        </p:nvPicPr>
        <p:blipFill>
          <a:blip r:embed="rId3"/>
          <a:stretch>
            <a:fillRect/>
          </a:stretch>
        </p:blipFill>
        <p:spPr>
          <a:xfrm>
            <a:off x="926725" y="4303060"/>
            <a:ext cx="10431623" cy="2312894"/>
          </a:xfrm>
          <a:prstGeom prst="rect">
            <a:avLst/>
          </a:prstGeom>
        </p:spPr>
      </p:pic>
      <p:sp>
        <p:nvSpPr>
          <p:cNvPr id="2" name="Slide Number Placeholder 1">
            <a:extLst>
              <a:ext uri="{FF2B5EF4-FFF2-40B4-BE49-F238E27FC236}">
                <a16:creationId xmlns:a16="http://schemas.microsoft.com/office/drawing/2014/main" id="{20714475-F93F-E9FB-64D5-ADD313BF9898}"/>
              </a:ext>
            </a:extLst>
          </p:cNvPr>
          <p:cNvSpPr>
            <a:spLocks noGrp="1"/>
          </p:cNvSpPr>
          <p:nvPr>
            <p:ph type="sldNum" sz="quarter" idx="12"/>
          </p:nvPr>
        </p:nvSpPr>
        <p:spPr/>
        <p:txBody>
          <a:bodyPr/>
          <a:lstStyle/>
          <a:p>
            <a:fld id="{1D67EF22-5B5C-4800-AB3D-6E125217BB00}" type="slidenum">
              <a:rPr lang="en-IN" smtClean="0"/>
              <a:t>9</a:t>
            </a:fld>
            <a:endParaRPr lang="en-IN"/>
          </a:p>
        </p:txBody>
      </p:sp>
    </p:spTree>
    <p:extLst>
      <p:ext uri="{BB962C8B-B14F-4D97-AF65-F5344CB8AC3E}">
        <p14:creationId xmlns:p14="http://schemas.microsoft.com/office/powerpoint/2010/main" val="2717842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2118</Words>
  <Application>Microsoft Office PowerPoint</Application>
  <PresentationFormat>Widescreen</PresentationFormat>
  <Paragraphs>216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Symbol</vt:lpstr>
      <vt:lpstr>Office Theme</vt:lpstr>
      <vt:lpstr>MOTOR ASSEMBLY MONITORING THROUGH IMAGE ANALYSIS </vt:lpstr>
      <vt:lpstr>Problem Statement </vt:lpstr>
      <vt:lpstr>Work Approach </vt:lpstr>
      <vt:lpstr>PowerPoint Presentation</vt:lpstr>
      <vt:lpstr>Work products and deliverables</vt:lpstr>
      <vt:lpstr>User Manual</vt:lpstr>
      <vt:lpstr> Technical Manual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output of code</vt:lpstr>
      <vt:lpstr>PowerPoint Presentation</vt:lpstr>
      <vt:lpstr>Relevance of the project to industrial 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dc:creator>
  <cp:lastModifiedBy>SONY</cp:lastModifiedBy>
  <cp:revision>13</cp:revision>
  <dcterms:created xsi:type="dcterms:W3CDTF">2024-10-29T16:06:55Z</dcterms:created>
  <dcterms:modified xsi:type="dcterms:W3CDTF">2024-10-30T22:17:24Z</dcterms:modified>
</cp:coreProperties>
</file>