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8.jpg" ContentType="image/png"/>
  <Override PartName="/ppt/media/image9.jpg" ContentType="image/png"/>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64" r:id="rId5"/>
    <p:sldId id="265" r:id="rId6"/>
    <p:sldId id="266" r:id="rId7"/>
    <p:sldId id="267" r:id="rId8"/>
    <p:sldId id="279" r:id="rId9"/>
    <p:sldId id="280" r:id="rId10"/>
    <p:sldId id="281" r:id="rId11"/>
    <p:sldId id="282" r:id="rId12"/>
    <p:sldId id="283" r:id="rId13"/>
    <p:sldId id="285" r:id="rId14"/>
    <p:sldId id="286" r:id="rId15"/>
    <p:sldId id="259" r:id="rId16"/>
    <p:sldId id="278"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3" autoAdjust="0"/>
  </p:normalViewPr>
  <p:slideViewPr>
    <p:cSldViewPr snapToGrid="0">
      <p:cViewPr varScale="1">
        <p:scale>
          <a:sx n="67" d="100"/>
          <a:sy n="67" d="100"/>
        </p:scale>
        <p:origin x="858" y="66"/>
      </p:cViewPr>
      <p:guideLst/>
    </p:cSldViewPr>
  </p:slideViewPr>
  <p:outlineViewPr>
    <p:cViewPr>
      <p:scale>
        <a:sx n="33" d="100"/>
        <a:sy n="33" d="100"/>
      </p:scale>
      <p:origin x="0" y="-175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DB868-E9A8-4DD8-940E-B6CA5544934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74CFD9A-8AFE-4995-8709-E7DA8C4893E3}">
      <dgm:prSet custT="1"/>
      <dgm:spPr/>
      <dgm:t>
        <a:bodyPr/>
        <a:lstStyle/>
        <a:p>
          <a:r>
            <a:rPr lang="en-US" sz="1800" b="1" u="sng" dirty="0"/>
            <a:t>Start</a:t>
          </a:r>
          <a:r>
            <a:rPr lang="en-US" sz="1800" b="1" dirty="0"/>
            <a:t>  </a:t>
          </a:r>
          <a:r>
            <a:rPr lang="en-US" sz="1800" dirty="0"/>
            <a:t>[</a:t>
          </a:r>
          <a:r>
            <a:rPr lang="en-US" sz="1200" dirty="0"/>
            <a:t>Image comparison process</a:t>
          </a:r>
          <a:r>
            <a:rPr lang="en-US" sz="1800" dirty="0"/>
            <a:t>]</a:t>
          </a:r>
          <a:endParaRPr lang="en-IN" sz="1800" dirty="0"/>
        </a:p>
      </dgm:t>
    </dgm:pt>
    <dgm:pt modelId="{01AF6EFE-7CEF-4A61-84EA-6789829F5186}" type="parTrans" cxnId="{3B8B0BBD-97F7-4347-9D40-1FE383F7BAAF}">
      <dgm:prSet/>
      <dgm:spPr/>
      <dgm:t>
        <a:bodyPr/>
        <a:lstStyle/>
        <a:p>
          <a:endParaRPr lang="en-IN"/>
        </a:p>
      </dgm:t>
    </dgm:pt>
    <dgm:pt modelId="{B8EB3855-F042-49D2-9382-12B6D0149215}" type="sibTrans" cxnId="{3B8B0BBD-97F7-4347-9D40-1FE383F7BAAF}">
      <dgm:prSet/>
      <dgm:spPr/>
      <dgm:t>
        <a:bodyPr/>
        <a:lstStyle/>
        <a:p>
          <a:endParaRPr lang="en-IN"/>
        </a:p>
      </dgm:t>
    </dgm:pt>
    <dgm:pt modelId="{FD70F5D7-C56C-459D-A8F2-058EA3BDD143}" type="pres">
      <dgm:prSet presAssocID="{35FDB868-E9A8-4DD8-940E-B6CA5544934D}" presName="linear" presStyleCnt="0">
        <dgm:presLayoutVars>
          <dgm:animLvl val="lvl"/>
          <dgm:resizeHandles val="exact"/>
        </dgm:presLayoutVars>
      </dgm:prSet>
      <dgm:spPr/>
    </dgm:pt>
    <dgm:pt modelId="{54243CA0-B4A1-4234-8D43-1C6B28B78285}" type="pres">
      <dgm:prSet presAssocID="{474CFD9A-8AFE-4995-8709-E7DA8C4893E3}" presName="parentText" presStyleLbl="node1" presStyleIdx="0" presStyleCnt="1" custLinFactNeighborX="2047" custLinFactNeighborY="-30597">
        <dgm:presLayoutVars>
          <dgm:chMax val="0"/>
          <dgm:bulletEnabled val="1"/>
        </dgm:presLayoutVars>
      </dgm:prSet>
      <dgm:spPr/>
    </dgm:pt>
  </dgm:ptLst>
  <dgm:cxnLst>
    <dgm:cxn modelId="{16DA4716-2EFA-4510-B021-10C5824736C2}" type="presOf" srcId="{474CFD9A-8AFE-4995-8709-E7DA8C4893E3}" destId="{54243CA0-B4A1-4234-8D43-1C6B28B78285}" srcOrd="0" destOrd="0" presId="urn:microsoft.com/office/officeart/2005/8/layout/vList2"/>
    <dgm:cxn modelId="{3B8B0BBD-97F7-4347-9D40-1FE383F7BAAF}" srcId="{35FDB868-E9A8-4DD8-940E-B6CA5544934D}" destId="{474CFD9A-8AFE-4995-8709-E7DA8C4893E3}" srcOrd="0" destOrd="0" parTransId="{01AF6EFE-7CEF-4A61-84EA-6789829F5186}" sibTransId="{B8EB3855-F042-49D2-9382-12B6D0149215}"/>
    <dgm:cxn modelId="{24F5F8BF-23F8-4A02-A7FB-9295D264A5DF}" type="presOf" srcId="{35FDB868-E9A8-4DD8-940E-B6CA5544934D}" destId="{FD70F5D7-C56C-459D-A8F2-058EA3BDD143}" srcOrd="0" destOrd="0" presId="urn:microsoft.com/office/officeart/2005/8/layout/vList2"/>
    <dgm:cxn modelId="{4F09830F-9028-451D-8A57-186EFA3C618E}" type="presParOf" srcId="{FD70F5D7-C56C-459D-A8F2-058EA3BDD143}" destId="{54243CA0-B4A1-4234-8D43-1C6B28B782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8D16B-729A-4009-BD66-D049B33B60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367108D-0C1F-4104-9D2C-E3D924A15924}">
      <dgm:prSet custT="1"/>
      <dgm:spPr/>
      <dgm:t>
        <a:bodyPr/>
        <a:lstStyle/>
        <a:p>
          <a:r>
            <a:rPr lang="en-US" sz="1400" b="1" u="sng" dirty="0"/>
            <a:t>Return Results  </a:t>
          </a:r>
          <a:r>
            <a:rPr lang="en-US" sz="1200" dirty="0"/>
            <a:t>[normalized diff. image and SSIM score]</a:t>
          </a:r>
          <a:endParaRPr lang="en-IN" sz="1200" dirty="0"/>
        </a:p>
      </dgm:t>
    </dgm:pt>
    <dgm:pt modelId="{D3DCC64D-AB69-4892-9B0F-88EA88250917}" type="parTrans" cxnId="{2C87B0D8-F4A8-4117-BD17-5FDAF0178C67}">
      <dgm:prSet/>
      <dgm:spPr/>
      <dgm:t>
        <a:bodyPr/>
        <a:lstStyle/>
        <a:p>
          <a:endParaRPr lang="en-IN"/>
        </a:p>
      </dgm:t>
    </dgm:pt>
    <dgm:pt modelId="{7851368F-080F-44E0-B9D1-C1F3C449E5CD}" type="sibTrans" cxnId="{2C87B0D8-F4A8-4117-BD17-5FDAF0178C67}">
      <dgm:prSet/>
      <dgm:spPr/>
      <dgm:t>
        <a:bodyPr/>
        <a:lstStyle/>
        <a:p>
          <a:endParaRPr lang="en-IN"/>
        </a:p>
      </dgm:t>
    </dgm:pt>
    <dgm:pt modelId="{E1E0F7E2-0FAB-4A10-B7BE-84ECDF4C8C5D}" type="pres">
      <dgm:prSet presAssocID="{E638D16B-729A-4009-BD66-D049B33B60B8}" presName="linear" presStyleCnt="0">
        <dgm:presLayoutVars>
          <dgm:animLvl val="lvl"/>
          <dgm:resizeHandles val="exact"/>
        </dgm:presLayoutVars>
      </dgm:prSet>
      <dgm:spPr/>
    </dgm:pt>
    <dgm:pt modelId="{F0163504-CCF9-4D99-97FC-34D92B3E5EAD}" type="pres">
      <dgm:prSet presAssocID="{D367108D-0C1F-4104-9D2C-E3D924A15924}" presName="parentText" presStyleLbl="node1" presStyleIdx="0" presStyleCnt="1" custLinFactNeighborX="-5262" custLinFactNeighborY="-26024">
        <dgm:presLayoutVars>
          <dgm:chMax val="0"/>
          <dgm:bulletEnabled val="1"/>
        </dgm:presLayoutVars>
      </dgm:prSet>
      <dgm:spPr/>
    </dgm:pt>
  </dgm:ptLst>
  <dgm:cxnLst>
    <dgm:cxn modelId="{AE50FA89-580C-4B4A-8EF1-842B607485D7}" type="presOf" srcId="{E638D16B-729A-4009-BD66-D049B33B60B8}" destId="{E1E0F7E2-0FAB-4A10-B7BE-84ECDF4C8C5D}" srcOrd="0" destOrd="0" presId="urn:microsoft.com/office/officeart/2005/8/layout/vList2"/>
    <dgm:cxn modelId="{F6C738D3-1B96-409A-B559-5D36F794BA8D}" type="presOf" srcId="{D367108D-0C1F-4104-9D2C-E3D924A15924}" destId="{F0163504-CCF9-4D99-97FC-34D92B3E5EAD}" srcOrd="0" destOrd="0" presId="urn:microsoft.com/office/officeart/2005/8/layout/vList2"/>
    <dgm:cxn modelId="{2C87B0D8-F4A8-4117-BD17-5FDAF0178C67}" srcId="{E638D16B-729A-4009-BD66-D049B33B60B8}" destId="{D367108D-0C1F-4104-9D2C-E3D924A15924}" srcOrd="0" destOrd="0" parTransId="{D3DCC64D-AB69-4892-9B0F-88EA88250917}" sibTransId="{7851368F-080F-44E0-B9D1-C1F3C449E5CD}"/>
    <dgm:cxn modelId="{7D5DC4E9-DFEB-4641-ABE4-1AE9D293FB3D}" type="presParOf" srcId="{E1E0F7E2-0FAB-4A10-B7BE-84ECDF4C8C5D}" destId="{F0163504-CCF9-4D99-97FC-34D92B3E5EA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8F8E4A-3B07-4E67-B70D-8EE4110C54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CAC985D-9189-4ACC-B618-ECFFB87BC913}">
      <dgm:prSet custT="1"/>
      <dgm:spPr/>
      <dgm:t>
        <a:bodyPr/>
        <a:lstStyle/>
        <a:p>
          <a:r>
            <a:rPr lang="en-US" sz="1400" b="1" u="sng" dirty="0"/>
            <a:t>Normalize Difference Image</a:t>
          </a:r>
          <a:r>
            <a:rPr lang="en-US" sz="1400" b="1" dirty="0"/>
            <a:t>  </a:t>
          </a:r>
          <a:r>
            <a:rPr lang="en-US" sz="1200" dirty="0"/>
            <a:t>[Convert the normalized difference(</a:t>
          </a:r>
          <a:r>
            <a:rPr lang="en-IN" sz="1200" dirty="0"/>
            <a:t>scales the pixel values to a standard range (0-255)</a:t>
          </a:r>
          <a:r>
            <a:rPr lang="en-US" sz="1200" dirty="0"/>
            <a:t> ) image to an 8-bit unsigned integer format.]</a:t>
          </a:r>
          <a:endParaRPr lang="en-IN" sz="1200" dirty="0"/>
        </a:p>
      </dgm:t>
    </dgm:pt>
    <dgm:pt modelId="{7B690EC8-1414-4619-A5B4-850C980712D7}" type="parTrans" cxnId="{B9D560F3-D8EE-4A8E-8BA7-3CA2B3D28306}">
      <dgm:prSet/>
      <dgm:spPr/>
      <dgm:t>
        <a:bodyPr/>
        <a:lstStyle/>
        <a:p>
          <a:endParaRPr lang="en-IN"/>
        </a:p>
      </dgm:t>
    </dgm:pt>
    <dgm:pt modelId="{ED062925-CBA8-4A37-AB52-BFCB43808E73}" type="sibTrans" cxnId="{B9D560F3-D8EE-4A8E-8BA7-3CA2B3D28306}">
      <dgm:prSet/>
      <dgm:spPr/>
      <dgm:t>
        <a:bodyPr/>
        <a:lstStyle/>
        <a:p>
          <a:endParaRPr lang="en-IN"/>
        </a:p>
      </dgm:t>
    </dgm:pt>
    <dgm:pt modelId="{B2BB9141-81C9-4787-9B7C-0038E68214C2}" type="pres">
      <dgm:prSet presAssocID="{058F8E4A-3B07-4E67-B70D-8EE4110C54C4}" presName="linear" presStyleCnt="0">
        <dgm:presLayoutVars>
          <dgm:animLvl val="lvl"/>
          <dgm:resizeHandles val="exact"/>
        </dgm:presLayoutVars>
      </dgm:prSet>
      <dgm:spPr/>
    </dgm:pt>
    <dgm:pt modelId="{E370F79C-E8D8-4EB6-AC59-1E9D57098EB1}" type="pres">
      <dgm:prSet presAssocID="{7CAC985D-9189-4ACC-B618-ECFFB87BC913}" presName="parentText" presStyleLbl="node1" presStyleIdx="0" presStyleCnt="1" custLinFactNeighborX="-1622" custLinFactNeighborY="-33408">
        <dgm:presLayoutVars>
          <dgm:chMax val="0"/>
          <dgm:bulletEnabled val="1"/>
        </dgm:presLayoutVars>
      </dgm:prSet>
      <dgm:spPr/>
    </dgm:pt>
  </dgm:ptLst>
  <dgm:cxnLst>
    <dgm:cxn modelId="{34AD5977-FBDD-4B3D-8B73-7E32ED96D06B}" type="presOf" srcId="{7CAC985D-9189-4ACC-B618-ECFFB87BC913}" destId="{E370F79C-E8D8-4EB6-AC59-1E9D57098EB1}" srcOrd="0" destOrd="0" presId="urn:microsoft.com/office/officeart/2005/8/layout/vList2"/>
    <dgm:cxn modelId="{7B63C8E3-5D43-4FAF-8129-ADA4999F11C8}" type="presOf" srcId="{058F8E4A-3B07-4E67-B70D-8EE4110C54C4}" destId="{B2BB9141-81C9-4787-9B7C-0038E68214C2}" srcOrd="0" destOrd="0" presId="urn:microsoft.com/office/officeart/2005/8/layout/vList2"/>
    <dgm:cxn modelId="{B9D560F3-D8EE-4A8E-8BA7-3CA2B3D28306}" srcId="{058F8E4A-3B07-4E67-B70D-8EE4110C54C4}" destId="{7CAC985D-9189-4ACC-B618-ECFFB87BC913}" srcOrd="0" destOrd="0" parTransId="{7B690EC8-1414-4619-A5B4-850C980712D7}" sibTransId="{ED062925-CBA8-4A37-AB52-BFCB43808E73}"/>
    <dgm:cxn modelId="{0C34E9F1-3253-4A76-A018-4DF052C66AF5}" type="presParOf" srcId="{B2BB9141-81C9-4787-9B7C-0038E68214C2}" destId="{E370F79C-E8D8-4EB6-AC59-1E9D57098EB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DCED0D-0634-4383-8CD6-A940E5471C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0194EC8-CB5B-4B29-B1E8-BF781EBCEB7B}">
      <dgm:prSet custT="1"/>
      <dgm:spPr/>
      <dgm:t>
        <a:bodyPr/>
        <a:lstStyle/>
        <a:p>
          <a:r>
            <a:rPr lang="en-US" sz="1400" b="1" u="sng" dirty="0"/>
            <a:t>Calculate Structural Similarity Index (SSIM</a:t>
          </a:r>
          <a:r>
            <a:rPr lang="en-US" sz="1200" b="1" u="sng" dirty="0"/>
            <a:t>)</a:t>
          </a:r>
          <a:r>
            <a:rPr lang="en-US" sz="1200" dirty="0"/>
            <a:t>  [The SSIM between the Reference and test grayscale images.]</a:t>
          </a:r>
          <a:endParaRPr lang="en-IN" sz="1200" dirty="0"/>
        </a:p>
      </dgm:t>
    </dgm:pt>
    <dgm:pt modelId="{3CDF2CC7-A6FF-4CDC-A2CF-05FD0402FA96}" type="parTrans" cxnId="{2955FBCE-CD01-4ABE-9834-BA9866EAB4C9}">
      <dgm:prSet/>
      <dgm:spPr/>
      <dgm:t>
        <a:bodyPr/>
        <a:lstStyle/>
        <a:p>
          <a:endParaRPr lang="en-IN"/>
        </a:p>
      </dgm:t>
    </dgm:pt>
    <dgm:pt modelId="{181CFF00-B783-4F4D-A479-C3165DBF74F4}" type="sibTrans" cxnId="{2955FBCE-CD01-4ABE-9834-BA9866EAB4C9}">
      <dgm:prSet/>
      <dgm:spPr/>
      <dgm:t>
        <a:bodyPr/>
        <a:lstStyle/>
        <a:p>
          <a:endParaRPr lang="en-IN"/>
        </a:p>
      </dgm:t>
    </dgm:pt>
    <dgm:pt modelId="{7F3D7279-1348-4790-87A3-32785BB9DB36}" type="pres">
      <dgm:prSet presAssocID="{1BDCED0D-0634-4383-8CD6-A940E5471C25}" presName="linear" presStyleCnt="0">
        <dgm:presLayoutVars>
          <dgm:animLvl val="lvl"/>
          <dgm:resizeHandles val="exact"/>
        </dgm:presLayoutVars>
      </dgm:prSet>
      <dgm:spPr/>
    </dgm:pt>
    <dgm:pt modelId="{3884C5BE-6509-41F9-9246-45B84F80F638}" type="pres">
      <dgm:prSet presAssocID="{70194EC8-CB5B-4B29-B1E8-BF781EBCEB7B}" presName="parentText" presStyleLbl="node1" presStyleIdx="0" presStyleCnt="1" custLinFactNeighborX="554" custLinFactNeighborY="-14096">
        <dgm:presLayoutVars>
          <dgm:chMax val="0"/>
          <dgm:bulletEnabled val="1"/>
        </dgm:presLayoutVars>
      </dgm:prSet>
      <dgm:spPr/>
    </dgm:pt>
  </dgm:ptLst>
  <dgm:cxnLst>
    <dgm:cxn modelId="{3F22B81F-EFE8-4FEE-B796-E508A87C9D91}" type="presOf" srcId="{70194EC8-CB5B-4B29-B1E8-BF781EBCEB7B}" destId="{3884C5BE-6509-41F9-9246-45B84F80F638}" srcOrd="0" destOrd="0" presId="urn:microsoft.com/office/officeart/2005/8/layout/vList2"/>
    <dgm:cxn modelId="{2955FBCE-CD01-4ABE-9834-BA9866EAB4C9}" srcId="{1BDCED0D-0634-4383-8CD6-A940E5471C25}" destId="{70194EC8-CB5B-4B29-B1E8-BF781EBCEB7B}" srcOrd="0" destOrd="0" parTransId="{3CDF2CC7-A6FF-4CDC-A2CF-05FD0402FA96}" sibTransId="{181CFF00-B783-4F4D-A479-C3165DBF74F4}"/>
    <dgm:cxn modelId="{87FAC3DF-FE2E-4B6F-A858-2B6130EECFD3}" type="presOf" srcId="{1BDCED0D-0634-4383-8CD6-A940E5471C25}" destId="{7F3D7279-1348-4790-87A3-32785BB9DB36}" srcOrd="0" destOrd="0" presId="urn:microsoft.com/office/officeart/2005/8/layout/vList2"/>
    <dgm:cxn modelId="{DA98C107-AEEB-4DE9-8DD0-261E736CC949}" type="presParOf" srcId="{7F3D7279-1348-4790-87A3-32785BB9DB36}" destId="{3884C5BE-6509-41F9-9246-45B84F80F638}"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851B1A-28D3-4F3C-9B4F-7F788FFF38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21314FC-6363-4672-9844-52E4EBF8C4BD}">
      <dgm:prSet/>
      <dgm:spPr/>
      <dgm:t>
        <a:bodyPr/>
        <a:lstStyle/>
        <a:p>
          <a:r>
            <a:rPr lang="en-US" b="1" u="sng" dirty="0"/>
            <a:t>Calculate Pixel-wise Differences</a:t>
          </a:r>
          <a:r>
            <a:rPr lang="en-US" b="1" u="none" dirty="0"/>
            <a:t>  </a:t>
          </a:r>
          <a:r>
            <a:rPr lang="en-US" dirty="0"/>
            <a:t>[Use function cv2.absdiff(</a:t>
          </a:r>
          <a:r>
            <a:rPr lang="en-US" dirty="0" err="1"/>
            <a:t>ref_gray</a:t>
          </a:r>
          <a:r>
            <a:rPr lang="en-US" dirty="0"/>
            <a:t>, test_gray)]</a:t>
          </a:r>
          <a:endParaRPr lang="en-IN" dirty="0"/>
        </a:p>
      </dgm:t>
    </dgm:pt>
    <dgm:pt modelId="{8B50BE29-607D-453A-9934-9E8E5291F4BD}" type="parTrans" cxnId="{A8528121-6B8D-4A8B-9EB2-4E8E01D6C8F1}">
      <dgm:prSet/>
      <dgm:spPr/>
      <dgm:t>
        <a:bodyPr/>
        <a:lstStyle/>
        <a:p>
          <a:endParaRPr lang="en-IN"/>
        </a:p>
      </dgm:t>
    </dgm:pt>
    <dgm:pt modelId="{885EACF9-4AF7-4CAC-B849-BBD25CBCC982}" type="sibTrans" cxnId="{A8528121-6B8D-4A8B-9EB2-4E8E01D6C8F1}">
      <dgm:prSet/>
      <dgm:spPr/>
      <dgm:t>
        <a:bodyPr/>
        <a:lstStyle/>
        <a:p>
          <a:endParaRPr lang="en-IN"/>
        </a:p>
      </dgm:t>
    </dgm:pt>
    <dgm:pt modelId="{A30AAD95-36F1-442C-A316-E1812B624BCE}" type="pres">
      <dgm:prSet presAssocID="{97851B1A-28D3-4F3C-9B4F-7F788FFF38F9}" presName="linear" presStyleCnt="0">
        <dgm:presLayoutVars>
          <dgm:animLvl val="lvl"/>
          <dgm:resizeHandles val="exact"/>
        </dgm:presLayoutVars>
      </dgm:prSet>
      <dgm:spPr/>
    </dgm:pt>
    <dgm:pt modelId="{88DE4E01-0CF3-40A2-873A-135BA99EEEA5}" type="pres">
      <dgm:prSet presAssocID="{E21314FC-6363-4672-9844-52E4EBF8C4BD}" presName="parentText" presStyleLbl="node1" presStyleIdx="0" presStyleCnt="1" custLinFactNeighborX="-1639" custLinFactNeighborY="-50886">
        <dgm:presLayoutVars>
          <dgm:chMax val="0"/>
          <dgm:bulletEnabled val="1"/>
        </dgm:presLayoutVars>
      </dgm:prSet>
      <dgm:spPr/>
    </dgm:pt>
  </dgm:ptLst>
  <dgm:cxnLst>
    <dgm:cxn modelId="{A8528121-6B8D-4A8B-9EB2-4E8E01D6C8F1}" srcId="{97851B1A-28D3-4F3C-9B4F-7F788FFF38F9}" destId="{E21314FC-6363-4672-9844-52E4EBF8C4BD}" srcOrd="0" destOrd="0" parTransId="{8B50BE29-607D-453A-9934-9E8E5291F4BD}" sibTransId="{885EACF9-4AF7-4CAC-B849-BBD25CBCC982}"/>
    <dgm:cxn modelId="{C1C5FB6F-6548-4FAF-B47A-BCA2F6E24A3E}" type="presOf" srcId="{E21314FC-6363-4672-9844-52E4EBF8C4BD}" destId="{88DE4E01-0CF3-40A2-873A-135BA99EEEA5}" srcOrd="0" destOrd="0" presId="urn:microsoft.com/office/officeart/2005/8/layout/vList2"/>
    <dgm:cxn modelId="{A3B62586-8143-460E-AA2F-C6966C3FDE22}" type="presOf" srcId="{97851B1A-28D3-4F3C-9B4F-7F788FFF38F9}" destId="{A30AAD95-36F1-442C-A316-E1812B624BCE}" srcOrd="0" destOrd="0" presId="urn:microsoft.com/office/officeart/2005/8/layout/vList2"/>
    <dgm:cxn modelId="{90A5257F-5F17-4E12-8998-44846E2315B7}" type="presParOf" srcId="{A30AAD95-36F1-442C-A316-E1812B624BCE}" destId="{88DE4E01-0CF3-40A2-873A-135BA99EEEA5}"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21EFF8-A493-4788-8CDC-FDD906BD8FCD}" type="doc">
      <dgm:prSet loTypeId="urn:microsoft.com/office/officeart/2005/8/layout/radial3" loCatId="cycle" qsTypeId="urn:microsoft.com/office/officeart/2005/8/quickstyle/3d3" qsCatId="3D" csTypeId="urn:microsoft.com/office/officeart/2005/8/colors/colorful1" csCatId="colorful" phldr="1"/>
      <dgm:spPr/>
      <dgm:t>
        <a:bodyPr/>
        <a:lstStyle/>
        <a:p>
          <a:endParaRPr lang="en-IN"/>
        </a:p>
      </dgm:t>
    </dgm:pt>
    <dgm:pt modelId="{55A568EE-3B99-4638-80A1-F66F19170046}">
      <dgm:prSet phldrT="[Text]"/>
      <dgm:spPr/>
      <dgm:t>
        <a:bodyPr/>
        <a:lstStyle/>
        <a:p>
          <a:r>
            <a:rPr lang="en-IN" dirty="0"/>
            <a:t>Surface Roughness values of all images</a:t>
          </a:r>
        </a:p>
      </dgm:t>
    </dgm:pt>
    <dgm:pt modelId="{32E117A1-E74F-469C-8C1F-609F2443742B}" type="parTrans" cxnId="{03B19BA8-492E-45EC-94C7-E95C54B2E5BC}">
      <dgm:prSet/>
      <dgm:spPr/>
      <dgm:t>
        <a:bodyPr/>
        <a:lstStyle/>
        <a:p>
          <a:endParaRPr lang="en-IN"/>
        </a:p>
      </dgm:t>
    </dgm:pt>
    <dgm:pt modelId="{03B7EE23-A1EB-4D6C-8C89-AF94F3D5FE1F}" type="sibTrans" cxnId="{03B19BA8-492E-45EC-94C7-E95C54B2E5BC}">
      <dgm:prSet/>
      <dgm:spPr/>
      <dgm:t>
        <a:bodyPr/>
        <a:lstStyle/>
        <a:p>
          <a:endParaRPr lang="en-IN"/>
        </a:p>
      </dgm:t>
    </dgm:pt>
    <dgm:pt modelId="{D64062E8-5726-4E55-9C12-2BAF508531D6}">
      <dgm:prSet phldrT="[Text]"/>
      <dgm:spPr/>
      <dgm:t>
        <a:bodyPr/>
        <a:lstStyle/>
        <a:p>
          <a:r>
            <a:rPr lang="en-IN" dirty="0"/>
            <a:t>17.8853</a:t>
          </a:r>
        </a:p>
      </dgm:t>
    </dgm:pt>
    <dgm:pt modelId="{EC5CED8B-F14E-4C46-830B-FFF75CBE2E3A}" type="parTrans" cxnId="{0502571D-2E0E-4EE9-AE2C-1F7500D7AE16}">
      <dgm:prSet/>
      <dgm:spPr/>
      <dgm:t>
        <a:bodyPr/>
        <a:lstStyle/>
        <a:p>
          <a:endParaRPr lang="en-IN"/>
        </a:p>
      </dgm:t>
    </dgm:pt>
    <dgm:pt modelId="{4CE820B7-2A80-4314-A214-CC1C28A802D3}" type="sibTrans" cxnId="{0502571D-2E0E-4EE9-AE2C-1F7500D7AE16}">
      <dgm:prSet/>
      <dgm:spPr/>
      <dgm:t>
        <a:bodyPr/>
        <a:lstStyle/>
        <a:p>
          <a:endParaRPr lang="en-IN"/>
        </a:p>
      </dgm:t>
    </dgm:pt>
    <dgm:pt modelId="{D83FF6E5-0FC5-4F72-9850-860B7B276FCD}">
      <dgm:prSet phldrT="[Text]"/>
      <dgm:spPr/>
      <dgm:t>
        <a:bodyPr/>
        <a:lstStyle/>
        <a:p>
          <a:r>
            <a:rPr lang="en-IN" dirty="0"/>
            <a:t>20.1010</a:t>
          </a:r>
        </a:p>
      </dgm:t>
    </dgm:pt>
    <dgm:pt modelId="{D1590DDA-B58B-429D-AE4B-9405200ECD75}" type="parTrans" cxnId="{8E2CD903-39E7-4A7F-A7C4-D8DECE26BC61}">
      <dgm:prSet/>
      <dgm:spPr/>
      <dgm:t>
        <a:bodyPr/>
        <a:lstStyle/>
        <a:p>
          <a:endParaRPr lang="en-IN"/>
        </a:p>
      </dgm:t>
    </dgm:pt>
    <dgm:pt modelId="{C23277D6-AAA6-44CD-A7BC-AD7AA6A33048}" type="sibTrans" cxnId="{8E2CD903-39E7-4A7F-A7C4-D8DECE26BC61}">
      <dgm:prSet/>
      <dgm:spPr/>
      <dgm:t>
        <a:bodyPr/>
        <a:lstStyle/>
        <a:p>
          <a:endParaRPr lang="en-IN"/>
        </a:p>
      </dgm:t>
    </dgm:pt>
    <dgm:pt modelId="{E4E9DEC8-6E07-437D-BE45-F1DE0D4FC083}">
      <dgm:prSet phldrT="[Text]"/>
      <dgm:spPr/>
      <dgm:t>
        <a:bodyPr/>
        <a:lstStyle/>
        <a:p>
          <a:r>
            <a:rPr lang="en-IN" dirty="0"/>
            <a:t>21.0387</a:t>
          </a:r>
        </a:p>
      </dgm:t>
    </dgm:pt>
    <dgm:pt modelId="{84A705F5-1301-4BFD-91E4-423BD3115974}" type="parTrans" cxnId="{7088E04A-11E7-4602-A525-2FB8AC097BC4}">
      <dgm:prSet/>
      <dgm:spPr/>
      <dgm:t>
        <a:bodyPr/>
        <a:lstStyle/>
        <a:p>
          <a:endParaRPr lang="en-IN"/>
        </a:p>
      </dgm:t>
    </dgm:pt>
    <dgm:pt modelId="{443BE5DD-5A04-4B19-908B-D82B757B940C}" type="sibTrans" cxnId="{7088E04A-11E7-4602-A525-2FB8AC097BC4}">
      <dgm:prSet/>
      <dgm:spPr/>
      <dgm:t>
        <a:bodyPr/>
        <a:lstStyle/>
        <a:p>
          <a:endParaRPr lang="en-IN"/>
        </a:p>
      </dgm:t>
    </dgm:pt>
    <dgm:pt modelId="{8C91FDFE-70B0-42F8-A9DA-353085AC85CE}">
      <dgm:prSet phldrT="[Text]"/>
      <dgm:spPr/>
      <dgm:t>
        <a:bodyPr/>
        <a:lstStyle/>
        <a:p>
          <a:r>
            <a:rPr lang="en-IN" dirty="0"/>
            <a:t>17.6178</a:t>
          </a:r>
        </a:p>
      </dgm:t>
    </dgm:pt>
    <dgm:pt modelId="{42F7D6CC-565E-42C9-A872-FE292C54E73E}" type="parTrans" cxnId="{12D96653-2B50-46C3-819F-1871F15DB458}">
      <dgm:prSet/>
      <dgm:spPr/>
      <dgm:t>
        <a:bodyPr/>
        <a:lstStyle/>
        <a:p>
          <a:endParaRPr lang="en-IN"/>
        </a:p>
      </dgm:t>
    </dgm:pt>
    <dgm:pt modelId="{6D0BE69B-A1FA-4B37-91F3-34848CFE155F}" type="sibTrans" cxnId="{12D96653-2B50-46C3-819F-1871F15DB458}">
      <dgm:prSet/>
      <dgm:spPr/>
      <dgm:t>
        <a:bodyPr/>
        <a:lstStyle/>
        <a:p>
          <a:endParaRPr lang="en-IN"/>
        </a:p>
      </dgm:t>
    </dgm:pt>
    <dgm:pt modelId="{EC141D1D-C51D-4FCE-BD82-7DAFE07859B6}">
      <dgm:prSet phldrT="[Text]"/>
      <dgm:spPr/>
      <dgm:t>
        <a:bodyPr/>
        <a:lstStyle/>
        <a:p>
          <a:endParaRPr lang="en-IN" dirty="0"/>
        </a:p>
      </dgm:t>
    </dgm:pt>
    <dgm:pt modelId="{C4ED4502-BB76-485B-8772-767FB4B92CB8}" type="parTrans" cxnId="{BA976CC1-E814-4A98-8900-E8EBD950019C}">
      <dgm:prSet/>
      <dgm:spPr/>
      <dgm:t>
        <a:bodyPr/>
        <a:lstStyle/>
        <a:p>
          <a:endParaRPr lang="en-IN"/>
        </a:p>
      </dgm:t>
    </dgm:pt>
    <dgm:pt modelId="{3D8FA88B-25EC-45D4-8940-E5A81E763517}" type="sibTrans" cxnId="{BA976CC1-E814-4A98-8900-E8EBD950019C}">
      <dgm:prSet/>
      <dgm:spPr/>
      <dgm:t>
        <a:bodyPr/>
        <a:lstStyle/>
        <a:p>
          <a:endParaRPr lang="en-IN"/>
        </a:p>
      </dgm:t>
    </dgm:pt>
    <dgm:pt modelId="{14F3A3AF-64AE-4C82-93CE-BD40319ECA1B}">
      <dgm:prSet phldrT="[Text]"/>
      <dgm:spPr/>
      <dgm:t>
        <a:bodyPr/>
        <a:lstStyle/>
        <a:p>
          <a:r>
            <a:rPr lang="en-IN" dirty="0"/>
            <a:t>18.5573</a:t>
          </a:r>
        </a:p>
      </dgm:t>
    </dgm:pt>
    <dgm:pt modelId="{3C684709-E1AC-4AC8-81B9-8B86C613FCCA}" type="parTrans" cxnId="{DA0382EE-E5D0-400E-94DB-69E0314BB68B}">
      <dgm:prSet/>
      <dgm:spPr/>
      <dgm:t>
        <a:bodyPr/>
        <a:lstStyle/>
        <a:p>
          <a:endParaRPr lang="en-IN"/>
        </a:p>
      </dgm:t>
    </dgm:pt>
    <dgm:pt modelId="{EAC3163C-850A-4FB5-9600-7A947C320A58}" type="sibTrans" cxnId="{DA0382EE-E5D0-400E-94DB-69E0314BB68B}">
      <dgm:prSet/>
      <dgm:spPr/>
      <dgm:t>
        <a:bodyPr/>
        <a:lstStyle/>
        <a:p>
          <a:endParaRPr lang="en-IN"/>
        </a:p>
      </dgm:t>
    </dgm:pt>
    <dgm:pt modelId="{9FED5DB4-AFFC-465F-89C6-11073A4C376F}">
      <dgm:prSet phldrT="[Text]"/>
      <dgm:spPr/>
      <dgm:t>
        <a:bodyPr/>
        <a:lstStyle/>
        <a:p>
          <a:r>
            <a:rPr lang="en-IN" dirty="0"/>
            <a:t>18.5188</a:t>
          </a:r>
        </a:p>
      </dgm:t>
    </dgm:pt>
    <dgm:pt modelId="{3566395D-49F3-4001-98D3-3C22723F4E31}" type="parTrans" cxnId="{FB846115-325E-4E1F-A5FA-5298CA4FD708}">
      <dgm:prSet/>
      <dgm:spPr/>
      <dgm:t>
        <a:bodyPr/>
        <a:lstStyle/>
        <a:p>
          <a:endParaRPr lang="en-IN"/>
        </a:p>
      </dgm:t>
    </dgm:pt>
    <dgm:pt modelId="{C0A44441-0C0F-4422-8879-2A7ABA67849B}" type="sibTrans" cxnId="{FB846115-325E-4E1F-A5FA-5298CA4FD708}">
      <dgm:prSet/>
      <dgm:spPr/>
      <dgm:t>
        <a:bodyPr/>
        <a:lstStyle/>
        <a:p>
          <a:endParaRPr lang="en-IN"/>
        </a:p>
      </dgm:t>
    </dgm:pt>
    <dgm:pt modelId="{BEC00C78-D45E-47FB-998E-5156D3969B7D}">
      <dgm:prSet phldrT="[Text]"/>
      <dgm:spPr/>
      <dgm:t>
        <a:bodyPr/>
        <a:lstStyle/>
        <a:p>
          <a:r>
            <a:rPr lang="en-IN" dirty="0"/>
            <a:t>15.4731</a:t>
          </a:r>
        </a:p>
      </dgm:t>
    </dgm:pt>
    <dgm:pt modelId="{B69D77AE-87FF-4D4F-A2C5-E37CD9A95697}" type="parTrans" cxnId="{971D2613-BFA7-471F-BDF1-8BBA4987529E}">
      <dgm:prSet/>
      <dgm:spPr/>
      <dgm:t>
        <a:bodyPr/>
        <a:lstStyle/>
        <a:p>
          <a:endParaRPr lang="en-IN"/>
        </a:p>
      </dgm:t>
    </dgm:pt>
    <dgm:pt modelId="{1A9AF332-61FB-494F-9227-656887C69707}" type="sibTrans" cxnId="{971D2613-BFA7-471F-BDF1-8BBA4987529E}">
      <dgm:prSet/>
      <dgm:spPr/>
      <dgm:t>
        <a:bodyPr/>
        <a:lstStyle/>
        <a:p>
          <a:endParaRPr lang="en-IN"/>
        </a:p>
      </dgm:t>
    </dgm:pt>
    <dgm:pt modelId="{4F087718-77BC-4F88-8D7E-65A5FC1B7D53}">
      <dgm:prSet phldrT="[Text]"/>
      <dgm:spPr/>
      <dgm:t>
        <a:bodyPr/>
        <a:lstStyle/>
        <a:p>
          <a:r>
            <a:rPr lang="en-IN" dirty="0"/>
            <a:t>35.9147</a:t>
          </a:r>
        </a:p>
      </dgm:t>
    </dgm:pt>
    <dgm:pt modelId="{9B4E14E8-D18F-4352-B177-4C3FBF5E0FB1}" type="parTrans" cxnId="{EF8B4B7A-58FC-415B-B50C-8652D790D8B0}">
      <dgm:prSet/>
      <dgm:spPr/>
      <dgm:t>
        <a:bodyPr/>
        <a:lstStyle/>
        <a:p>
          <a:endParaRPr lang="en-IN"/>
        </a:p>
      </dgm:t>
    </dgm:pt>
    <dgm:pt modelId="{4A4B4C11-5EE7-4918-9979-E41FD1F5CDD2}" type="sibTrans" cxnId="{EF8B4B7A-58FC-415B-B50C-8652D790D8B0}">
      <dgm:prSet/>
      <dgm:spPr/>
      <dgm:t>
        <a:bodyPr/>
        <a:lstStyle/>
        <a:p>
          <a:endParaRPr lang="en-IN"/>
        </a:p>
      </dgm:t>
    </dgm:pt>
    <dgm:pt modelId="{0CC89FBB-29D0-4B06-9E90-A7217108C793}">
      <dgm:prSet phldrT="[Text]"/>
      <dgm:spPr/>
      <dgm:t>
        <a:bodyPr/>
        <a:lstStyle/>
        <a:p>
          <a:endParaRPr lang="en-IN" dirty="0"/>
        </a:p>
      </dgm:t>
    </dgm:pt>
    <dgm:pt modelId="{EC95E8AA-0782-46DF-8281-250597E6AEEB}" type="parTrans" cxnId="{19349782-632B-46C0-8984-7D0A8EA7EB8A}">
      <dgm:prSet/>
      <dgm:spPr/>
      <dgm:t>
        <a:bodyPr/>
        <a:lstStyle/>
        <a:p>
          <a:endParaRPr lang="en-IN"/>
        </a:p>
      </dgm:t>
    </dgm:pt>
    <dgm:pt modelId="{6C8E132B-3DA3-4BAE-A891-4A4F436B01ED}" type="sibTrans" cxnId="{19349782-632B-46C0-8984-7D0A8EA7EB8A}">
      <dgm:prSet/>
      <dgm:spPr/>
      <dgm:t>
        <a:bodyPr/>
        <a:lstStyle/>
        <a:p>
          <a:endParaRPr lang="en-IN"/>
        </a:p>
      </dgm:t>
    </dgm:pt>
    <dgm:pt modelId="{6856F4DE-4D5D-4A0E-BFCD-4523B428A9C5}">
      <dgm:prSet phldrT="[Text]"/>
      <dgm:spPr/>
      <dgm:t>
        <a:bodyPr/>
        <a:lstStyle/>
        <a:p>
          <a:r>
            <a:rPr lang="en-IN" dirty="0"/>
            <a:t>36.4679</a:t>
          </a:r>
        </a:p>
      </dgm:t>
    </dgm:pt>
    <dgm:pt modelId="{1151525B-5379-429F-8D59-DC4B525D73D4}" type="parTrans" cxnId="{148D3912-1C86-44C1-A327-671BEE11DA56}">
      <dgm:prSet/>
      <dgm:spPr/>
      <dgm:t>
        <a:bodyPr/>
        <a:lstStyle/>
        <a:p>
          <a:endParaRPr lang="en-IN"/>
        </a:p>
      </dgm:t>
    </dgm:pt>
    <dgm:pt modelId="{068A0BD5-C1BA-411E-93BF-5AF17FA51AC8}" type="sibTrans" cxnId="{148D3912-1C86-44C1-A327-671BEE11DA56}">
      <dgm:prSet/>
      <dgm:spPr/>
      <dgm:t>
        <a:bodyPr/>
        <a:lstStyle/>
        <a:p>
          <a:endParaRPr lang="en-IN"/>
        </a:p>
      </dgm:t>
    </dgm:pt>
    <dgm:pt modelId="{A0053297-B38F-45D8-8383-A21776AF1C58}" type="pres">
      <dgm:prSet presAssocID="{BD21EFF8-A493-4788-8CDC-FDD906BD8FCD}" presName="composite" presStyleCnt="0">
        <dgm:presLayoutVars>
          <dgm:chMax val="1"/>
          <dgm:dir/>
          <dgm:resizeHandles val="exact"/>
        </dgm:presLayoutVars>
      </dgm:prSet>
      <dgm:spPr/>
    </dgm:pt>
    <dgm:pt modelId="{B952B7CE-37B8-409D-B84B-C16D467D63A1}" type="pres">
      <dgm:prSet presAssocID="{BD21EFF8-A493-4788-8CDC-FDD906BD8FCD}" presName="radial" presStyleCnt="0">
        <dgm:presLayoutVars>
          <dgm:animLvl val="ctr"/>
        </dgm:presLayoutVars>
      </dgm:prSet>
      <dgm:spPr/>
    </dgm:pt>
    <dgm:pt modelId="{1B32820D-A35C-4111-A16A-F1AC88B7AB49}" type="pres">
      <dgm:prSet presAssocID="{55A568EE-3B99-4638-80A1-F66F19170046}" presName="centerShape" presStyleLbl="vennNode1" presStyleIdx="0" presStyleCnt="10"/>
      <dgm:spPr/>
    </dgm:pt>
    <dgm:pt modelId="{AB69597A-B3E3-4D10-B914-4E5BDB2F97F5}" type="pres">
      <dgm:prSet presAssocID="{D64062E8-5726-4E55-9C12-2BAF508531D6}" presName="node" presStyleLbl="vennNode1" presStyleIdx="1" presStyleCnt="10">
        <dgm:presLayoutVars>
          <dgm:bulletEnabled val="1"/>
        </dgm:presLayoutVars>
      </dgm:prSet>
      <dgm:spPr/>
    </dgm:pt>
    <dgm:pt modelId="{38B0C4AA-64CC-4CA0-83E7-E94F924C72C3}" type="pres">
      <dgm:prSet presAssocID="{D83FF6E5-0FC5-4F72-9850-860B7B276FCD}" presName="node" presStyleLbl="vennNode1" presStyleIdx="2" presStyleCnt="10">
        <dgm:presLayoutVars>
          <dgm:bulletEnabled val="1"/>
        </dgm:presLayoutVars>
      </dgm:prSet>
      <dgm:spPr/>
    </dgm:pt>
    <dgm:pt modelId="{61C14575-A8C1-48B5-B192-161F548AF235}" type="pres">
      <dgm:prSet presAssocID="{E4E9DEC8-6E07-437D-BE45-F1DE0D4FC083}" presName="node" presStyleLbl="vennNode1" presStyleIdx="3" presStyleCnt="10">
        <dgm:presLayoutVars>
          <dgm:bulletEnabled val="1"/>
        </dgm:presLayoutVars>
      </dgm:prSet>
      <dgm:spPr/>
    </dgm:pt>
    <dgm:pt modelId="{85D1420A-173F-42D9-A8C3-5D6D302D3634}" type="pres">
      <dgm:prSet presAssocID="{8C91FDFE-70B0-42F8-A9DA-353085AC85CE}" presName="node" presStyleLbl="vennNode1" presStyleIdx="4" presStyleCnt="10">
        <dgm:presLayoutVars>
          <dgm:bulletEnabled val="1"/>
        </dgm:presLayoutVars>
      </dgm:prSet>
      <dgm:spPr/>
    </dgm:pt>
    <dgm:pt modelId="{C9CBA79E-6AD0-4AB6-ACC2-4B82BD461401}" type="pres">
      <dgm:prSet presAssocID="{14F3A3AF-64AE-4C82-93CE-BD40319ECA1B}" presName="node" presStyleLbl="vennNode1" presStyleIdx="5" presStyleCnt="10">
        <dgm:presLayoutVars>
          <dgm:bulletEnabled val="1"/>
        </dgm:presLayoutVars>
      </dgm:prSet>
      <dgm:spPr/>
    </dgm:pt>
    <dgm:pt modelId="{5D04CDC6-9389-434E-89E7-D31D35A3A8EF}" type="pres">
      <dgm:prSet presAssocID="{9FED5DB4-AFFC-465F-89C6-11073A4C376F}" presName="node" presStyleLbl="vennNode1" presStyleIdx="6" presStyleCnt="10">
        <dgm:presLayoutVars>
          <dgm:bulletEnabled val="1"/>
        </dgm:presLayoutVars>
      </dgm:prSet>
      <dgm:spPr/>
    </dgm:pt>
    <dgm:pt modelId="{CE7F203B-3593-47C0-8C3B-493F54AA682C}" type="pres">
      <dgm:prSet presAssocID="{BEC00C78-D45E-47FB-998E-5156D3969B7D}" presName="node" presStyleLbl="vennNode1" presStyleIdx="7" presStyleCnt="10">
        <dgm:presLayoutVars>
          <dgm:bulletEnabled val="1"/>
        </dgm:presLayoutVars>
      </dgm:prSet>
      <dgm:spPr/>
    </dgm:pt>
    <dgm:pt modelId="{04156F7C-CC6C-4D62-9736-B7D1BAAC9D77}" type="pres">
      <dgm:prSet presAssocID="{4F087718-77BC-4F88-8D7E-65A5FC1B7D53}" presName="node" presStyleLbl="vennNode1" presStyleIdx="8" presStyleCnt="10">
        <dgm:presLayoutVars>
          <dgm:bulletEnabled val="1"/>
        </dgm:presLayoutVars>
      </dgm:prSet>
      <dgm:spPr/>
    </dgm:pt>
    <dgm:pt modelId="{01F3B14D-8C31-4625-B0F6-A33FA1C70823}" type="pres">
      <dgm:prSet presAssocID="{6856F4DE-4D5D-4A0E-BFCD-4523B428A9C5}" presName="node" presStyleLbl="vennNode1" presStyleIdx="9" presStyleCnt="10">
        <dgm:presLayoutVars>
          <dgm:bulletEnabled val="1"/>
        </dgm:presLayoutVars>
      </dgm:prSet>
      <dgm:spPr/>
    </dgm:pt>
  </dgm:ptLst>
  <dgm:cxnLst>
    <dgm:cxn modelId="{8E2CD903-39E7-4A7F-A7C4-D8DECE26BC61}" srcId="{55A568EE-3B99-4638-80A1-F66F19170046}" destId="{D83FF6E5-0FC5-4F72-9850-860B7B276FCD}" srcOrd="1" destOrd="0" parTransId="{D1590DDA-B58B-429D-AE4B-9405200ECD75}" sibTransId="{C23277D6-AAA6-44CD-A7BC-AD7AA6A33048}"/>
    <dgm:cxn modelId="{6DDE0A09-7FDC-402D-9090-943911A19088}" type="presOf" srcId="{9FED5DB4-AFFC-465F-89C6-11073A4C376F}" destId="{5D04CDC6-9389-434E-89E7-D31D35A3A8EF}" srcOrd="0" destOrd="0" presId="urn:microsoft.com/office/officeart/2005/8/layout/radial3"/>
    <dgm:cxn modelId="{148D3912-1C86-44C1-A327-671BEE11DA56}" srcId="{55A568EE-3B99-4638-80A1-F66F19170046}" destId="{6856F4DE-4D5D-4A0E-BFCD-4523B428A9C5}" srcOrd="8" destOrd="0" parTransId="{1151525B-5379-429F-8D59-DC4B525D73D4}" sibTransId="{068A0BD5-C1BA-411E-93BF-5AF17FA51AC8}"/>
    <dgm:cxn modelId="{971D2613-BFA7-471F-BDF1-8BBA4987529E}" srcId="{55A568EE-3B99-4638-80A1-F66F19170046}" destId="{BEC00C78-D45E-47FB-998E-5156D3969B7D}" srcOrd="6" destOrd="0" parTransId="{B69D77AE-87FF-4D4F-A2C5-E37CD9A95697}" sibTransId="{1A9AF332-61FB-494F-9227-656887C69707}"/>
    <dgm:cxn modelId="{FB846115-325E-4E1F-A5FA-5298CA4FD708}" srcId="{55A568EE-3B99-4638-80A1-F66F19170046}" destId="{9FED5DB4-AFFC-465F-89C6-11073A4C376F}" srcOrd="5" destOrd="0" parTransId="{3566395D-49F3-4001-98D3-3C22723F4E31}" sibTransId="{C0A44441-0C0F-4422-8879-2A7ABA67849B}"/>
    <dgm:cxn modelId="{0502571D-2E0E-4EE9-AE2C-1F7500D7AE16}" srcId="{55A568EE-3B99-4638-80A1-F66F19170046}" destId="{D64062E8-5726-4E55-9C12-2BAF508531D6}" srcOrd="0" destOrd="0" parTransId="{EC5CED8B-F14E-4C46-830B-FFF75CBE2E3A}" sibTransId="{4CE820B7-2A80-4314-A214-CC1C28A802D3}"/>
    <dgm:cxn modelId="{EE546726-C609-426A-A471-F01230C3A053}" type="presOf" srcId="{BEC00C78-D45E-47FB-998E-5156D3969B7D}" destId="{CE7F203B-3593-47C0-8C3B-493F54AA682C}" srcOrd="0" destOrd="0" presId="urn:microsoft.com/office/officeart/2005/8/layout/radial3"/>
    <dgm:cxn modelId="{FC6B0C28-5F1C-4C38-A7F2-ECDF58BFC0ED}" type="presOf" srcId="{8C91FDFE-70B0-42F8-A9DA-353085AC85CE}" destId="{85D1420A-173F-42D9-A8C3-5D6D302D3634}" srcOrd="0" destOrd="0" presId="urn:microsoft.com/office/officeart/2005/8/layout/radial3"/>
    <dgm:cxn modelId="{A717DC69-A702-4AEC-A492-FBB6475FBBF7}" type="presOf" srcId="{4F087718-77BC-4F88-8D7E-65A5FC1B7D53}" destId="{04156F7C-CC6C-4D62-9736-B7D1BAAC9D77}" srcOrd="0" destOrd="0" presId="urn:microsoft.com/office/officeart/2005/8/layout/radial3"/>
    <dgm:cxn modelId="{6344864A-4CDB-42C0-BDA0-F6233C18356C}" type="presOf" srcId="{6856F4DE-4D5D-4A0E-BFCD-4523B428A9C5}" destId="{01F3B14D-8C31-4625-B0F6-A33FA1C70823}" srcOrd="0" destOrd="0" presId="urn:microsoft.com/office/officeart/2005/8/layout/radial3"/>
    <dgm:cxn modelId="{7088E04A-11E7-4602-A525-2FB8AC097BC4}" srcId="{55A568EE-3B99-4638-80A1-F66F19170046}" destId="{E4E9DEC8-6E07-437D-BE45-F1DE0D4FC083}" srcOrd="2" destOrd="0" parTransId="{84A705F5-1301-4BFD-91E4-423BD3115974}" sibTransId="{443BE5DD-5A04-4B19-908B-D82B757B940C}"/>
    <dgm:cxn modelId="{B873BE50-AEC1-41CD-AB19-665145629821}" type="presOf" srcId="{14F3A3AF-64AE-4C82-93CE-BD40319ECA1B}" destId="{C9CBA79E-6AD0-4AB6-ACC2-4B82BD461401}" srcOrd="0" destOrd="0" presId="urn:microsoft.com/office/officeart/2005/8/layout/radial3"/>
    <dgm:cxn modelId="{D5118072-004C-4A1A-8197-41416D533A5F}" type="presOf" srcId="{55A568EE-3B99-4638-80A1-F66F19170046}" destId="{1B32820D-A35C-4111-A16A-F1AC88B7AB49}" srcOrd="0" destOrd="0" presId="urn:microsoft.com/office/officeart/2005/8/layout/radial3"/>
    <dgm:cxn modelId="{12D96653-2B50-46C3-819F-1871F15DB458}" srcId="{55A568EE-3B99-4638-80A1-F66F19170046}" destId="{8C91FDFE-70B0-42F8-A9DA-353085AC85CE}" srcOrd="3" destOrd="0" parTransId="{42F7D6CC-565E-42C9-A872-FE292C54E73E}" sibTransId="{6D0BE69B-A1FA-4B37-91F3-34848CFE155F}"/>
    <dgm:cxn modelId="{EF8B4B7A-58FC-415B-B50C-8652D790D8B0}" srcId="{55A568EE-3B99-4638-80A1-F66F19170046}" destId="{4F087718-77BC-4F88-8D7E-65A5FC1B7D53}" srcOrd="7" destOrd="0" parTransId="{9B4E14E8-D18F-4352-B177-4C3FBF5E0FB1}" sibTransId="{4A4B4C11-5EE7-4918-9979-E41FD1F5CDD2}"/>
    <dgm:cxn modelId="{19349782-632B-46C0-8984-7D0A8EA7EB8A}" srcId="{BD21EFF8-A493-4788-8CDC-FDD906BD8FCD}" destId="{0CC89FBB-29D0-4B06-9E90-A7217108C793}" srcOrd="1" destOrd="0" parTransId="{EC95E8AA-0782-46DF-8281-250597E6AEEB}" sibTransId="{6C8E132B-3DA3-4BAE-A891-4A4F436B01ED}"/>
    <dgm:cxn modelId="{5939C28D-59E4-4D5C-A5CD-F8DB570E35A0}" type="presOf" srcId="{BD21EFF8-A493-4788-8CDC-FDD906BD8FCD}" destId="{A0053297-B38F-45D8-8383-A21776AF1C58}" srcOrd="0" destOrd="0" presId="urn:microsoft.com/office/officeart/2005/8/layout/radial3"/>
    <dgm:cxn modelId="{03B19BA8-492E-45EC-94C7-E95C54B2E5BC}" srcId="{BD21EFF8-A493-4788-8CDC-FDD906BD8FCD}" destId="{55A568EE-3B99-4638-80A1-F66F19170046}" srcOrd="0" destOrd="0" parTransId="{32E117A1-E74F-469C-8C1F-609F2443742B}" sibTransId="{03B7EE23-A1EB-4D6C-8C89-AF94F3D5FE1F}"/>
    <dgm:cxn modelId="{38A93CB6-3F16-4E00-AAFC-9BFC54E840DF}" type="presOf" srcId="{E4E9DEC8-6E07-437D-BE45-F1DE0D4FC083}" destId="{61C14575-A8C1-48B5-B192-161F548AF235}" srcOrd="0" destOrd="0" presId="urn:microsoft.com/office/officeart/2005/8/layout/radial3"/>
    <dgm:cxn modelId="{D381DFBE-78ED-4264-A8CA-9D5216EE236B}" type="presOf" srcId="{D83FF6E5-0FC5-4F72-9850-860B7B276FCD}" destId="{38B0C4AA-64CC-4CA0-83E7-E94F924C72C3}" srcOrd="0" destOrd="0" presId="urn:microsoft.com/office/officeart/2005/8/layout/radial3"/>
    <dgm:cxn modelId="{BA976CC1-E814-4A98-8900-E8EBD950019C}" srcId="{BD21EFF8-A493-4788-8CDC-FDD906BD8FCD}" destId="{EC141D1D-C51D-4FCE-BD82-7DAFE07859B6}" srcOrd="2" destOrd="0" parTransId="{C4ED4502-BB76-485B-8772-767FB4B92CB8}" sibTransId="{3D8FA88B-25EC-45D4-8940-E5A81E763517}"/>
    <dgm:cxn modelId="{77F577D8-3D8F-4152-952B-1C6DD73A7465}" type="presOf" srcId="{D64062E8-5726-4E55-9C12-2BAF508531D6}" destId="{AB69597A-B3E3-4D10-B914-4E5BDB2F97F5}" srcOrd="0" destOrd="0" presId="urn:microsoft.com/office/officeart/2005/8/layout/radial3"/>
    <dgm:cxn modelId="{DA0382EE-E5D0-400E-94DB-69E0314BB68B}" srcId="{55A568EE-3B99-4638-80A1-F66F19170046}" destId="{14F3A3AF-64AE-4C82-93CE-BD40319ECA1B}" srcOrd="4" destOrd="0" parTransId="{3C684709-E1AC-4AC8-81B9-8B86C613FCCA}" sibTransId="{EAC3163C-850A-4FB5-9600-7A947C320A58}"/>
    <dgm:cxn modelId="{0AA4A00A-A017-48CC-97D2-545E5393A212}" type="presParOf" srcId="{A0053297-B38F-45D8-8383-A21776AF1C58}" destId="{B952B7CE-37B8-409D-B84B-C16D467D63A1}" srcOrd="0" destOrd="0" presId="urn:microsoft.com/office/officeart/2005/8/layout/radial3"/>
    <dgm:cxn modelId="{3BE676A2-CFCE-4A28-8096-C0581A92DC52}" type="presParOf" srcId="{B952B7CE-37B8-409D-B84B-C16D467D63A1}" destId="{1B32820D-A35C-4111-A16A-F1AC88B7AB49}" srcOrd="0" destOrd="0" presId="urn:microsoft.com/office/officeart/2005/8/layout/radial3"/>
    <dgm:cxn modelId="{31818F29-A335-4E3F-96B8-8ACBFD1F9F7C}" type="presParOf" srcId="{B952B7CE-37B8-409D-B84B-C16D467D63A1}" destId="{AB69597A-B3E3-4D10-B914-4E5BDB2F97F5}" srcOrd="1" destOrd="0" presId="urn:microsoft.com/office/officeart/2005/8/layout/radial3"/>
    <dgm:cxn modelId="{37A09180-3EF8-4674-BDA1-F1D88101223D}" type="presParOf" srcId="{B952B7CE-37B8-409D-B84B-C16D467D63A1}" destId="{38B0C4AA-64CC-4CA0-83E7-E94F924C72C3}" srcOrd="2" destOrd="0" presId="urn:microsoft.com/office/officeart/2005/8/layout/radial3"/>
    <dgm:cxn modelId="{C01FB239-9DA0-46C5-AE43-11A477F60DD3}" type="presParOf" srcId="{B952B7CE-37B8-409D-B84B-C16D467D63A1}" destId="{61C14575-A8C1-48B5-B192-161F548AF235}" srcOrd="3" destOrd="0" presId="urn:microsoft.com/office/officeart/2005/8/layout/radial3"/>
    <dgm:cxn modelId="{BE7FB8D6-9D32-4887-BE29-2485C0F91DBA}" type="presParOf" srcId="{B952B7CE-37B8-409D-B84B-C16D467D63A1}" destId="{85D1420A-173F-42D9-A8C3-5D6D302D3634}" srcOrd="4" destOrd="0" presId="urn:microsoft.com/office/officeart/2005/8/layout/radial3"/>
    <dgm:cxn modelId="{3CE479E4-C6EA-48CD-9D01-2F720A2BDD33}" type="presParOf" srcId="{B952B7CE-37B8-409D-B84B-C16D467D63A1}" destId="{C9CBA79E-6AD0-4AB6-ACC2-4B82BD461401}" srcOrd="5" destOrd="0" presId="urn:microsoft.com/office/officeart/2005/8/layout/radial3"/>
    <dgm:cxn modelId="{A70C1BAD-EF26-4A3B-99EA-3EED7018AC49}" type="presParOf" srcId="{B952B7CE-37B8-409D-B84B-C16D467D63A1}" destId="{5D04CDC6-9389-434E-89E7-D31D35A3A8EF}" srcOrd="6" destOrd="0" presId="urn:microsoft.com/office/officeart/2005/8/layout/radial3"/>
    <dgm:cxn modelId="{E0FB2209-992F-4EFB-80E1-02115912FED3}" type="presParOf" srcId="{B952B7CE-37B8-409D-B84B-C16D467D63A1}" destId="{CE7F203B-3593-47C0-8C3B-493F54AA682C}" srcOrd="7" destOrd="0" presId="urn:microsoft.com/office/officeart/2005/8/layout/radial3"/>
    <dgm:cxn modelId="{09FB67AA-5418-4008-9FE7-687C4388F197}" type="presParOf" srcId="{B952B7CE-37B8-409D-B84B-C16D467D63A1}" destId="{04156F7C-CC6C-4D62-9736-B7D1BAAC9D77}" srcOrd="8" destOrd="0" presId="urn:microsoft.com/office/officeart/2005/8/layout/radial3"/>
    <dgm:cxn modelId="{F5EC7316-0947-4355-84D9-A15623DA9562}" type="presParOf" srcId="{B952B7CE-37B8-409D-B84B-C16D467D63A1}" destId="{01F3B14D-8C31-4625-B0F6-A33FA1C70823}" srcOrd="9"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43CA0-B4A1-4234-8D43-1C6B28B78285}">
      <dsp:nvSpPr>
        <dsp:cNvPr id="0" name=""/>
        <dsp:cNvSpPr/>
      </dsp:nvSpPr>
      <dsp:spPr>
        <a:xfrm>
          <a:off x="0" y="0"/>
          <a:ext cx="1890218" cy="9921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Start</a:t>
          </a:r>
          <a:r>
            <a:rPr lang="en-US" sz="1800" b="1" kern="1200" dirty="0"/>
            <a:t>  </a:t>
          </a:r>
          <a:r>
            <a:rPr lang="en-US" sz="1800" kern="1200" dirty="0"/>
            <a:t>[</a:t>
          </a:r>
          <a:r>
            <a:rPr lang="en-US" sz="1200" kern="1200" dirty="0"/>
            <a:t>Image comparison process</a:t>
          </a:r>
          <a:r>
            <a:rPr lang="en-US" sz="1800" kern="1200" dirty="0"/>
            <a:t>]</a:t>
          </a:r>
          <a:endParaRPr lang="en-IN" sz="1800" kern="1200" dirty="0"/>
        </a:p>
      </dsp:txBody>
      <dsp:txXfrm>
        <a:off x="48433" y="48433"/>
        <a:ext cx="1793352" cy="895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63504-CCF9-4D99-97FC-34D92B3E5EAD}">
      <dsp:nvSpPr>
        <dsp:cNvPr id="0" name=""/>
        <dsp:cNvSpPr/>
      </dsp:nvSpPr>
      <dsp:spPr>
        <a:xfrm>
          <a:off x="0" y="0"/>
          <a:ext cx="1998397" cy="82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Return Results  </a:t>
          </a:r>
          <a:r>
            <a:rPr lang="en-US" sz="1200" kern="1200" dirty="0"/>
            <a:t>[normalized diff. image and SSIM score]</a:t>
          </a:r>
          <a:endParaRPr lang="en-IN" sz="1200" kern="1200" dirty="0"/>
        </a:p>
      </dsp:txBody>
      <dsp:txXfrm>
        <a:off x="40209" y="40209"/>
        <a:ext cx="1917979" cy="74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0F79C-E8D8-4EB6-AC59-1E9D57098EB1}">
      <dsp:nvSpPr>
        <dsp:cNvPr id="0" name=""/>
        <dsp:cNvSpPr/>
      </dsp:nvSpPr>
      <dsp:spPr>
        <a:xfrm>
          <a:off x="0" y="0"/>
          <a:ext cx="2667525" cy="1123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Normalize Difference Image</a:t>
          </a:r>
          <a:r>
            <a:rPr lang="en-US" sz="1400" b="1" kern="1200" dirty="0"/>
            <a:t>  </a:t>
          </a:r>
          <a:r>
            <a:rPr lang="en-US" sz="1200" kern="1200" dirty="0"/>
            <a:t>[Convert the normalized difference(</a:t>
          </a:r>
          <a:r>
            <a:rPr lang="en-IN" sz="1200" kern="1200" dirty="0"/>
            <a:t>scales the pixel values to a standard range (0-255)</a:t>
          </a:r>
          <a:r>
            <a:rPr lang="en-US" sz="1200" kern="1200" dirty="0"/>
            <a:t> ) image to an 8-bit unsigned integer format.]</a:t>
          </a:r>
          <a:endParaRPr lang="en-IN" sz="1200" kern="1200" dirty="0"/>
        </a:p>
      </dsp:txBody>
      <dsp:txXfrm>
        <a:off x="54830" y="54830"/>
        <a:ext cx="2557865" cy="1013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4C5BE-6509-41F9-9246-45B84F80F638}">
      <dsp:nvSpPr>
        <dsp:cNvPr id="0" name=""/>
        <dsp:cNvSpPr/>
      </dsp:nvSpPr>
      <dsp:spPr>
        <a:xfrm>
          <a:off x="0" y="0"/>
          <a:ext cx="2905870" cy="973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Calculate Structural Similarity Index (SSIM</a:t>
          </a:r>
          <a:r>
            <a:rPr lang="en-US" sz="1200" b="1" u="sng" kern="1200" dirty="0"/>
            <a:t>)</a:t>
          </a:r>
          <a:r>
            <a:rPr lang="en-US" sz="1200" kern="1200" dirty="0"/>
            <a:t>  [The SSIM between the Reference and test grayscale images.]</a:t>
          </a:r>
          <a:endParaRPr lang="en-IN" sz="1200" kern="1200" dirty="0"/>
        </a:p>
      </dsp:txBody>
      <dsp:txXfrm>
        <a:off x="47519" y="47519"/>
        <a:ext cx="2810832" cy="878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E4E01-0CF3-40A2-873A-135BA99EEEA5}">
      <dsp:nvSpPr>
        <dsp:cNvPr id="0" name=""/>
        <dsp:cNvSpPr/>
      </dsp:nvSpPr>
      <dsp:spPr>
        <a:xfrm>
          <a:off x="0" y="0"/>
          <a:ext cx="268159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Calculate Pixel-wise Differences</a:t>
          </a:r>
          <a:r>
            <a:rPr lang="en-US" sz="1400" b="1" u="none" kern="1200" dirty="0"/>
            <a:t>  </a:t>
          </a:r>
          <a:r>
            <a:rPr lang="en-US" sz="1400" kern="1200" dirty="0"/>
            <a:t>[Use function cv2.absdiff(</a:t>
          </a:r>
          <a:r>
            <a:rPr lang="en-US" sz="1400" kern="1200" dirty="0" err="1"/>
            <a:t>ref_gray</a:t>
          </a:r>
          <a:r>
            <a:rPr lang="en-US" sz="1400" kern="1200" dirty="0"/>
            <a:t>, test_gray)]</a:t>
          </a:r>
          <a:endParaRPr lang="en-IN" sz="1400" kern="1200" dirty="0"/>
        </a:p>
      </dsp:txBody>
      <dsp:txXfrm>
        <a:off x="37581" y="37581"/>
        <a:ext cx="2606429" cy="6946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2820D-A35C-4111-A16A-F1AC88B7AB49}">
      <dsp:nvSpPr>
        <dsp:cNvPr id="0" name=""/>
        <dsp:cNvSpPr/>
      </dsp:nvSpPr>
      <dsp:spPr>
        <a:xfrm>
          <a:off x="1636527" y="734418"/>
          <a:ext cx="1784132" cy="1784132"/>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kern="1200" dirty="0"/>
            <a:t>Surface Roughness values of all images</a:t>
          </a:r>
        </a:p>
      </dsp:txBody>
      <dsp:txXfrm>
        <a:off x="1897807" y="995698"/>
        <a:ext cx="1261572" cy="1261572"/>
      </dsp:txXfrm>
    </dsp:sp>
    <dsp:sp modelId="{AB69597A-B3E3-4D10-B914-4E5BDB2F97F5}">
      <dsp:nvSpPr>
        <dsp:cNvPr id="0" name=""/>
        <dsp:cNvSpPr/>
      </dsp:nvSpPr>
      <dsp:spPr>
        <a:xfrm>
          <a:off x="2082560" y="17641"/>
          <a:ext cx="892066" cy="892066"/>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17.8853</a:t>
          </a:r>
        </a:p>
      </dsp:txBody>
      <dsp:txXfrm>
        <a:off x="2213200" y="148281"/>
        <a:ext cx="630786" cy="630786"/>
      </dsp:txXfrm>
    </dsp:sp>
    <dsp:sp modelId="{38B0C4AA-64CC-4CA0-83E7-E94F924C72C3}">
      <dsp:nvSpPr>
        <dsp:cNvPr id="0" name=""/>
        <dsp:cNvSpPr/>
      </dsp:nvSpPr>
      <dsp:spPr>
        <a:xfrm>
          <a:off x="2830000" y="289686"/>
          <a:ext cx="892066" cy="892066"/>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20.1010</a:t>
          </a:r>
        </a:p>
      </dsp:txBody>
      <dsp:txXfrm>
        <a:off x="2960640" y="420326"/>
        <a:ext cx="630786" cy="630786"/>
      </dsp:txXfrm>
    </dsp:sp>
    <dsp:sp modelId="{61C14575-A8C1-48B5-B192-161F548AF235}">
      <dsp:nvSpPr>
        <dsp:cNvPr id="0" name=""/>
        <dsp:cNvSpPr/>
      </dsp:nvSpPr>
      <dsp:spPr>
        <a:xfrm>
          <a:off x="3227704" y="978531"/>
          <a:ext cx="892066" cy="892066"/>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21.0387</a:t>
          </a:r>
        </a:p>
      </dsp:txBody>
      <dsp:txXfrm>
        <a:off x="3358344" y="1109171"/>
        <a:ext cx="630786" cy="630786"/>
      </dsp:txXfrm>
    </dsp:sp>
    <dsp:sp modelId="{85D1420A-173F-42D9-A8C3-5D6D302D3634}">
      <dsp:nvSpPr>
        <dsp:cNvPr id="0" name=""/>
        <dsp:cNvSpPr/>
      </dsp:nvSpPr>
      <dsp:spPr>
        <a:xfrm>
          <a:off x="3089583" y="1761856"/>
          <a:ext cx="892066" cy="892066"/>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17.6178</a:t>
          </a:r>
        </a:p>
      </dsp:txBody>
      <dsp:txXfrm>
        <a:off x="3220223" y="1892496"/>
        <a:ext cx="630786" cy="630786"/>
      </dsp:txXfrm>
    </dsp:sp>
    <dsp:sp modelId="{C9CBA79E-6AD0-4AB6-ACC2-4B82BD461401}">
      <dsp:nvSpPr>
        <dsp:cNvPr id="0" name=""/>
        <dsp:cNvSpPr/>
      </dsp:nvSpPr>
      <dsp:spPr>
        <a:xfrm>
          <a:off x="2480264" y="2273135"/>
          <a:ext cx="892066" cy="892066"/>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18.5573</a:t>
          </a:r>
        </a:p>
      </dsp:txBody>
      <dsp:txXfrm>
        <a:off x="2610904" y="2403775"/>
        <a:ext cx="630786" cy="630786"/>
      </dsp:txXfrm>
    </dsp:sp>
    <dsp:sp modelId="{5D04CDC6-9389-434E-89E7-D31D35A3A8EF}">
      <dsp:nvSpPr>
        <dsp:cNvPr id="0" name=""/>
        <dsp:cNvSpPr/>
      </dsp:nvSpPr>
      <dsp:spPr>
        <a:xfrm>
          <a:off x="1684855" y="2273135"/>
          <a:ext cx="892066" cy="892066"/>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18.5188</a:t>
          </a:r>
        </a:p>
      </dsp:txBody>
      <dsp:txXfrm>
        <a:off x="1815495" y="2403775"/>
        <a:ext cx="630786" cy="630786"/>
      </dsp:txXfrm>
    </dsp:sp>
    <dsp:sp modelId="{CE7F203B-3593-47C0-8C3B-493F54AA682C}">
      <dsp:nvSpPr>
        <dsp:cNvPr id="0" name=""/>
        <dsp:cNvSpPr/>
      </dsp:nvSpPr>
      <dsp:spPr>
        <a:xfrm>
          <a:off x="1075537" y="1761856"/>
          <a:ext cx="892066" cy="892066"/>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15.4731</a:t>
          </a:r>
        </a:p>
      </dsp:txBody>
      <dsp:txXfrm>
        <a:off x="1206177" y="1892496"/>
        <a:ext cx="630786" cy="630786"/>
      </dsp:txXfrm>
    </dsp:sp>
    <dsp:sp modelId="{04156F7C-CC6C-4D62-9736-B7D1BAAC9D77}">
      <dsp:nvSpPr>
        <dsp:cNvPr id="0" name=""/>
        <dsp:cNvSpPr/>
      </dsp:nvSpPr>
      <dsp:spPr>
        <a:xfrm>
          <a:off x="937415" y="978531"/>
          <a:ext cx="892066" cy="892066"/>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35.9147</a:t>
          </a:r>
        </a:p>
      </dsp:txBody>
      <dsp:txXfrm>
        <a:off x="1068055" y="1109171"/>
        <a:ext cx="630786" cy="630786"/>
      </dsp:txXfrm>
    </dsp:sp>
    <dsp:sp modelId="{01F3B14D-8C31-4625-B0F6-A33FA1C70823}">
      <dsp:nvSpPr>
        <dsp:cNvPr id="0" name=""/>
        <dsp:cNvSpPr/>
      </dsp:nvSpPr>
      <dsp:spPr>
        <a:xfrm>
          <a:off x="1335120" y="289686"/>
          <a:ext cx="892066" cy="892066"/>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36.4679</a:t>
          </a:r>
        </a:p>
      </dsp:txBody>
      <dsp:txXfrm>
        <a:off x="1465760" y="420326"/>
        <a:ext cx="630786" cy="6307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05D76-F7C8-4C43-AAFD-30019C9C3CED}" type="datetimeFigureOut">
              <a:rPr lang="en-IN" smtClean="0"/>
              <a:t>06-11-2024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60152-A4EA-4C78-B799-A2789E7B6B98}" type="slidenum">
              <a:rPr lang="en-IN" smtClean="0"/>
              <a:t>‹#›</a:t>
            </a:fld>
            <a:endParaRPr lang="en-IN"/>
          </a:p>
        </p:txBody>
      </p:sp>
    </p:spTree>
    <p:extLst>
      <p:ext uri="{BB962C8B-B14F-4D97-AF65-F5344CB8AC3E}">
        <p14:creationId xmlns:p14="http://schemas.microsoft.com/office/powerpoint/2010/main" val="104284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B5A-DBAB-0996-28F1-C2345CFAF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BFB9E-0327-F1CD-728A-CD61AE8E9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638D69-1A02-4412-194E-FF2E5E727DE6}"/>
              </a:ext>
            </a:extLst>
          </p:cNvPr>
          <p:cNvSpPr>
            <a:spLocks noGrp="1"/>
          </p:cNvSpPr>
          <p:nvPr>
            <p:ph type="dt" sz="half" idx="10"/>
          </p:nvPr>
        </p:nvSpPr>
        <p:spPr/>
        <p:txBody>
          <a:bodyPr/>
          <a:lstStyle/>
          <a:p>
            <a:fld id="{83C9F207-C916-4C7C-A382-91D39575CF54}" type="datetime1">
              <a:rPr lang="en-IN" smtClean="0"/>
              <a:t>06-11-2024</a:t>
            </a:fld>
            <a:endParaRPr lang="en-IN"/>
          </a:p>
        </p:txBody>
      </p:sp>
      <p:sp>
        <p:nvSpPr>
          <p:cNvPr id="5" name="Footer Placeholder 4">
            <a:extLst>
              <a:ext uri="{FF2B5EF4-FFF2-40B4-BE49-F238E27FC236}">
                <a16:creationId xmlns:a16="http://schemas.microsoft.com/office/drawing/2014/main" id="{FF7F7059-1887-9196-E0AE-9DA42A3B8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BD22-513F-9385-77AA-02E463A39B14}"/>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1452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2660-390C-3E35-52C2-5EF87CD2B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4708B-F0DB-7ACE-FBB1-6EB0C68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9113-495D-0412-54A3-5E604679ED5A}"/>
              </a:ext>
            </a:extLst>
          </p:cNvPr>
          <p:cNvSpPr>
            <a:spLocks noGrp="1"/>
          </p:cNvSpPr>
          <p:nvPr>
            <p:ph type="dt" sz="half" idx="10"/>
          </p:nvPr>
        </p:nvSpPr>
        <p:spPr/>
        <p:txBody>
          <a:bodyPr/>
          <a:lstStyle/>
          <a:p>
            <a:fld id="{E6FC414D-7746-4363-B995-7C4DB374811C}" type="datetime1">
              <a:rPr lang="en-IN" smtClean="0"/>
              <a:t>06-11-2024</a:t>
            </a:fld>
            <a:endParaRPr lang="en-IN"/>
          </a:p>
        </p:txBody>
      </p:sp>
      <p:sp>
        <p:nvSpPr>
          <p:cNvPr id="5" name="Footer Placeholder 4">
            <a:extLst>
              <a:ext uri="{FF2B5EF4-FFF2-40B4-BE49-F238E27FC236}">
                <a16:creationId xmlns:a16="http://schemas.microsoft.com/office/drawing/2014/main" id="{2B590921-FDA7-5F90-67EA-1CBD85A3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FCB85-49F5-0265-EB64-664E9C5D892D}"/>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12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32E38-3817-AA29-C9A0-EDF2CB784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B9386-CF2D-4D10-CE5E-D233B21D4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12065-38C2-79C2-0F03-F9F4C24ADF29}"/>
              </a:ext>
            </a:extLst>
          </p:cNvPr>
          <p:cNvSpPr>
            <a:spLocks noGrp="1"/>
          </p:cNvSpPr>
          <p:nvPr>
            <p:ph type="dt" sz="half" idx="10"/>
          </p:nvPr>
        </p:nvSpPr>
        <p:spPr/>
        <p:txBody>
          <a:bodyPr/>
          <a:lstStyle/>
          <a:p>
            <a:fld id="{B592DE1E-E27C-46BD-93DD-EA563D61858F}" type="datetime1">
              <a:rPr lang="en-IN" smtClean="0"/>
              <a:t>06-11-2024</a:t>
            </a:fld>
            <a:endParaRPr lang="en-IN"/>
          </a:p>
        </p:txBody>
      </p:sp>
      <p:sp>
        <p:nvSpPr>
          <p:cNvPr id="5" name="Footer Placeholder 4">
            <a:extLst>
              <a:ext uri="{FF2B5EF4-FFF2-40B4-BE49-F238E27FC236}">
                <a16:creationId xmlns:a16="http://schemas.microsoft.com/office/drawing/2014/main" id="{5FEF750B-6FA9-C1C2-F4A1-FC25C2B9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87B37-6D9D-3280-926C-20B0EB42A266}"/>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5503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C45-7A04-2CC5-8A4F-C4169AEB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C69DB-6232-DC03-347A-10312EF9B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09AB-F3D7-0C8E-C89D-B4A5E8B8D4BB}"/>
              </a:ext>
            </a:extLst>
          </p:cNvPr>
          <p:cNvSpPr>
            <a:spLocks noGrp="1"/>
          </p:cNvSpPr>
          <p:nvPr>
            <p:ph type="dt" sz="half" idx="10"/>
          </p:nvPr>
        </p:nvSpPr>
        <p:spPr/>
        <p:txBody>
          <a:bodyPr/>
          <a:lstStyle/>
          <a:p>
            <a:fld id="{D0AD38EA-9314-4E9B-8116-891B7C6B35D2}" type="datetime1">
              <a:rPr lang="en-IN" smtClean="0"/>
              <a:t>06-11-2024</a:t>
            </a:fld>
            <a:endParaRPr lang="en-IN"/>
          </a:p>
        </p:txBody>
      </p:sp>
      <p:sp>
        <p:nvSpPr>
          <p:cNvPr id="5" name="Footer Placeholder 4">
            <a:extLst>
              <a:ext uri="{FF2B5EF4-FFF2-40B4-BE49-F238E27FC236}">
                <a16:creationId xmlns:a16="http://schemas.microsoft.com/office/drawing/2014/main" id="{3CDFEC57-95A7-DFFD-E294-F43C63160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349F3-0606-9549-6FF0-02C9E23A792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2183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4AE8-F02C-37BC-DC26-68B8F956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292B8-39AE-7910-1C64-52F4DC702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6E1F-0D8F-58DB-8D27-6272AB03489E}"/>
              </a:ext>
            </a:extLst>
          </p:cNvPr>
          <p:cNvSpPr>
            <a:spLocks noGrp="1"/>
          </p:cNvSpPr>
          <p:nvPr>
            <p:ph type="dt" sz="half" idx="10"/>
          </p:nvPr>
        </p:nvSpPr>
        <p:spPr/>
        <p:txBody>
          <a:bodyPr/>
          <a:lstStyle/>
          <a:p>
            <a:fld id="{BBEF33E2-0168-43FE-8518-D476A444A2EA}" type="datetime1">
              <a:rPr lang="en-IN" smtClean="0"/>
              <a:t>06-11-2024</a:t>
            </a:fld>
            <a:endParaRPr lang="en-IN"/>
          </a:p>
        </p:txBody>
      </p:sp>
      <p:sp>
        <p:nvSpPr>
          <p:cNvPr id="5" name="Footer Placeholder 4">
            <a:extLst>
              <a:ext uri="{FF2B5EF4-FFF2-40B4-BE49-F238E27FC236}">
                <a16:creationId xmlns:a16="http://schemas.microsoft.com/office/drawing/2014/main" id="{C396A793-B3C4-1AA3-C84D-143F2D7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EA0D0-796C-62CC-C199-4CDFCB321EE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30356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E4C1-4614-2645-2810-B645E8513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D92-354B-31EC-1839-A11A3E2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52E779-0849-6CF2-0B36-213CA8517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C4BB5-3527-34B7-07C2-FA0C61DE408E}"/>
              </a:ext>
            </a:extLst>
          </p:cNvPr>
          <p:cNvSpPr>
            <a:spLocks noGrp="1"/>
          </p:cNvSpPr>
          <p:nvPr>
            <p:ph type="dt" sz="half" idx="10"/>
          </p:nvPr>
        </p:nvSpPr>
        <p:spPr/>
        <p:txBody>
          <a:bodyPr/>
          <a:lstStyle/>
          <a:p>
            <a:fld id="{1FE685A1-0D48-4A36-A1DE-F5FEA5119503}" type="datetime1">
              <a:rPr lang="en-IN" smtClean="0"/>
              <a:t>06-11-2024</a:t>
            </a:fld>
            <a:endParaRPr lang="en-IN"/>
          </a:p>
        </p:txBody>
      </p:sp>
      <p:sp>
        <p:nvSpPr>
          <p:cNvPr id="6" name="Footer Placeholder 5">
            <a:extLst>
              <a:ext uri="{FF2B5EF4-FFF2-40B4-BE49-F238E27FC236}">
                <a16:creationId xmlns:a16="http://schemas.microsoft.com/office/drawing/2014/main" id="{E1EC3153-924E-9E29-DAA4-B7EDC003D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D2CFF-413D-362E-45DE-D6E51C3EB3A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7343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C48C-92C5-BACA-095C-33D059C54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84AE-D55B-91ED-8B01-C99A02AA0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7F26E-0DB8-3396-2671-DAEFCE94B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1B55-C70A-26B1-A3C7-BEE98AFB6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57B5-1454-A252-FE70-E2DB6C1F5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2491D-9322-2425-3386-F9E808B38FDD}"/>
              </a:ext>
            </a:extLst>
          </p:cNvPr>
          <p:cNvSpPr>
            <a:spLocks noGrp="1"/>
          </p:cNvSpPr>
          <p:nvPr>
            <p:ph type="dt" sz="half" idx="10"/>
          </p:nvPr>
        </p:nvSpPr>
        <p:spPr/>
        <p:txBody>
          <a:bodyPr/>
          <a:lstStyle/>
          <a:p>
            <a:fld id="{2D282AF4-15A5-4166-9A84-FD559DECAA47}" type="datetime1">
              <a:rPr lang="en-IN" smtClean="0"/>
              <a:t>06-11-2024</a:t>
            </a:fld>
            <a:endParaRPr lang="en-IN"/>
          </a:p>
        </p:txBody>
      </p:sp>
      <p:sp>
        <p:nvSpPr>
          <p:cNvPr id="8" name="Footer Placeholder 7">
            <a:extLst>
              <a:ext uri="{FF2B5EF4-FFF2-40B4-BE49-F238E27FC236}">
                <a16:creationId xmlns:a16="http://schemas.microsoft.com/office/drawing/2014/main" id="{87B91B34-B65D-9019-CA47-3DB11A067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05B56-8A07-5759-4778-89AC60A4747B}"/>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030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6FB2-A90E-EEE2-1206-25F1CD6A1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E9EAA-A0A2-3AAC-4607-5B8A384E476B}"/>
              </a:ext>
            </a:extLst>
          </p:cNvPr>
          <p:cNvSpPr>
            <a:spLocks noGrp="1"/>
          </p:cNvSpPr>
          <p:nvPr>
            <p:ph type="dt" sz="half" idx="10"/>
          </p:nvPr>
        </p:nvSpPr>
        <p:spPr/>
        <p:txBody>
          <a:bodyPr/>
          <a:lstStyle/>
          <a:p>
            <a:fld id="{7F3D5E44-CA1E-4547-911E-402C2B0112DC}" type="datetime1">
              <a:rPr lang="en-IN" smtClean="0"/>
              <a:t>06-11-2024</a:t>
            </a:fld>
            <a:endParaRPr lang="en-IN"/>
          </a:p>
        </p:txBody>
      </p:sp>
      <p:sp>
        <p:nvSpPr>
          <p:cNvPr id="4" name="Footer Placeholder 3">
            <a:extLst>
              <a:ext uri="{FF2B5EF4-FFF2-40B4-BE49-F238E27FC236}">
                <a16:creationId xmlns:a16="http://schemas.microsoft.com/office/drawing/2014/main" id="{A648BB32-DF41-43C9-7D1A-ADAB4B26B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B7DD8-2AE2-7C43-BB49-14451E102018}"/>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9414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FFE3-1D60-CBC4-33FA-1586724663CF}"/>
              </a:ext>
            </a:extLst>
          </p:cNvPr>
          <p:cNvSpPr>
            <a:spLocks noGrp="1"/>
          </p:cNvSpPr>
          <p:nvPr>
            <p:ph type="dt" sz="half" idx="10"/>
          </p:nvPr>
        </p:nvSpPr>
        <p:spPr/>
        <p:txBody>
          <a:bodyPr/>
          <a:lstStyle/>
          <a:p>
            <a:fld id="{DF392D46-81A6-4A9A-A112-3A0DCDB8AC13}" type="datetime1">
              <a:rPr lang="en-IN" smtClean="0"/>
              <a:t>06-11-2024</a:t>
            </a:fld>
            <a:endParaRPr lang="en-IN"/>
          </a:p>
        </p:txBody>
      </p:sp>
      <p:sp>
        <p:nvSpPr>
          <p:cNvPr id="3" name="Footer Placeholder 2">
            <a:extLst>
              <a:ext uri="{FF2B5EF4-FFF2-40B4-BE49-F238E27FC236}">
                <a16:creationId xmlns:a16="http://schemas.microsoft.com/office/drawing/2014/main" id="{E2671D3D-7A79-294C-3B2B-934FCFD32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2FF86-0FE1-F555-89CB-7D7484235571}"/>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45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B27-B934-30E8-B67C-99400537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5A9AD-BB2F-10F9-5EAB-3E2DE0779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E4559-B3AC-2237-2A93-C2AB68D9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DE52-2FB5-531E-5C9C-F3DA4DD8C877}"/>
              </a:ext>
            </a:extLst>
          </p:cNvPr>
          <p:cNvSpPr>
            <a:spLocks noGrp="1"/>
          </p:cNvSpPr>
          <p:nvPr>
            <p:ph type="dt" sz="half" idx="10"/>
          </p:nvPr>
        </p:nvSpPr>
        <p:spPr/>
        <p:txBody>
          <a:bodyPr/>
          <a:lstStyle/>
          <a:p>
            <a:fld id="{D99B8865-1F63-464E-813C-EEB8881A9B17}" type="datetime1">
              <a:rPr lang="en-IN" smtClean="0"/>
              <a:t>06-11-2024</a:t>
            </a:fld>
            <a:endParaRPr lang="en-IN"/>
          </a:p>
        </p:txBody>
      </p:sp>
      <p:sp>
        <p:nvSpPr>
          <p:cNvPr id="6" name="Footer Placeholder 5">
            <a:extLst>
              <a:ext uri="{FF2B5EF4-FFF2-40B4-BE49-F238E27FC236}">
                <a16:creationId xmlns:a16="http://schemas.microsoft.com/office/drawing/2014/main" id="{A62EFBC0-1194-8F09-FAB6-C64916069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647E2-287B-9076-CC23-1AE1BD131515}"/>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406134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A0CB-3A7C-9EDB-3D21-FD1A0A7F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8F0AE-7675-770C-DBD1-AD2598AC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76915-76CC-3F44-389E-F89352742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BB35-53F6-8EAD-57B4-7637F5B93FAF}"/>
              </a:ext>
            </a:extLst>
          </p:cNvPr>
          <p:cNvSpPr>
            <a:spLocks noGrp="1"/>
          </p:cNvSpPr>
          <p:nvPr>
            <p:ph type="dt" sz="half" idx="10"/>
          </p:nvPr>
        </p:nvSpPr>
        <p:spPr/>
        <p:txBody>
          <a:bodyPr/>
          <a:lstStyle/>
          <a:p>
            <a:fld id="{9BE8BA34-3E83-441D-B704-B264B0C1EE31}" type="datetime1">
              <a:rPr lang="en-IN" smtClean="0"/>
              <a:t>06-11-2024</a:t>
            </a:fld>
            <a:endParaRPr lang="en-IN"/>
          </a:p>
        </p:txBody>
      </p:sp>
      <p:sp>
        <p:nvSpPr>
          <p:cNvPr id="6" name="Footer Placeholder 5">
            <a:extLst>
              <a:ext uri="{FF2B5EF4-FFF2-40B4-BE49-F238E27FC236}">
                <a16:creationId xmlns:a16="http://schemas.microsoft.com/office/drawing/2014/main" id="{90D203A3-AF14-4EAA-DC05-D96C270D4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1B76E-E0A3-3EB4-4FCD-8814D2ABB747}"/>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8461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07220-23DF-238F-F768-69878D9D5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D7DB-4419-D178-ABA0-BDB6FAC26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070CF-4AAB-D779-C438-A661FE8C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2343C-6423-4673-A698-EFCF52C192A7}" type="datetime1">
              <a:rPr lang="en-IN" smtClean="0"/>
              <a:t>06-11-2024</a:t>
            </a:fld>
            <a:endParaRPr lang="en-IN"/>
          </a:p>
        </p:txBody>
      </p:sp>
      <p:sp>
        <p:nvSpPr>
          <p:cNvPr id="5" name="Footer Placeholder 4">
            <a:extLst>
              <a:ext uri="{FF2B5EF4-FFF2-40B4-BE49-F238E27FC236}">
                <a16:creationId xmlns:a16="http://schemas.microsoft.com/office/drawing/2014/main" id="{6D77F5AE-0EA5-D08F-AC0E-10A5E9835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9BEB6F-DA1A-A18E-4B38-CD64C888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67EF22-5B5C-4800-AB3D-6E125217BB00}" type="slidenum">
              <a:rPr lang="en-IN" smtClean="0"/>
              <a:t>‹#›</a:t>
            </a:fld>
            <a:endParaRPr lang="en-IN"/>
          </a:p>
        </p:txBody>
      </p:sp>
    </p:spTree>
    <p:extLst>
      <p:ext uri="{BB962C8B-B14F-4D97-AF65-F5344CB8AC3E}">
        <p14:creationId xmlns:p14="http://schemas.microsoft.com/office/powerpoint/2010/main" val="70292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rpankumar2520/IDEAS_TIH_Project/tree/my-new-bran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image" Target="../media/image18.png"/><Relationship Id="rId21" Type="http://schemas.microsoft.com/office/2007/relationships/diagramDrawing" Target="../diagrams/drawing4.xml"/><Relationship Id="rId34" Type="http://schemas.openxmlformats.org/officeDocument/2006/relationships/image" Target="../media/image13.png"/><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image" Target="../media/image8.jpg"/><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11.png"/><Relationship Id="rId37" Type="http://schemas.openxmlformats.org/officeDocument/2006/relationships/image" Target="../media/image16.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image" Target="../media/image7.png"/><Relationship Id="rId36"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image" Target="../media/image6.png"/><Relationship Id="rId30" Type="http://schemas.openxmlformats.org/officeDocument/2006/relationships/image" Target="../media/image9.jpg"/><Relationship Id="rId35" Type="http://schemas.openxmlformats.org/officeDocument/2006/relationships/image" Target="../media/image14.png"/><Relationship Id="rId8" Type="http://schemas.openxmlformats.org/officeDocument/2006/relationships/diagramLayout" Target="../diagrams/layout2.xml"/><Relationship Id="rId3"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A19-BCDF-ADD7-067E-E27D13CF625A}"/>
              </a:ext>
            </a:extLst>
          </p:cNvPr>
          <p:cNvSpPr>
            <a:spLocks noGrp="1"/>
          </p:cNvSpPr>
          <p:nvPr>
            <p:ph type="ctrTitle"/>
          </p:nvPr>
        </p:nvSpPr>
        <p:spPr>
          <a:xfrm>
            <a:off x="1376082" y="745845"/>
            <a:ext cx="9144000" cy="2387600"/>
          </a:xfrm>
        </p:spPr>
        <p:txBody>
          <a:bodyPr>
            <a:normAutofit fontScale="90000"/>
          </a:bodyPr>
          <a:lstStyle/>
          <a:p>
            <a: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a:t>
            </a: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r>
              <a:rPr lang="en-US" sz="2700" b="1" u="sng" dirty="0">
                <a:effectLst/>
                <a:latin typeface="Aptos Display" panose="020B0004020202020204" pitchFamily="34" charset="0"/>
                <a:ea typeface="Aptos" panose="020B0004020202020204" pitchFamily="34" charset="0"/>
                <a:cs typeface="Times New Roman" panose="02020603050405020304" pitchFamily="18" charset="0"/>
              </a:rPr>
              <a:t>PROJECT ID-IN02</a:t>
            </a:r>
            <a:br>
              <a:rPr lang="en-IN" sz="1800" u="sng" dirty="0">
                <a:effectLst/>
                <a:latin typeface="Aptos" panose="020B0004020202020204" pitchFamily="34" charset="0"/>
                <a:ea typeface="Aptos" panose="020B0004020202020204" pitchFamily="34" charset="0"/>
                <a:cs typeface="Times New Roman" panose="02020603050405020304" pitchFamily="18" charset="0"/>
              </a:rPr>
            </a:br>
            <a:endParaRPr lang="en-IN" u="sng" dirty="0"/>
          </a:p>
        </p:txBody>
      </p:sp>
      <p:sp>
        <p:nvSpPr>
          <p:cNvPr id="3" name="Subtitle 2">
            <a:extLst>
              <a:ext uri="{FF2B5EF4-FFF2-40B4-BE49-F238E27FC236}">
                <a16:creationId xmlns:a16="http://schemas.microsoft.com/office/drawing/2014/main" id="{544ACA21-E435-6BAF-B22B-17A359643014}"/>
              </a:ext>
            </a:extLst>
          </p:cNvPr>
          <p:cNvSpPr>
            <a:spLocks noGrp="1"/>
          </p:cNvSpPr>
          <p:nvPr>
            <p:ph type="subTitle" idx="1"/>
          </p:nvPr>
        </p:nvSpPr>
        <p:spPr>
          <a:xfrm>
            <a:off x="1524000" y="2796988"/>
            <a:ext cx="4572000" cy="3859305"/>
          </a:xfrm>
        </p:spPr>
        <p:txBody>
          <a:bodyPr>
            <a:normAutofit/>
          </a:bodyPr>
          <a:lstStyle/>
          <a:p>
            <a:pPr algn="l"/>
            <a:r>
              <a:rPr lang="en-US" b="1" dirty="0"/>
              <a:t>Team Members-                                                               </a:t>
            </a:r>
          </a:p>
          <a:p>
            <a:pPr algn="l"/>
            <a:r>
              <a:rPr lang="en-US" sz="1900" dirty="0"/>
              <a:t>1)</a:t>
            </a:r>
            <a:r>
              <a:rPr lang="en-US" sz="2000" b="1" dirty="0"/>
              <a:t>Arpan Kumar</a:t>
            </a:r>
          </a:p>
          <a:p>
            <a:pPr algn="l"/>
            <a:r>
              <a:rPr lang="en-US" sz="1800" dirty="0"/>
              <a:t>        4</a:t>
            </a:r>
            <a:r>
              <a:rPr lang="en-US" sz="1800" baseline="30000" dirty="0"/>
              <a:t>th</a:t>
            </a:r>
            <a:r>
              <a:rPr lang="en-US" sz="1800" dirty="0"/>
              <a:t> year ECE</a:t>
            </a:r>
          </a:p>
          <a:p>
            <a:pPr algn="l"/>
            <a:r>
              <a:rPr lang="en-US" sz="1800" dirty="0"/>
              <a:t>        Academy of technology</a:t>
            </a:r>
          </a:p>
          <a:p>
            <a:pPr algn="l"/>
            <a:r>
              <a:rPr lang="en-US" sz="1800" dirty="0"/>
              <a:t>   </a:t>
            </a:r>
          </a:p>
          <a:p>
            <a:pPr algn="l"/>
            <a:r>
              <a:rPr lang="en-US" sz="1900" b="1" dirty="0"/>
              <a:t>2) Ayush Kumar</a:t>
            </a:r>
          </a:p>
          <a:p>
            <a:pPr algn="l"/>
            <a:r>
              <a:rPr lang="en-US" sz="1800" dirty="0"/>
              <a:t>        4</a:t>
            </a:r>
            <a:r>
              <a:rPr lang="en-US" sz="1800" baseline="30000" dirty="0"/>
              <a:t>th</a:t>
            </a:r>
            <a:r>
              <a:rPr lang="en-US" sz="1800" dirty="0"/>
              <a:t> year EEE</a:t>
            </a:r>
          </a:p>
          <a:p>
            <a:pPr algn="l"/>
            <a:r>
              <a:rPr lang="en-US" sz="1800" dirty="0"/>
              <a:t>        Academy of technology</a:t>
            </a:r>
          </a:p>
          <a:p>
            <a:pPr algn="l"/>
            <a:endParaRPr lang="en-US" sz="1800" dirty="0"/>
          </a:p>
          <a:p>
            <a:pPr algn="l"/>
            <a:r>
              <a:rPr lang="en-US" sz="1800" dirty="0"/>
              <a:t>                                       </a:t>
            </a:r>
            <a:endParaRPr lang="en-IN" sz="1800" dirty="0"/>
          </a:p>
        </p:txBody>
      </p:sp>
      <p:sp>
        <p:nvSpPr>
          <p:cNvPr id="4" name="TextBox 3">
            <a:extLst>
              <a:ext uri="{FF2B5EF4-FFF2-40B4-BE49-F238E27FC236}">
                <a16:creationId xmlns:a16="http://schemas.microsoft.com/office/drawing/2014/main" id="{32652C6D-C778-B774-EBFE-FEF70DDD33A4}"/>
              </a:ext>
            </a:extLst>
          </p:cNvPr>
          <p:cNvSpPr txBox="1"/>
          <p:nvPr/>
        </p:nvSpPr>
        <p:spPr>
          <a:xfrm>
            <a:off x="6938682" y="2771211"/>
            <a:ext cx="4316506" cy="2215991"/>
          </a:xfrm>
          <a:prstGeom prst="rect">
            <a:avLst/>
          </a:prstGeom>
          <a:noFill/>
        </p:spPr>
        <p:txBody>
          <a:bodyPr wrap="square" rtlCol="0">
            <a:spAutoFit/>
          </a:bodyPr>
          <a:lstStyle/>
          <a:p>
            <a:pPr algn="l"/>
            <a:r>
              <a:rPr lang="en-US" sz="2400" b="1" dirty="0"/>
              <a:t>Team Mentor-                                                                                               </a:t>
            </a:r>
            <a:r>
              <a:rPr lang="en-US" sz="2000" b="1" dirty="0"/>
              <a:t>Mr. Anik Sardar</a:t>
            </a:r>
          </a:p>
          <a:p>
            <a:endParaRPr lang="en-US" dirty="0"/>
          </a:p>
          <a:p>
            <a:r>
              <a:rPr lang="en-US" dirty="0"/>
              <a:t>Manager :Sensor QC &amp; Calibration </a:t>
            </a:r>
          </a:p>
          <a:p>
            <a:r>
              <a:rPr lang="en-US" dirty="0"/>
              <a:t>Prophecy Sensorlytics India PVT.LTD.</a:t>
            </a:r>
          </a:p>
          <a:p>
            <a:endParaRPr lang="en-US" dirty="0"/>
          </a:p>
          <a:p>
            <a:endParaRPr lang="en-IN" dirty="0"/>
          </a:p>
        </p:txBody>
      </p:sp>
      <p:sp>
        <p:nvSpPr>
          <p:cNvPr id="5" name="Slide Number Placeholder 4">
            <a:extLst>
              <a:ext uri="{FF2B5EF4-FFF2-40B4-BE49-F238E27FC236}">
                <a16:creationId xmlns:a16="http://schemas.microsoft.com/office/drawing/2014/main" id="{D1505C84-BD1A-A8DC-B630-5AEED9292C74}"/>
              </a:ext>
            </a:extLst>
          </p:cNvPr>
          <p:cNvSpPr>
            <a:spLocks noGrp="1"/>
          </p:cNvSpPr>
          <p:nvPr>
            <p:ph type="sldNum" sz="quarter" idx="12"/>
          </p:nvPr>
        </p:nvSpPr>
        <p:spPr/>
        <p:txBody>
          <a:bodyPr/>
          <a:lstStyle/>
          <a:p>
            <a:fld id="{1D67EF22-5B5C-4800-AB3D-6E125217BB00}" type="slidenum">
              <a:rPr lang="en-IN" smtClean="0"/>
              <a:t>1</a:t>
            </a:fld>
            <a:endParaRPr lang="en-IN"/>
          </a:p>
        </p:txBody>
      </p:sp>
    </p:spTree>
    <p:extLst>
      <p:ext uri="{BB962C8B-B14F-4D97-AF65-F5344CB8AC3E}">
        <p14:creationId xmlns:p14="http://schemas.microsoft.com/office/powerpoint/2010/main" val="25129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7A18B-21CF-F07E-D847-7076984170E6}"/>
              </a:ext>
            </a:extLst>
          </p:cNvPr>
          <p:cNvSpPr>
            <a:spLocks noGrp="1"/>
          </p:cNvSpPr>
          <p:nvPr>
            <p:ph idx="1"/>
          </p:nvPr>
        </p:nvSpPr>
        <p:spPr>
          <a:xfrm>
            <a:off x="161823" y="404664"/>
            <a:ext cx="11622809" cy="5951686"/>
          </a:xfrm>
        </p:spPr>
        <p:txBody>
          <a:bodyPr>
            <a:normAutofit/>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determine_ssim_threshold</a:t>
            </a:r>
            <a:r>
              <a:rPr lang="en-IN" sz="1800" dirty="0">
                <a:effectLst/>
                <a:latin typeface="Aptos" panose="020B0004020202020204" pitchFamily="34" charset="0"/>
                <a:ea typeface="Aptos" panose="020B0004020202020204" pitchFamily="34" charset="0"/>
                <a:cs typeface="Times New Roman" panose="02020603050405020304" pitchFamily="18" charset="0"/>
              </a:rPr>
              <a:t>: Determines the SSIM threshold for classifying assembly accuracy.</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7135CE6A-0B55-CF26-DEB4-0652F750E84D}"/>
              </a:ext>
            </a:extLst>
          </p:cNvPr>
          <p:cNvSpPr>
            <a:spLocks noGrp="1"/>
          </p:cNvSpPr>
          <p:nvPr>
            <p:ph type="sldNum" sz="quarter" idx="12"/>
          </p:nvPr>
        </p:nvSpPr>
        <p:spPr/>
        <p:txBody>
          <a:bodyPr/>
          <a:lstStyle/>
          <a:p>
            <a:fld id="{1D67EF22-5B5C-4800-AB3D-6E125217BB00}" type="slidenum">
              <a:rPr lang="en-IN" smtClean="0"/>
              <a:t>10</a:t>
            </a:fld>
            <a:endParaRPr lang="en-IN"/>
          </a:p>
        </p:txBody>
      </p:sp>
      <p:sp>
        <p:nvSpPr>
          <p:cNvPr id="5" name="Flowchart: Terminator 4">
            <a:extLst>
              <a:ext uri="{FF2B5EF4-FFF2-40B4-BE49-F238E27FC236}">
                <a16:creationId xmlns:a16="http://schemas.microsoft.com/office/drawing/2014/main" id="{E6FA1D03-AA4B-C062-D698-CB076746B9F0}"/>
              </a:ext>
            </a:extLst>
          </p:cNvPr>
          <p:cNvSpPr/>
          <p:nvPr/>
        </p:nvSpPr>
        <p:spPr>
          <a:xfrm>
            <a:off x="528482" y="924037"/>
            <a:ext cx="1800200" cy="72008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Start</a:t>
            </a:r>
            <a:r>
              <a:rPr lang="en-US" dirty="0"/>
              <a:t>  </a:t>
            </a:r>
            <a:r>
              <a:rPr lang="en-US" sz="1200" dirty="0"/>
              <a:t>[Begin SSIM threshold calculation]</a:t>
            </a:r>
            <a:endParaRPr lang="en-IN" sz="1200" dirty="0"/>
          </a:p>
        </p:txBody>
      </p:sp>
      <p:sp>
        <p:nvSpPr>
          <p:cNvPr id="7" name="Flowchart: Alternate Process 6">
            <a:extLst>
              <a:ext uri="{FF2B5EF4-FFF2-40B4-BE49-F238E27FC236}">
                <a16:creationId xmlns:a16="http://schemas.microsoft.com/office/drawing/2014/main" id="{1A1093D8-92B1-5049-71FE-8F35C19580CB}"/>
              </a:ext>
            </a:extLst>
          </p:cNvPr>
          <p:cNvSpPr/>
          <p:nvPr/>
        </p:nvSpPr>
        <p:spPr>
          <a:xfrm>
            <a:off x="5781128" y="861689"/>
            <a:ext cx="1971055" cy="8447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Calculate Standard Deviation of SSIM Scores</a:t>
            </a:r>
            <a:endParaRPr lang="en-IN" sz="1400" b="1" u="sng" dirty="0"/>
          </a:p>
        </p:txBody>
      </p:sp>
      <p:sp>
        <p:nvSpPr>
          <p:cNvPr id="8" name="Flowchart: Alternate Process 7">
            <a:extLst>
              <a:ext uri="{FF2B5EF4-FFF2-40B4-BE49-F238E27FC236}">
                <a16:creationId xmlns:a16="http://schemas.microsoft.com/office/drawing/2014/main" id="{1BB51499-EE0B-199B-A1DE-A293FCD1CC4E}"/>
              </a:ext>
            </a:extLst>
          </p:cNvPr>
          <p:cNvSpPr/>
          <p:nvPr/>
        </p:nvSpPr>
        <p:spPr>
          <a:xfrm>
            <a:off x="2902777" y="861690"/>
            <a:ext cx="2304256" cy="844774"/>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b="1" u="sng" dirty="0"/>
          </a:p>
          <a:p>
            <a:pPr algn="ctr"/>
            <a:r>
              <a:rPr lang="en-US" sz="1400" b="1" u="sng" dirty="0"/>
              <a:t>Calculate Mean of SSIM Scores</a:t>
            </a:r>
            <a:r>
              <a:rPr lang="en-US" sz="1400" b="1" dirty="0"/>
              <a:t>  </a:t>
            </a:r>
            <a:r>
              <a:rPr lang="en-US" sz="1200" dirty="0"/>
              <a:t>[using </a:t>
            </a:r>
            <a:r>
              <a:rPr lang="en-US" sz="1200" dirty="0" err="1"/>
              <a:t>np.mean</a:t>
            </a:r>
            <a:r>
              <a:rPr lang="en-US" sz="1200" dirty="0"/>
              <a:t>(</a:t>
            </a:r>
            <a:r>
              <a:rPr lang="en-US" sz="1200" dirty="0" err="1"/>
              <a:t>ssim_scores</a:t>
            </a:r>
            <a:r>
              <a:rPr lang="en-US" sz="1200" dirty="0"/>
              <a:t>)]</a:t>
            </a:r>
            <a:endParaRPr lang="en-IN" sz="1200" dirty="0"/>
          </a:p>
          <a:p>
            <a:pPr algn="ctr"/>
            <a:endParaRPr lang="en-IN" dirty="0"/>
          </a:p>
        </p:txBody>
      </p:sp>
      <p:sp>
        <p:nvSpPr>
          <p:cNvPr id="9" name="Flowchart: Process 8">
            <a:extLst>
              <a:ext uri="{FF2B5EF4-FFF2-40B4-BE49-F238E27FC236}">
                <a16:creationId xmlns:a16="http://schemas.microsoft.com/office/drawing/2014/main" id="{48E78BEE-D1CE-7FE8-CF8C-B73D1910CEB0}"/>
              </a:ext>
            </a:extLst>
          </p:cNvPr>
          <p:cNvSpPr/>
          <p:nvPr/>
        </p:nvSpPr>
        <p:spPr>
          <a:xfrm>
            <a:off x="8471510" y="784850"/>
            <a:ext cx="2882290" cy="998451"/>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Determine Threshold (Mean + Standard Deviation)</a:t>
            </a:r>
            <a:r>
              <a:rPr lang="en-US" dirty="0"/>
              <a:t>  </a:t>
            </a:r>
            <a:r>
              <a:rPr lang="en-US" sz="1200" dirty="0"/>
              <a:t>[Set threshold = </a:t>
            </a:r>
            <a:r>
              <a:rPr lang="en-US" sz="1200" dirty="0" err="1"/>
              <a:t>mean_ssim</a:t>
            </a:r>
            <a:r>
              <a:rPr lang="en-US" sz="1200" dirty="0"/>
              <a:t> + </a:t>
            </a:r>
            <a:r>
              <a:rPr lang="en-US" sz="1200" dirty="0" err="1"/>
              <a:t>std_ssim</a:t>
            </a:r>
            <a:r>
              <a:rPr lang="en-US" sz="1200" dirty="0"/>
              <a:t> to determine the SSIM threshold]</a:t>
            </a:r>
            <a:endParaRPr lang="en-IN" sz="1200" dirty="0"/>
          </a:p>
        </p:txBody>
      </p:sp>
      <p:sp>
        <p:nvSpPr>
          <p:cNvPr id="10" name="Flowchart: Decision 9">
            <a:extLst>
              <a:ext uri="{FF2B5EF4-FFF2-40B4-BE49-F238E27FC236}">
                <a16:creationId xmlns:a16="http://schemas.microsoft.com/office/drawing/2014/main" id="{3C4F0026-68CD-68D0-CDC5-E1C3F3AA5764}"/>
              </a:ext>
            </a:extLst>
          </p:cNvPr>
          <p:cNvSpPr/>
          <p:nvPr/>
        </p:nvSpPr>
        <p:spPr>
          <a:xfrm>
            <a:off x="8610599" y="2076378"/>
            <a:ext cx="2585611" cy="995801"/>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Print Threshold </a:t>
            </a:r>
            <a:r>
              <a:rPr lang="en-US" sz="1200" dirty="0"/>
              <a:t>[Calculate SSIM threshold for classification]</a:t>
            </a:r>
            <a:endParaRPr lang="en-IN" sz="1200" dirty="0"/>
          </a:p>
        </p:txBody>
      </p:sp>
      <p:sp>
        <p:nvSpPr>
          <p:cNvPr id="11" name="Flowchart: Process 10">
            <a:extLst>
              <a:ext uri="{FF2B5EF4-FFF2-40B4-BE49-F238E27FC236}">
                <a16:creationId xmlns:a16="http://schemas.microsoft.com/office/drawing/2014/main" id="{4D4B7463-E009-AE65-AEB3-E2C8DB95FB83}"/>
              </a:ext>
            </a:extLst>
          </p:cNvPr>
          <p:cNvSpPr/>
          <p:nvPr/>
        </p:nvSpPr>
        <p:spPr>
          <a:xfrm>
            <a:off x="11337670" y="2479884"/>
            <a:ext cx="836523" cy="188789"/>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u="sng" dirty="0"/>
              <a:t>End</a:t>
            </a:r>
            <a:endParaRPr lang="en-IN" sz="1400" b="1" u="sng" dirty="0"/>
          </a:p>
        </p:txBody>
      </p:sp>
      <p:cxnSp>
        <p:nvCxnSpPr>
          <p:cNvPr id="13" name="Straight Arrow Connector 12">
            <a:extLst>
              <a:ext uri="{FF2B5EF4-FFF2-40B4-BE49-F238E27FC236}">
                <a16:creationId xmlns:a16="http://schemas.microsoft.com/office/drawing/2014/main" id="{61E72690-A347-33F8-AA76-FA9994C57818}"/>
              </a:ext>
            </a:extLst>
          </p:cNvPr>
          <p:cNvCxnSpPr>
            <a:stCxn id="5" idx="3"/>
            <a:endCxn id="8" idx="1"/>
          </p:cNvCxnSpPr>
          <p:nvPr/>
        </p:nvCxnSpPr>
        <p:spPr>
          <a:xfrm>
            <a:off x="2328682" y="1284077"/>
            <a:ext cx="57409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CEB0956F-9D85-7902-91CC-01AC87B84691}"/>
              </a:ext>
            </a:extLst>
          </p:cNvPr>
          <p:cNvCxnSpPr>
            <a:cxnSpLocks/>
            <a:stCxn id="9" idx="2"/>
            <a:endCxn id="10" idx="0"/>
          </p:cNvCxnSpPr>
          <p:nvPr/>
        </p:nvCxnSpPr>
        <p:spPr>
          <a:xfrm flipH="1">
            <a:off x="9903405" y="1783301"/>
            <a:ext cx="9250" cy="2930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FE8AC5A7-7BF2-ADAB-84AE-145174112A1C}"/>
              </a:ext>
            </a:extLst>
          </p:cNvPr>
          <p:cNvCxnSpPr>
            <a:cxnSpLocks/>
          </p:cNvCxnSpPr>
          <p:nvPr/>
        </p:nvCxnSpPr>
        <p:spPr>
          <a:xfrm>
            <a:off x="7752183" y="1273695"/>
            <a:ext cx="71996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EDA4B58C-AB00-51D8-0935-7723B98E75C2}"/>
              </a:ext>
            </a:extLst>
          </p:cNvPr>
          <p:cNvCxnSpPr>
            <a:cxnSpLocks/>
            <a:endCxn id="7" idx="1"/>
          </p:cNvCxnSpPr>
          <p:nvPr/>
        </p:nvCxnSpPr>
        <p:spPr>
          <a:xfrm>
            <a:off x="5207033" y="1284076"/>
            <a:ext cx="574095"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7EFAA241-FEBE-D242-AE14-CFBCCA8A8E56}"/>
              </a:ext>
            </a:extLst>
          </p:cNvPr>
          <p:cNvCxnSpPr>
            <a:cxnSpLocks/>
            <a:stCxn id="10" idx="3"/>
            <a:endCxn id="11" idx="1"/>
          </p:cNvCxnSpPr>
          <p:nvPr/>
        </p:nvCxnSpPr>
        <p:spPr>
          <a:xfrm>
            <a:off x="11196210" y="2574279"/>
            <a:ext cx="14146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30" name="Table 29">
            <a:extLst>
              <a:ext uri="{FF2B5EF4-FFF2-40B4-BE49-F238E27FC236}">
                <a16:creationId xmlns:a16="http://schemas.microsoft.com/office/drawing/2014/main" id="{034D2416-37E3-609C-54C6-AB7A698475CB}"/>
              </a:ext>
            </a:extLst>
          </p:cNvPr>
          <p:cNvGraphicFramePr>
            <a:graphicFrameLocks noGrp="1"/>
          </p:cNvGraphicFramePr>
          <p:nvPr>
            <p:extLst>
              <p:ext uri="{D42A27DB-BD31-4B8C-83A1-F6EECF244321}">
                <p14:modId xmlns:p14="http://schemas.microsoft.com/office/powerpoint/2010/main" val="1819196418"/>
              </p:ext>
            </p:extLst>
          </p:nvPr>
        </p:nvGraphicFramePr>
        <p:xfrm>
          <a:off x="161822" y="1885951"/>
          <a:ext cx="6767616" cy="4921635"/>
        </p:xfrm>
        <a:graphic>
          <a:graphicData uri="http://schemas.openxmlformats.org/drawingml/2006/table">
            <a:tbl>
              <a:tblPr firstRow="1" bandRow="1">
                <a:tableStyleId>{5C22544A-7EE6-4342-B048-85BDC9FD1C3A}</a:tableStyleId>
              </a:tblPr>
              <a:tblGrid>
                <a:gridCol w="1542843">
                  <a:extLst>
                    <a:ext uri="{9D8B030D-6E8A-4147-A177-3AD203B41FA5}">
                      <a16:colId xmlns:a16="http://schemas.microsoft.com/office/drawing/2014/main" val="1465705383"/>
                    </a:ext>
                  </a:extLst>
                </a:gridCol>
                <a:gridCol w="1221527">
                  <a:extLst>
                    <a:ext uri="{9D8B030D-6E8A-4147-A177-3AD203B41FA5}">
                      <a16:colId xmlns:a16="http://schemas.microsoft.com/office/drawing/2014/main" val="3827675145"/>
                    </a:ext>
                  </a:extLst>
                </a:gridCol>
                <a:gridCol w="1096263">
                  <a:extLst>
                    <a:ext uri="{9D8B030D-6E8A-4147-A177-3AD203B41FA5}">
                      <a16:colId xmlns:a16="http://schemas.microsoft.com/office/drawing/2014/main" val="1906504545"/>
                    </a:ext>
                  </a:extLst>
                </a:gridCol>
                <a:gridCol w="978170">
                  <a:extLst>
                    <a:ext uri="{9D8B030D-6E8A-4147-A177-3AD203B41FA5}">
                      <a16:colId xmlns:a16="http://schemas.microsoft.com/office/drawing/2014/main" val="2775863550"/>
                    </a:ext>
                  </a:extLst>
                </a:gridCol>
                <a:gridCol w="1014413">
                  <a:extLst>
                    <a:ext uri="{9D8B030D-6E8A-4147-A177-3AD203B41FA5}">
                      <a16:colId xmlns:a16="http://schemas.microsoft.com/office/drawing/2014/main" val="2003395643"/>
                    </a:ext>
                  </a:extLst>
                </a:gridCol>
                <a:gridCol w="914400">
                  <a:extLst>
                    <a:ext uri="{9D8B030D-6E8A-4147-A177-3AD203B41FA5}">
                      <a16:colId xmlns:a16="http://schemas.microsoft.com/office/drawing/2014/main" val="1648760431"/>
                    </a:ext>
                  </a:extLst>
                </a:gridCol>
              </a:tblGrid>
              <a:tr h="98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Reference Image</a:t>
                      </a:r>
                      <a:endParaRPr lang="en-IN" sz="1200" dirty="0"/>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Test Image</a:t>
                      </a:r>
                      <a:endParaRPr lang="en-IN" sz="1200" dirty="0"/>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SSIM</a:t>
                      </a:r>
                      <a:endParaRPr lang="en-IN" sz="1200" dirty="0"/>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Threshold(mean + deviation)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Threshold(mean +2 * deviation)</a:t>
                      </a:r>
                      <a:endParaRPr lang="en-IN" sz="1200" dirty="0"/>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Threshold(mean +3 * deviation)</a:t>
                      </a:r>
                      <a:endParaRPr lang="en-IN" sz="1200" dirty="0"/>
                    </a:p>
                    <a:p>
                      <a:endParaRPr lang="en-IN" sz="1200" dirty="0"/>
                    </a:p>
                  </a:txBody>
                  <a:tcPr/>
                </a:tc>
                <a:extLst>
                  <a:ext uri="{0D108BD9-81ED-4DB2-BD59-A6C34878D82A}">
                    <a16:rowId xmlns:a16="http://schemas.microsoft.com/office/drawing/2014/main" val="3313719200"/>
                  </a:ext>
                </a:extLst>
              </a:tr>
              <a:tr h="658337">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IN" dirty="0"/>
                    </a:p>
                  </a:txBody>
                  <a:tcPr/>
                </a:tc>
                <a:tc>
                  <a:txBody>
                    <a:bodyPr/>
                    <a:lstStyle/>
                    <a:p>
                      <a:endParaRPr lang="en-IN" dirty="0"/>
                    </a:p>
                  </a:txBody>
                  <a:tcPr/>
                </a:tc>
                <a:tc>
                  <a:txBody>
                    <a:bodyPr/>
                    <a:lstStyle/>
                    <a:p>
                      <a:r>
                        <a:rPr lang="en-IN" sz="1600" dirty="0"/>
                        <a:t>0.8765</a:t>
                      </a:r>
                    </a:p>
                  </a:txBody>
                  <a:tcPr/>
                </a:tc>
                <a:tc>
                  <a:txBody>
                    <a:bodyPr/>
                    <a:lstStyle/>
                    <a:p>
                      <a:r>
                        <a:rPr lang="en-US" sz="1600" dirty="0"/>
                        <a:t>0.9286</a:t>
                      </a:r>
                      <a:endParaRPr lang="en-IN" sz="1600" dirty="0"/>
                    </a:p>
                  </a:txBody>
                  <a:tcPr/>
                </a:tc>
                <a:tc>
                  <a:txBody>
                    <a:bodyPr/>
                    <a:lstStyle/>
                    <a:p>
                      <a:r>
                        <a:rPr lang="en-US" sz="1600" dirty="0"/>
                        <a:t>0.9729</a:t>
                      </a:r>
                      <a:endParaRPr lang="en-IN" sz="1600" dirty="0"/>
                    </a:p>
                  </a:txBody>
                  <a:tcPr/>
                </a:tc>
                <a:tc>
                  <a:txBody>
                    <a:bodyPr/>
                    <a:lstStyle/>
                    <a:p>
                      <a:r>
                        <a:rPr lang="en-US" sz="1600" dirty="0"/>
                        <a:t>1.0172</a:t>
                      </a:r>
                      <a:endParaRPr lang="en-IN" sz="1600" dirty="0"/>
                    </a:p>
                  </a:txBody>
                  <a:tcPr/>
                </a:tc>
                <a:extLst>
                  <a:ext uri="{0D108BD9-81ED-4DB2-BD59-A6C34878D82A}">
                    <a16:rowId xmlns:a16="http://schemas.microsoft.com/office/drawing/2014/main" val="3514970243"/>
                  </a:ext>
                </a:extLst>
              </a:tr>
              <a:tr h="603582">
                <a:tc vMerge="1">
                  <a:txBody>
                    <a:bodyPr/>
                    <a:lstStyle/>
                    <a:p>
                      <a:endParaRPr lang="en-IN"/>
                    </a:p>
                  </a:txBody>
                  <a:tcPr/>
                </a:tc>
                <a:tc>
                  <a:txBody>
                    <a:bodyPr/>
                    <a:lstStyle/>
                    <a:p>
                      <a:endParaRPr lang="en-IN" dirty="0"/>
                    </a:p>
                  </a:txBody>
                  <a:tcPr/>
                </a:tc>
                <a:tc>
                  <a:txBody>
                    <a:bodyPr/>
                    <a:lstStyle/>
                    <a:p>
                      <a:r>
                        <a:rPr lang="en-US" sz="1600" dirty="0"/>
                        <a:t>0.8701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1.0000</a:t>
                      </a:r>
                    </a:p>
                  </a:txBody>
                  <a:tcPr/>
                </a:tc>
                <a:tc>
                  <a:txBody>
                    <a:bodyPr/>
                    <a:lstStyle/>
                    <a:p>
                      <a:r>
                        <a:rPr lang="en-US" sz="1600" dirty="0"/>
                        <a:t>1.0649</a:t>
                      </a:r>
                      <a:endParaRPr lang="en-IN" sz="1600" dirty="0"/>
                    </a:p>
                  </a:txBody>
                  <a:tcPr/>
                </a:tc>
                <a:tc>
                  <a:txBody>
                    <a:bodyPr/>
                    <a:lstStyle/>
                    <a:p>
                      <a:r>
                        <a:rPr lang="en-US" sz="1600" dirty="0"/>
                        <a:t>1.1299</a:t>
                      </a:r>
                      <a:endParaRPr lang="en-IN" sz="1600" dirty="0"/>
                    </a:p>
                  </a:txBody>
                  <a:tcPr/>
                </a:tc>
                <a:extLst>
                  <a:ext uri="{0D108BD9-81ED-4DB2-BD59-A6C34878D82A}">
                    <a16:rowId xmlns:a16="http://schemas.microsoft.com/office/drawing/2014/main" val="1289812421"/>
                  </a:ext>
                </a:extLst>
              </a:tr>
              <a:tr h="651106">
                <a:tc vMerge="1">
                  <a:txBody>
                    <a:bodyPr/>
                    <a:lstStyle/>
                    <a:p>
                      <a:endParaRPr lang="en-IN" dirty="0"/>
                    </a:p>
                  </a:txBody>
                  <a:tcPr/>
                </a:tc>
                <a:tc>
                  <a:txBody>
                    <a:bodyPr/>
                    <a:lstStyle/>
                    <a:p>
                      <a:endParaRPr lang="en-IN" dirty="0"/>
                    </a:p>
                  </a:txBody>
                  <a:tcPr/>
                </a:tc>
                <a:tc>
                  <a:txBody>
                    <a:bodyPr/>
                    <a:lstStyle/>
                    <a:p>
                      <a:r>
                        <a:rPr lang="en-IN" sz="1600" dirty="0"/>
                        <a:t>0.8669</a:t>
                      </a:r>
                    </a:p>
                  </a:txBody>
                  <a:tcPr/>
                </a:tc>
                <a:tc>
                  <a:txBody>
                    <a:bodyPr/>
                    <a:lstStyle/>
                    <a:p>
                      <a:r>
                        <a:rPr lang="en-US" sz="1600" dirty="0"/>
                        <a:t>0.9326</a:t>
                      </a:r>
                      <a:endParaRPr lang="en-IN" sz="1600" dirty="0"/>
                    </a:p>
                  </a:txBody>
                  <a:tcPr/>
                </a:tc>
                <a:tc>
                  <a:txBody>
                    <a:bodyPr/>
                    <a:lstStyle/>
                    <a:p>
                      <a:r>
                        <a:rPr lang="en-US" sz="1600" dirty="0"/>
                        <a:t>0.9799</a:t>
                      </a:r>
                      <a:endParaRPr lang="en-IN" sz="1600" dirty="0"/>
                    </a:p>
                  </a:txBody>
                  <a:tcPr/>
                </a:tc>
                <a:tc>
                  <a:txBody>
                    <a:bodyPr/>
                    <a:lstStyle/>
                    <a:p>
                      <a:r>
                        <a:rPr lang="en-US" sz="1600" dirty="0"/>
                        <a:t>1.0271</a:t>
                      </a:r>
                      <a:endParaRPr lang="en-IN" sz="1600" dirty="0"/>
                    </a:p>
                  </a:txBody>
                  <a:tcPr/>
                </a:tc>
                <a:extLst>
                  <a:ext uri="{0D108BD9-81ED-4DB2-BD59-A6C34878D82A}">
                    <a16:rowId xmlns:a16="http://schemas.microsoft.com/office/drawing/2014/main" val="216773218"/>
                  </a:ext>
                </a:extLst>
              </a:tr>
              <a:tr h="599218">
                <a:tc vMerge="1">
                  <a:txBody>
                    <a:bodyPr/>
                    <a:lstStyle/>
                    <a:p>
                      <a:endParaRPr lang="en-IN" dirty="0"/>
                    </a:p>
                  </a:txBody>
                  <a:tcPr/>
                </a:tc>
                <a:tc>
                  <a:txBody>
                    <a:bodyPr/>
                    <a:lstStyle/>
                    <a:p>
                      <a:endParaRPr lang="en-IN" dirty="0"/>
                    </a:p>
                  </a:txBody>
                  <a:tcPr/>
                </a:tc>
                <a:tc>
                  <a:txBody>
                    <a:bodyPr/>
                    <a:lstStyle/>
                    <a:p>
                      <a:r>
                        <a:rPr lang="en-IN" sz="1600" dirty="0"/>
                        <a:t>0.8753</a:t>
                      </a:r>
                    </a:p>
                  </a:txBody>
                  <a:tcPr/>
                </a:tc>
                <a:tc>
                  <a:txBody>
                    <a:bodyPr/>
                    <a:lstStyle/>
                    <a:p>
                      <a:r>
                        <a:rPr lang="en-US" sz="1600" dirty="0"/>
                        <a:t>0.9388</a:t>
                      </a:r>
                      <a:endParaRPr lang="en-IN" sz="1600" dirty="0"/>
                    </a:p>
                  </a:txBody>
                  <a:tcPr/>
                </a:tc>
                <a:tc>
                  <a:txBody>
                    <a:bodyPr/>
                    <a:lstStyle/>
                    <a:p>
                      <a:r>
                        <a:rPr lang="en-US" sz="1600" dirty="0"/>
                        <a:t>0.9892</a:t>
                      </a:r>
                      <a:endParaRPr lang="en-IN" sz="1600" dirty="0"/>
                    </a:p>
                  </a:txBody>
                  <a:tcPr/>
                </a:tc>
                <a:tc>
                  <a:txBody>
                    <a:bodyPr/>
                    <a:lstStyle/>
                    <a:p>
                      <a:r>
                        <a:rPr lang="en-US" sz="1600" dirty="0"/>
                        <a:t>1.0396</a:t>
                      </a:r>
                      <a:endParaRPr lang="en-IN" sz="1600" dirty="0"/>
                    </a:p>
                  </a:txBody>
                  <a:tcPr/>
                </a:tc>
                <a:extLst>
                  <a:ext uri="{0D108BD9-81ED-4DB2-BD59-A6C34878D82A}">
                    <a16:rowId xmlns:a16="http://schemas.microsoft.com/office/drawing/2014/main" val="975035216"/>
                  </a:ext>
                </a:extLst>
              </a:tr>
              <a:tr h="715016">
                <a:tc vMerge="1">
                  <a:txBody>
                    <a:bodyPr/>
                    <a:lstStyle/>
                    <a:p>
                      <a:endParaRPr lang="en-IN" dirty="0"/>
                    </a:p>
                  </a:txBody>
                  <a:tcPr/>
                </a:tc>
                <a:tc>
                  <a:txBody>
                    <a:bodyPr/>
                    <a:lstStyle/>
                    <a:p>
                      <a:endParaRPr lang="en-IN" dirty="0"/>
                    </a:p>
                  </a:txBody>
                  <a:tcPr/>
                </a:tc>
                <a:tc>
                  <a:txBody>
                    <a:bodyPr/>
                    <a:lstStyle/>
                    <a:p>
                      <a:r>
                        <a:rPr lang="en-IN" sz="1600" dirty="0"/>
                        <a:t>0.8539</a:t>
                      </a:r>
                    </a:p>
                  </a:txBody>
                  <a:tcPr/>
                </a:tc>
                <a:tc>
                  <a:txBody>
                    <a:bodyPr/>
                    <a:lstStyle/>
                    <a:p>
                      <a:r>
                        <a:rPr lang="en-US" sz="1600" dirty="0"/>
                        <a:t>0.9564</a:t>
                      </a:r>
                      <a:endParaRPr lang="en-IN" sz="1600" dirty="0"/>
                    </a:p>
                  </a:txBody>
                  <a:tcPr/>
                </a:tc>
                <a:tc>
                  <a:txBody>
                    <a:bodyPr/>
                    <a:lstStyle/>
                    <a:p>
                      <a:r>
                        <a:rPr lang="en-US" sz="1600" dirty="0"/>
                        <a:t>1.0166</a:t>
                      </a:r>
                      <a:endParaRPr lang="en-IN" sz="1600" dirty="0"/>
                    </a:p>
                  </a:txBody>
                  <a:tcPr/>
                </a:tc>
                <a:tc>
                  <a:txBody>
                    <a:bodyPr/>
                    <a:lstStyle/>
                    <a:p>
                      <a:r>
                        <a:rPr lang="en-US" sz="1600" dirty="0"/>
                        <a:t>1.0768</a:t>
                      </a:r>
                      <a:endParaRPr lang="en-IN" sz="1600" dirty="0"/>
                    </a:p>
                  </a:txBody>
                  <a:tcPr/>
                </a:tc>
                <a:extLst>
                  <a:ext uri="{0D108BD9-81ED-4DB2-BD59-A6C34878D82A}">
                    <a16:rowId xmlns:a16="http://schemas.microsoft.com/office/drawing/2014/main" val="3848318248"/>
                  </a:ext>
                </a:extLst>
              </a:tr>
              <a:tr h="688536">
                <a:tc vMerge="1">
                  <a:txBody>
                    <a:bodyPr/>
                    <a:lstStyle/>
                    <a:p>
                      <a:endParaRPr lang="en-IN"/>
                    </a:p>
                  </a:txBody>
                  <a:tcPr/>
                </a:tc>
                <a:tc>
                  <a:txBody>
                    <a:bodyPr/>
                    <a:lstStyle/>
                    <a:p>
                      <a:endParaRPr lang="en-IN" dirty="0"/>
                    </a:p>
                  </a:txBody>
                  <a:tcPr/>
                </a:tc>
                <a:tc>
                  <a:txBody>
                    <a:bodyPr/>
                    <a:lstStyle/>
                    <a:p>
                      <a:r>
                        <a:rPr lang="en-IN" sz="1600" dirty="0"/>
                        <a:t>0.8708</a:t>
                      </a:r>
                    </a:p>
                  </a:txBody>
                  <a:tcPr/>
                </a:tc>
                <a:tc>
                  <a:txBody>
                    <a:bodyPr/>
                    <a:lstStyle/>
                    <a:p>
                      <a:r>
                        <a:rPr lang="en-US" sz="1600" dirty="0"/>
                        <a:t>0.9459</a:t>
                      </a:r>
                      <a:endParaRPr lang="en-IN" sz="1600" dirty="0"/>
                    </a:p>
                  </a:txBody>
                  <a:tcPr/>
                </a:tc>
                <a:tc>
                  <a:txBody>
                    <a:bodyPr/>
                    <a:lstStyle/>
                    <a:p>
                      <a:r>
                        <a:rPr lang="en-US" sz="1600" dirty="0"/>
                        <a:t>1.0007</a:t>
                      </a:r>
                      <a:endParaRPr lang="en-IN" sz="1600" dirty="0"/>
                    </a:p>
                  </a:txBody>
                  <a:tcPr/>
                </a:tc>
                <a:tc>
                  <a:txBody>
                    <a:bodyPr/>
                    <a:lstStyle/>
                    <a:p>
                      <a:r>
                        <a:rPr lang="en-US" sz="1600" dirty="0"/>
                        <a:t>1.0555</a:t>
                      </a:r>
                      <a:endParaRPr lang="en-IN" sz="1600" dirty="0"/>
                    </a:p>
                  </a:txBody>
                  <a:tcPr/>
                </a:tc>
                <a:extLst>
                  <a:ext uri="{0D108BD9-81ED-4DB2-BD59-A6C34878D82A}">
                    <a16:rowId xmlns:a16="http://schemas.microsoft.com/office/drawing/2014/main" val="451610589"/>
                  </a:ext>
                </a:extLst>
              </a:tr>
            </a:tbl>
          </a:graphicData>
        </a:graphic>
      </p:graphicFrame>
      <p:pic>
        <p:nvPicPr>
          <p:cNvPr id="33" name="Picture 32">
            <a:extLst>
              <a:ext uri="{FF2B5EF4-FFF2-40B4-BE49-F238E27FC236}">
                <a16:creationId xmlns:a16="http://schemas.microsoft.com/office/drawing/2014/main" id="{42C611A8-4919-DCA4-234A-27D908BB0C87}"/>
              </a:ext>
            </a:extLst>
          </p:cNvPr>
          <p:cNvPicPr>
            <a:picLocks noChangeAspect="1"/>
          </p:cNvPicPr>
          <p:nvPr/>
        </p:nvPicPr>
        <p:blipFill>
          <a:blip r:embed="rId2"/>
          <a:stretch>
            <a:fillRect/>
          </a:stretch>
        </p:blipFill>
        <p:spPr>
          <a:xfrm>
            <a:off x="280093" y="3756116"/>
            <a:ext cx="1283828" cy="1519438"/>
          </a:xfrm>
          <a:prstGeom prst="rect">
            <a:avLst/>
          </a:prstGeom>
        </p:spPr>
      </p:pic>
      <p:pic>
        <p:nvPicPr>
          <p:cNvPr id="34" name="Picture 33" descr="A close-up of a metal object&#10;&#10;Description automatically generated">
            <a:extLst>
              <a:ext uri="{FF2B5EF4-FFF2-40B4-BE49-F238E27FC236}">
                <a16:creationId xmlns:a16="http://schemas.microsoft.com/office/drawing/2014/main" id="{7400FD8F-BF66-8BD6-F156-8762FCA32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298" y="2915135"/>
            <a:ext cx="933311" cy="540760"/>
          </a:xfrm>
          <a:prstGeom prst="rect">
            <a:avLst/>
          </a:prstGeom>
        </p:spPr>
      </p:pic>
      <p:pic>
        <p:nvPicPr>
          <p:cNvPr id="35" name="Picture 34" descr="A close-up of a metal object&#10;&#10;Description automatically generated">
            <a:extLst>
              <a:ext uri="{FF2B5EF4-FFF2-40B4-BE49-F238E27FC236}">
                <a16:creationId xmlns:a16="http://schemas.microsoft.com/office/drawing/2014/main" id="{B82859BF-CD55-2253-B008-39B623216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67" y="3594070"/>
            <a:ext cx="962659" cy="573371"/>
          </a:xfrm>
          <a:prstGeom prst="rect">
            <a:avLst/>
          </a:prstGeom>
        </p:spPr>
      </p:pic>
      <p:pic>
        <p:nvPicPr>
          <p:cNvPr id="36" name="Picture 35" descr="A close-up of a metal object&#10;&#10;Description automatically generated">
            <a:extLst>
              <a:ext uri="{FF2B5EF4-FFF2-40B4-BE49-F238E27FC236}">
                <a16:creationId xmlns:a16="http://schemas.microsoft.com/office/drawing/2014/main" id="{1C5A8A6A-3D15-966A-F27A-3719BF75C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4949" y="4229150"/>
            <a:ext cx="951695" cy="573371"/>
          </a:xfrm>
          <a:prstGeom prst="rect">
            <a:avLst/>
          </a:prstGeom>
        </p:spPr>
      </p:pic>
      <p:pic>
        <p:nvPicPr>
          <p:cNvPr id="37" name="Picture 36" descr="A circular object with holes&#10;&#10;Description automatically generated">
            <a:extLst>
              <a:ext uri="{FF2B5EF4-FFF2-40B4-BE49-F238E27FC236}">
                <a16:creationId xmlns:a16="http://schemas.microsoft.com/office/drawing/2014/main" id="{2957758C-1E89-CDF8-62AF-5167D0CA21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6582" y="4940696"/>
            <a:ext cx="934866" cy="511798"/>
          </a:xfrm>
          <a:prstGeom prst="rect">
            <a:avLst/>
          </a:prstGeom>
        </p:spPr>
      </p:pic>
      <p:pic>
        <p:nvPicPr>
          <p:cNvPr id="38" name="Picture 37" descr="A close-up of a circular object&#10;&#10;Description automatically generated">
            <a:extLst>
              <a:ext uri="{FF2B5EF4-FFF2-40B4-BE49-F238E27FC236}">
                <a16:creationId xmlns:a16="http://schemas.microsoft.com/office/drawing/2014/main" id="{A7391996-5F87-6F96-7134-392808F2A1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6582" y="5514203"/>
            <a:ext cx="1026723" cy="592155"/>
          </a:xfrm>
          <a:prstGeom prst="rect">
            <a:avLst/>
          </a:prstGeom>
        </p:spPr>
      </p:pic>
      <p:pic>
        <p:nvPicPr>
          <p:cNvPr id="39" name="Picture 38" descr="A blue square on a metal object&#10;&#10;Description automatically generated">
            <a:extLst>
              <a:ext uri="{FF2B5EF4-FFF2-40B4-BE49-F238E27FC236}">
                <a16:creationId xmlns:a16="http://schemas.microsoft.com/office/drawing/2014/main" id="{74332AE3-1372-A1EC-120E-B071A69B08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7908" y="6205689"/>
            <a:ext cx="941547" cy="582353"/>
          </a:xfrm>
          <a:prstGeom prst="rect">
            <a:avLst/>
          </a:prstGeom>
        </p:spPr>
      </p:pic>
      <p:sp>
        <p:nvSpPr>
          <p:cNvPr id="41" name="TextBox 40">
            <a:extLst>
              <a:ext uri="{FF2B5EF4-FFF2-40B4-BE49-F238E27FC236}">
                <a16:creationId xmlns:a16="http://schemas.microsoft.com/office/drawing/2014/main" id="{5901BAA9-4C79-534A-713C-5D2BFEAA7BD0}"/>
              </a:ext>
            </a:extLst>
          </p:cNvPr>
          <p:cNvSpPr txBox="1"/>
          <p:nvPr/>
        </p:nvSpPr>
        <p:spPr>
          <a:xfrm>
            <a:off x="7206260" y="3328751"/>
            <a:ext cx="4823918" cy="3970318"/>
          </a:xfrm>
          <a:prstGeom prst="rect">
            <a:avLst/>
          </a:prstGeom>
          <a:noFill/>
        </p:spPr>
        <p:txBody>
          <a:bodyPr wrap="square" rtlCol="0">
            <a:spAutoFit/>
          </a:bodyPr>
          <a:lstStyle/>
          <a:p>
            <a:r>
              <a:rPr lang="en-US" sz="1600" dirty="0"/>
              <a:t>Here threshold provides a reliable way to determine acceptable similarity levels without needing arbitrary thresholds, which can be overly strict or lenient. This adaptive approach improves classification accuracy, making it highly useful in quality control applications where acceptable variation exists. </a:t>
            </a:r>
          </a:p>
          <a:p>
            <a:endParaRPr lang="en-US" sz="1400" b="1" dirty="0"/>
          </a:p>
          <a:p>
            <a:r>
              <a:rPr lang="en-US" sz="1600" b="1" u="sng" dirty="0"/>
              <a:t>Reason for Taking the mean +std. deviation: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The  value of both ssim and  Threshold(mean + deviation) are coming out close and the other two  Threshold(mean +2 * deviation) and  Threshold(mean +3 * deviation) values differs more with the ssim  i.e., why we chose the mean + std +deviation for thresholding.</a:t>
            </a:r>
            <a:endParaRPr lang="en-IN" sz="1400" b="1" dirty="0"/>
          </a:p>
          <a:p>
            <a:endParaRPr lang="en-IN" sz="1400" dirty="0"/>
          </a:p>
          <a:p>
            <a:r>
              <a:rPr lang="en-IN" sz="1600" b="1" dirty="0"/>
              <a:t>Fig:  Comparing different SSIM thresholding </a:t>
            </a:r>
          </a:p>
          <a:p>
            <a:endParaRPr lang="en-IN" sz="1400" b="1" dirty="0"/>
          </a:p>
          <a:p>
            <a:endParaRPr lang="en-IN" sz="1400" b="1" dirty="0"/>
          </a:p>
        </p:txBody>
      </p:sp>
    </p:spTree>
    <p:extLst>
      <p:ext uri="{BB962C8B-B14F-4D97-AF65-F5344CB8AC3E}">
        <p14:creationId xmlns:p14="http://schemas.microsoft.com/office/powerpoint/2010/main" val="413453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BF120-A6F6-B0AD-6C45-6CF7BD5957CC}"/>
              </a:ext>
            </a:extLst>
          </p:cNvPr>
          <p:cNvSpPr>
            <a:spLocks noGrp="1"/>
          </p:cNvSpPr>
          <p:nvPr>
            <p:ph idx="1"/>
          </p:nvPr>
        </p:nvSpPr>
        <p:spPr>
          <a:xfrm>
            <a:off x="228601" y="136526"/>
            <a:ext cx="11125200" cy="6584950"/>
          </a:xfrm>
        </p:spPr>
        <p:txBody>
          <a:bodyPr>
            <a:normAutofit/>
          </a:bodyPr>
          <a:lstStyle/>
          <a:p>
            <a:r>
              <a:rPr lang="en-IN" sz="2000" b="1" dirty="0" err="1">
                <a:effectLst/>
                <a:latin typeface="Aptos" panose="020B0004020202020204" pitchFamily="34" charset="0"/>
                <a:ea typeface="Aptos" panose="020B0004020202020204" pitchFamily="34" charset="0"/>
                <a:cs typeface="Times New Roman" panose="02020603050405020304" pitchFamily="18" charset="0"/>
              </a:rPr>
              <a:t>analyze_surface</a:t>
            </a:r>
            <a:r>
              <a:rPr lang="en-IN" sz="2000" b="1" dirty="0">
                <a:effectLst/>
                <a:latin typeface="Aptos" panose="020B0004020202020204" pitchFamily="34" charset="0"/>
                <a:ea typeface="Aptos" panose="020B0004020202020204" pitchFamily="34" charset="0"/>
                <a:cs typeface="Times New Roman" panose="02020603050405020304" pitchFamily="18" charset="0"/>
              </a:rPr>
              <a:t> and </a:t>
            </a:r>
            <a:r>
              <a:rPr lang="en-IN" sz="2000" b="1" dirty="0" err="1">
                <a:effectLst/>
                <a:latin typeface="Aptos" panose="020B0004020202020204" pitchFamily="34" charset="0"/>
                <a:ea typeface="Aptos" panose="020B0004020202020204" pitchFamily="34" charset="0"/>
                <a:cs typeface="Times New Roman" panose="02020603050405020304" pitchFamily="18" charset="0"/>
              </a:rPr>
              <a:t>depth_analysis</a:t>
            </a:r>
            <a:r>
              <a:rPr lang="en-IN" sz="2000" b="1" dirty="0">
                <a:effectLst/>
                <a:latin typeface="Aptos" panose="020B0004020202020204" pitchFamily="34" charset="0"/>
                <a:ea typeface="Aptos" panose="020B0004020202020204" pitchFamily="34" charset="0"/>
                <a:cs typeface="Times New Roman" panose="02020603050405020304" pitchFamily="18" charset="0"/>
              </a:rPr>
              <a:t> </a:t>
            </a:r>
            <a:r>
              <a:rPr lang="en-IN" sz="2000" dirty="0">
                <a:effectLst/>
                <a:latin typeface="Aptos" panose="020B0004020202020204" pitchFamily="34" charset="0"/>
                <a:ea typeface="Aptos" panose="020B0004020202020204" pitchFamily="34" charset="0"/>
                <a:cs typeface="Times New Roman" panose="02020603050405020304" pitchFamily="18" charset="0"/>
              </a:rPr>
              <a:t>: Calculates surface roughness using standard deviation of the depth map. Generates disparity map for depth analysis.</a:t>
            </a:r>
          </a:p>
          <a:p>
            <a:pPr marL="0" indent="0">
              <a:buNone/>
            </a:pPr>
            <a:endParaRPr lang="en-IN" sz="20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6F61A4C7-EFFE-AFB2-CD09-6E8CFD392085}"/>
              </a:ext>
            </a:extLst>
          </p:cNvPr>
          <p:cNvSpPr>
            <a:spLocks noGrp="1"/>
          </p:cNvSpPr>
          <p:nvPr>
            <p:ph type="sldNum" sz="quarter" idx="12"/>
          </p:nvPr>
        </p:nvSpPr>
        <p:spPr/>
        <p:txBody>
          <a:bodyPr/>
          <a:lstStyle/>
          <a:p>
            <a:fld id="{1D67EF22-5B5C-4800-AB3D-6E125217BB00}" type="slidenum">
              <a:rPr lang="en-IN" smtClean="0"/>
              <a:t>11</a:t>
            </a:fld>
            <a:endParaRPr lang="en-IN"/>
          </a:p>
        </p:txBody>
      </p:sp>
      <p:sp>
        <p:nvSpPr>
          <p:cNvPr id="17" name="Flowchart: Alternate Process 16">
            <a:extLst>
              <a:ext uri="{FF2B5EF4-FFF2-40B4-BE49-F238E27FC236}">
                <a16:creationId xmlns:a16="http://schemas.microsoft.com/office/drawing/2014/main" id="{67C9BD4F-76EC-A0B6-B961-3004EE8D43C5}"/>
              </a:ext>
            </a:extLst>
          </p:cNvPr>
          <p:cNvSpPr/>
          <p:nvPr/>
        </p:nvSpPr>
        <p:spPr>
          <a:xfrm>
            <a:off x="575899" y="823549"/>
            <a:ext cx="1786248" cy="671427"/>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u="sng" dirty="0"/>
              <a:t>Input Image</a:t>
            </a:r>
            <a:r>
              <a:rPr lang="en-US" dirty="0"/>
              <a:t>  </a:t>
            </a:r>
            <a:r>
              <a:rPr lang="en-US" sz="1200" dirty="0"/>
              <a:t>[Input reference &amp;Input test grayscale image]</a:t>
            </a:r>
            <a:endParaRPr lang="en-IN" sz="1200" dirty="0"/>
          </a:p>
        </p:txBody>
      </p:sp>
      <p:sp>
        <p:nvSpPr>
          <p:cNvPr id="18" name="Flowchart: Process 17">
            <a:extLst>
              <a:ext uri="{FF2B5EF4-FFF2-40B4-BE49-F238E27FC236}">
                <a16:creationId xmlns:a16="http://schemas.microsoft.com/office/drawing/2014/main" id="{74D6755F-D225-B475-4FF8-8D946B22DC40}"/>
              </a:ext>
            </a:extLst>
          </p:cNvPr>
          <p:cNvSpPr/>
          <p:nvPr/>
        </p:nvSpPr>
        <p:spPr>
          <a:xfrm>
            <a:off x="520368" y="1816397"/>
            <a:ext cx="1897309" cy="1045846"/>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u="sng" dirty="0"/>
              <a:t>Depth Analysis</a:t>
            </a:r>
            <a:r>
              <a:rPr lang="en-US" dirty="0"/>
              <a:t>  </a:t>
            </a:r>
            <a:r>
              <a:rPr lang="en-US" sz="1200" dirty="0"/>
              <a:t>[Compute the disparity map, use </a:t>
            </a:r>
            <a:r>
              <a:rPr lang="en-US" sz="1200" dirty="0" err="1"/>
              <a:t>disparity_map</a:t>
            </a:r>
            <a:r>
              <a:rPr lang="en-US" sz="1200" dirty="0"/>
              <a:t> = cv2.absdiff(</a:t>
            </a:r>
            <a:r>
              <a:rPr lang="en-US" sz="1200" dirty="0" err="1"/>
              <a:t>ref_gray</a:t>
            </a:r>
            <a:r>
              <a:rPr lang="en-US" sz="1200" dirty="0"/>
              <a:t>, </a:t>
            </a:r>
            <a:r>
              <a:rPr lang="en-US" sz="1200" dirty="0" err="1"/>
              <a:t>test_gray</a:t>
            </a:r>
            <a:r>
              <a:rPr lang="en-US" sz="1200" dirty="0"/>
              <a:t>)]</a:t>
            </a:r>
            <a:endParaRPr lang="en-IN" sz="1200" dirty="0"/>
          </a:p>
        </p:txBody>
      </p:sp>
      <p:sp>
        <p:nvSpPr>
          <p:cNvPr id="20" name="Flowchart: Data 19">
            <a:extLst>
              <a:ext uri="{FF2B5EF4-FFF2-40B4-BE49-F238E27FC236}">
                <a16:creationId xmlns:a16="http://schemas.microsoft.com/office/drawing/2014/main" id="{AE6933DD-C90E-CD5A-AB4B-E4C33D962580}"/>
              </a:ext>
            </a:extLst>
          </p:cNvPr>
          <p:cNvSpPr/>
          <p:nvPr/>
        </p:nvSpPr>
        <p:spPr>
          <a:xfrm>
            <a:off x="800763" y="3159182"/>
            <a:ext cx="1257300" cy="885825"/>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u="sng" dirty="0"/>
              <a:t>Output</a:t>
            </a:r>
            <a:r>
              <a:rPr lang="en-US" dirty="0"/>
              <a:t>  </a:t>
            </a:r>
            <a:r>
              <a:rPr lang="en-US" sz="1200" dirty="0"/>
              <a:t>[Return </a:t>
            </a:r>
            <a:r>
              <a:rPr lang="en-US" sz="1200" dirty="0" err="1"/>
              <a:t>disparity_map</a:t>
            </a:r>
            <a:r>
              <a:rPr lang="en-US" sz="1200" dirty="0"/>
              <a:t>]</a:t>
            </a:r>
            <a:endParaRPr lang="en-IN" sz="1200" dirty="0"/>
          </a:p>
        </p:txBody>
      </p:sp>
      <p:sp>
        <p:nvSpPr>
          <p:cNvPr id="21" name="Flowchart: Process 20">
            <a:extLst>
              <a:ext uri="{FF2B5EF4-FFF2-40B4-BE49-F238E27FC236}">
                <a16:creationId xmlns:a16="http://schemas.microsoft.com/office/drawing/2014/main" id="{F18387E9-BB0E-0D11-CD86-73FAA69D4D64}"/>
              </a:ext>
            </a:extLst>
          </p:cNvPr>
          <p:cNvSpPr/>
          <p:nvPr/>
        </p:nvSpPr>
        <p:spPr>
          <a:xfrm>
            <a:off x="489788" y="4317515"/>
            <a:ext cx="1794606" cy="98587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u="sng" dirty="0"/>
              <a:t>Analyze Surface</a:t>
            </a:r>
            <a:r>
              <a:rPr lang="en-US" dirty="0"/>
              <a:t>  </a:t>
            </a:r>
            <a:r>
              <a:rPr lang="en-US" sz="1200" dirty="0"/>
              <a:t>[Calculate surface roughness; use </a:t>
            </a:r>
            <a:r>
              <a:rPr lang="en-US" sz="1200" dirty="0" err="1"/>
              <a:t>surface_roughness</a:t>
            </a:r>
            <a:r>
              <a:rPr lang="en-US" sz="1200" dirty="0"/>
              <a:t> = </a:t>
            </a:r>
            <a:r>
              <a:rPr lang="en-US" sz="1200" dirty="0" err="1"/>
              <a:t>np.std</a:t>
            </a:r>
            <a:r>
              <a:rPr lang="en-US" sz="1200" dirty="0"/>
              <a:t>(</a:t>
            </a:r>
            <a:r>
              <a:rPr lang="en-US" sz="1200" dirty="0" err="1"/>
              <a:t>depth_map</a:t>
            </a:r>
            <a:r>
              <a:rPr lang="en-US" sz="1200" dirty="0"/>
              <a:t>)]</a:t>
            </a:r>
            <a:endParaRPr lang="en-IN" sz="1200" dirty="0"/>
          </a:p>
        </p:txBody>
      </p:sp>
      <p:sp>
        <p:nvSpPr>
          <p:cNvPr id="24" name="Flowchart: Data 23">
            <a:extLst>
              <a:ext uri="{FF2B5EF4-FFF2-40B4-BE49-F238E27FC236}">
                <a16:creationId xmlns:a16="http://schemas.microsoft.com/office/drawing/2014/main" id="{FBA4E06C-57B6-4695-BD6A-FF5DA26FD6CF}"/>
              </a:ext>
            </a:extLst>
          </p:cNvPr>
          <p:cNvSpPr/>
          <p:nvPr/>
        </p:nvSpPr>
        <p:spPr>
          <a:xfrm>
            <a:off x="108360" y="5629832"/>
            <a:ext cx="2557462" cy="1116125"/>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u="sng" dirty="0"/>
              <a:t>Output</a:t>
            </a:r>
            <a:r>
              <a:rPr lang="en-US" dirty="0"/>
              <a:t>  </a:t>
            </a:r>
            <a:r>
              <a:rPr lang="en-US" sz="1200" dirty="0"/>
              <a:t>[print: surface roughness (Std Dev):{surface_roughness:.4f} ; Return </a:t>
            </a:r>
            <a:r>
              <a:rPr lang="en-US" sz="1200" dirty="0" err="1"/>
              <a:t>surface_roughness</a:t>
            </a:r>
            <a:r>
              <a:rPr lang="en-US" sz="1200" dirty="0"/>
              <a:t>]</a:t>
            </a:r>
            <a:endParaRPr lang="en-IN" sz="1200" dirty="0"/>
          </a:p>
        </p:txBody>
      </p:sp>
      <p:cxnSp>
        <p:nvCxnSpPr>
          <p:cNvPr id="22" name="Straight Arrow Connector 21">
            <a:extLst>
              <a:ext uri="{FF2B5EF4-FFF2-40B4-BE49-F238E27FC236}">
                <a16:creationId xmlns:a16="http://schemas.microsoft.com/office/drawing/2014/main" id="{60C84431-BB58-0DB1-2D5D-ACEAD60866C6}"/>
              </a:ext>
            </a:extLst>
          </p:cNvPr>
          <p:cNvCxnSpPr>
            <a:cxnSpLocks/>
            <a:endCxn id="18" idx="0"/>
          </p:cNvCxnSpPr>
          <p:nvPr/>
        </p:nvCxnSpPr>
        <p:spPr>
          <a:xfrm>
            <a:off x="1469023" y="1519458"/>
            <a:ext cx="0" cy="29693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27E2DB12-6C0B-DC3E-9DC1-A1BD671F7782}"/>
              </a:ext>
            </a:extLst>
          </p:cNvPr>
          <p:cNvCxnSpPr>
            <a:cxnSpLocks/>
            <a:stCxn id="21" idx="2"/>
          </p:cNvCxnSpPr>
          <p:nvPr/>
        </p:nvCxnSpPr>
        <p:spPr>
          <a:xfrm>
            <a:off x="1387091" y="5303386"/>
            <a:ext cx="0" cy="33499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CEB76B-3C6B-01B3-5056-9FF235D0E275}"/>
              </a:ext>
            </a:extLst>
          </p:cNvPr>
          <p:cNvCxnSpPr>
            <a:cxnSpLocks/>
            <a:endCxn id="21" idx="0"/>
          </p:cNvCxnSpPr>
          <p:nvPr/>
        </p:nvCxnSpPr>
        <p:spPr>
          <a:xfrm>
            <a:off x="1387091" y="4045007"/>
            <a:ext cx="0" cy="2725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7A2A2A6-9134-B6F4-5119-F62E2157402F}"/>
              </a:ext>
            </a:extLst>
          </p:cNvPr>
          <p:cNvCxnSpPr>
            <a:cxnSpLocks/>
          </p:cNvCxnSpPr>
          <p:nvPr/>
        </p:nvCxnSpPr>
        <p:spPr>
          <a:xfrm>
            <a:off x="1469022" y="2869388"/>
            <a:ext cx="0" cy="29693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B8173A89-A2E3-AA3B-D46B-42EF48EB003C}"/>
              </a:ext>
            </a:extLst>
          </p:cNvPr>
          <p:cNvSpPr txBox="1"/>
          <p:nvPr/>
        </p:nvSpPr>
        <p:spPr>
          <a:xfrm>
            <a:off x="2973753" y="1197486"/>
            <a:ext cx="8952205" cy="2459648"/>
          </a:xfrm>
          <a:prstGeom prst="rect">
            <a:avLst/>
          </a:prstGeom>
          <a:noFill/>
        </p:spPr>
        <p:txBody>
          <a:bodyPr wrap="square" rtlCol="0">
            <a:spAutoFit/>
          </a:bodyPr>
          <a:lstStyle/>
          <a:p>
            <a:pPr>
              <a:lnSpc>
                <a:spcPct val="107000"/>
              </a:lnSpc>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 To quantify surface roughness by measuring the standard deviation of pixel values in a depth map, providing insight into texture consistency.</a:t>
            </a:r>
          </a:p>
          <a:p>
            <a:pPr>
              <a:lnSpc>
                <a:spcPct val="107000"/>
              </a:lnSpc>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Surface roughness analysis helps identify defects, ensure quality, and maintain smooth operation in assembled parts. This function provides a simple, effective measure for evaluating surface texture within quality control systems . Also we use disparity map (computes the horizontal displacement in each pixel between two images. ) for better analysis.</a:t>
            </a:r>
          </a:p>
          <a:p>
            <a:pPr>
              <a:lnSpc>
                <a:spcPct val="107000"/>
              </a:lnSpc>
              <a:spcAft>
                <a:spcPts val="800"/>
              </a:spcAft>
            </a:pPr>
            <a:r>
              <a:rPr lang="en-US" sz="1400" dirty="0"/>
              <a:t>"The approximated surface roughness of the images is</a:t>
            </a:r>
            <a:r>
              <a:rPr lang="en-US" sz="1400" b="1" dirty="0"/>
              <a:t> 22.3971</a:t>
            </a:r>
            <a:r>
              <a:rPr lang="en-US" sz="1400" dirty="0"/>
              <a:t>." We use surface roughness values for decision-making, where we determine whether the magnet is inserted or not.</a:t>
            </a:r>
            <a:endParaRPr lang="en-IN" sz="14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400" dirty="0"/>
          </a:p>
        </p:txBody>
      </p:sp>
      <p:graphicFrame>
        <p:nvGraphicFramePr>
          <p:cNvPr id="35" name="Diagram 34">
            <a:extLst>
              <a:ext uri="{FF2B5EF4-FFF2-40B4-BE49-F238E27FC236}">
                <a16:creationId xmlns:a16="http://schemas.microsoft.com/office/drawing/2014/main" id="{84CBA147-2E4E-CDD6-B408-329C7BE253AA}"/>
              </a:ext>
            </a:extLst>
          </p:cNvPr>
          <p:cNvGraphicFramePr/>
          <p:nvPr>
            <p:extLst>
              <p:ext uri="{D42A27DB-BD31-4B8C-83A1-F6EECF244321}">
                <p14:modId xmlns:p14="http://schemas.microsoft.com/office/powerpoint/2010/main" val="208605232"/>
              </p:ext>
            </p:extLst>
          </p:nvPr>
        </p:nvGraphicFramePr>
        <p:xfrm>
          <a:off x="5029785" y="3389406"/>
          <a:ext cx="5057187" cy="318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6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08F88-295F-3CCA-F4D7-603FA52C8A60}"/>
              </a:ext>
            </a:extLst>
          </p:cNvPr>
          <p:cNvSpPr>
            <a:spLocks noGrp="1"/>
          </p:cNvSpPr>
          <p:nvPr>
            <p:ph idx="1"/>
          </p:nvPr>
        </p:nvSpPr>
        <p:spPr>
          <a:xfrm>
            <a:off x="551384" y="136525"/>
            <a:ext cx="11017224" cy="6219825"/>
          </a:xfrm>
        </p:spPr>
        <p:txBody>
          <a:bodyPr>
            <a:normAutofit/>
          </a:bodyPr>
          <a:lstStyle/>
          <a:p>
            <a:r>
              <a:rPr lang="en-IN" sz="2000" b="1"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IN" sz="2000" dirty="0">
                <a:effectLst/>
                <a:latin typeface="Aptos" panose="020B0004020202020204" pitchFamily="34" charset="0"/>
                <a:ea typeface="Aptos" panose="020B0004020202020204" pitchFamily="34" charset="0"/>
                <a:cs typeface="Times New Roman" panose="02020603050405020304" pitchFamily="18" charset="0"/>
              </a:rPr>
              <a:t>: Matches features between the reference and test images using ORB.</a:t>
            </a: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F1CB3BD7-4D51-9FEA-66C6-5EB14F43FD9D}"/>
              </a:ext>
            </a:extLst>
          </p:cNvPr>
          <p:cNvSpPr>
            <a:spLocks noGrp="1"/>
          </p:cNvSpPr>
          <p:nvPr>
            <p:ph type="sldNum" sz="quarter" idx="12"/>
          </p:nvPr>
        </p:nvSpPr>
        <p:spPr/>
        <p:txBody>
          <a:bodyPr/>
          <a:lstStyle/>
          <a:p>
            <a:fld id="{1D67EF22-5B5C-4800-AB3D-6E125217BB00}" type="slidenum">
              <a:rPr lang="en-IN" smtClean="0"/>
              <a:t>12</a:t>
            </a:fld>
            <a:endParaRPr lang="en-IN"/>
          </a:p>
        </p:txBody>
      </p:sp>
      <p:sp>
        <p:nvSpPr>
          <p:cNvPr id="5" name="Flowchart: Terminator 4">
            <a:extLst>
              <a:ext uri="{FF2B5EF4-FFF2-40B4-BE49-F238E27FC236}">
                <a16:creationId xmlns:a16="http://schemas.microsoft.com/office/drawing/2014/main" id="{60A3DE85-A901-B76D-2930-3457A560298E}"/>
              </a:ext>
            </a:extLst>
          </p:cNvPr>
          <p:cNvSpPr/>
          <p:nvPr/>
        </p:nvSpPr>
        <p:spPr>
          <a:xfrm>
            <a:off x="710257" y="978645"/>
            <a:ext cx="1554275" cy="764259"/>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Start</a:t>
            </a:r>
            <a:r>
              <a:rPr lang="en-US" dirty="0"/>
              <a:t>  </a:t>
            </a:r>
            <a:r>
              <a:rPr lang="en-US" sz="1200" dirty="0"/>
              <a:t>[Begin feature matching process]</a:t>
            </a:r>
            <a:endParaRPr lang="en-IN" sz="1200" dirty="0"/>
          </a:p>
        </p:txBody>
      </p:sp>
      <p:sp>
        <p:nvSpPr>
          <p:cNvPr id="6" name="Flowchart: Preparation 5">
            <a:extLst>
              <a:ext uri="{FF2B5EF4-FFF2-40B4-BE49-F238E27FC236}">
                <a16:creationId xmlns:a16="http://schemas.microsoft.com/office/drawing/2014/main" id="{811552A4-B03E-CBB5-A6FF-A3C710DBEAC6}"/>
              </a:ext>
            </a:extLst>
          </p:cNvPr>
          <p:cNvSpPr/>
          <p:nvPr/>
        </p:nvSpPr>
        <p:spPr>
          <a:xfrm>
            <a:off x="2755576" y="786716"/>
            <a:ext cx="2664295" cy="1148117"/>
          </a:xfrm>
          <a:prstGeom prst="flowChartPreparat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Initialize ORB Detector</a:t>
            </a:r>
            <a:r>
              <a:rPr lang="en-US" sz="1400" b="1" dirty="0"/>
              <a:t>  </a:t>
            </a:r>
            <a:r>
              <a:rPr lang="en-US" sz="1200" dirty="0"/>
              <a:t>[Create an ORB (Oriented FAST and Rotated BRIEF) detector using cv2.ORB_create)]</a:t>
            </a:r>
            <a:endParaRPr lang="en-IN" sz="1200" dirty="0"/>
          </a:p>
        </p:txBody>
      </p:sp>
      <p:sp>
        <p:nvSpPr>
          <p:cNvPr id="7" name="Flowchart: Alternate Process 6">
            <a:extLst>
              <a:ext uri="{FF2B5EF4-FFF2-40B4-BE49-F238E27FC236}">
                <a16:creationId xmlns:a16="http://schemas.microsoft.com/office/drawing/2014/main" id="{21270590-4C00-F574-C39B-2C71465A5587}"/>
              </a:ext>
            </a:extLst>
          </p:cNvPr>
          <p:cNvSpPr/>
          <p:nvPr/>
        </p:nvSpPr>
        <p:spPr>
          <a:xfrm>
            <a:off x="5869565" y="826368"/>
            <a:ext cx="2860097" cy="1100134"/>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Detect </a:t>
            </a:r>
            <a:r>
              <a:rPr lang="en-US" sz="1400" b="1" u="sng" dirty="0" err="1"/>
              <a:t>Keypoints</a:t>
            </a:r>
            <a:r>
              <a:rPr lang="en-US" sz="1400" b="1" u="sng" dirty="0"/>
              <a:t> and Compute Descriptors in Reference and Test Image</a:t>
            </a:r>
            <a:r>
              <a:rPr lang="en-US" dirty="0"/>
              <a:t>  </a:t>
            </a:r>
            <a:r>
              <a:rPr lang="en-US" sz="1200" dirty="0"/>
              <a:t>[Identify </a:t>
            </a:r>
            <a:r>
              <a:rPr lang="en-US" sz="1200" dirty="0" err="1"/>
              <a:t>keypoints</a:t>
            </a:r>
            <a:r>
              <a:rPr lang="en-US" sz="1200" dirty="0"/>
              <a:t> and compute descriptors for the reference &amp; Test grayscale image.] </a:t>
            </a:r>
            <a:endParaRPr lang="en-IN" sz="1200" dirty="0"/>
          </a:p>
        </p:txBody>
      </p:sp>
      <p:sp>
        <p:nvSpPr>
          <p:cNvPr id="10" name="Flowchart: Connector 9">
            <a:extLst>
              <a:ext uri="{FF2B5EF4-FFF2-40B4-BE49-F238E27FC236}">
                <a16:creationId xmlns:a16="http://schemas.microsoft.com/office/drawing/2014/main" id="{03368E07-B5FC-EF1F-BF87-D23AB9A2768B}"/>
              </a:ext>
            </a:extLst>
          </p:cNvPr>
          <p:cNvSpPr/>
          <p:nvPr/>
        </p:nvSpPr>
        <p:spPr>
          <a:xfrm>
            <a:off x="9387877" y="656355"/>
            <a:ext cx="2093866" cy="1440160"/>
          </a:xfrm>
          <a:prstGeom prst="flowChartConnec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Create Brute-Force Matcher  </a:t>
            </a:r>
            <a:r>
              <a:rPr lang="en-US" sz="1200" dirty="0"/>
              <a:t>[Initialize a Brute-Force(BF) matcher with Hamming distance and descriptors.]</a:t>
            </a:r>
            <a:endParaRPr lang="en-IN" sz="1200" dirty="0"/>
          </a:p>
        </p:txBody>
      </p:sp>
      <p:sp>
        <p:nvSpPr>
          <p:cNvPr id="11" name="Flowchart: Process 10">
            <a:extLst>
              <a:ext uri="{FF2B5EF4-FFF2-40B4-BE49-F238E27FC236}">
                <a16:creationId xmlns:a16="http://schemas.microsoft.com/office/drawing/2014/main" id="{9E90D75D-2884-D16E-991A-A4E4DC19808D}"/>
              </a:ext>
            </a:extLst>
          </p:cNvPr>
          <p:cNvSpPr/>
          <p:nvPr/>
        </p:nvSpPr>
        <p:spPr>
          <a:xfrm>
            <a:off x="9300089" y="2368663"/>
            <a:ext cx="2181654" cy="829571"/>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Match Descriptors Between Reference and Test Images</a:t>
            </a:r>
            <a:r>
              <a:rPr lang="en-US" sz="1400" b="1" dirty="0"/>
              <a:t>  </a:t>
            </a:r>
            <a:r>
              <a:rPr lang="en-US" sz="1200" dirty="0"/>
              <a:t>[Find Matches between descriptors]</a:t>
            </a:r>
            <a:endParaRPr lang="en-IN" sz="1200" dirty="0"/>
          </a:p>
        </p:txBody>
      </p:sp>
      <p:sp>
        <p:nvSpPr>
          <p:cNvPr id="12" name="Flowchart: Process 11">
            <a:extLst>
              <a:ext uri="{FF2B5EF4-FFF2-40B4-BE49-F238E27FC236}">
                <a16:creationId xmlns:a16="http://schemas.microsoft.com/office/drawing/2014/main" id="{C0AE952F-60DC-A5E4-A1EC-07C367C61664}"/>
              </a:ext>
            </a:extLst>
          </p:cNvPr>
          <p:cNvSpPr/>
          <p:nvPr/>
        </p:nvSpPr>
        <p:spPr>
          <a:xfrm>
            <a:off x="3821051" y="2453976"/>
            <a:ext cx="1052064" cy="540688"/>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End</a:t>
            </a:r>
            <a:endParaRPr lang="en-IN" sz="1400" b="1" u="sng" dirty="0"/>
          </a:p>
        </p:txBody>
      </p:sp>
      <p:sp>
        <p:nvSpPr>
          <p:cNvPr id="14" name="Flowchart: Process 13">
            <a:extLst>
              <a:ext uri="{FF2B5EF4-FFF2-40B4-BE49-F238E27FC236}">
                <a16:creationId xmlns:a16="http://schemas.microsoft.com/office/drawing/2014/main" id="{C6D6FB4B-4EB9-0645-CCF7-81460029063D}"/>
              </a:ext>
            </a:extLst>
          </p:cNvPr>
          <p:cNvSpPr/>
          <p:nvPr/>
        </p:nvSpPr>
        <p:spPr>
          <a:xfrm>
            <a:off x="6799601" y="2319221"/>
            <a:ext cx="1926487" cy="847328"/>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Sort Matches by Distance  </a:t>
            </a:r>
            <a:r>
              <a:rPr lang="en-US" sz="1200" dirty="0"/>
              <a:t>[Matches by their distance attribute to prioritize closer matches.]</a:t>
            </a:r>
            <a:endParaRPr lang="en-IN" sz="1200" dirty="0"/>
          </a:p>
        </p:txBody>
      </p:sp>
      <p:sp>
        <p:nvSpPr>
          <p:cNvPr id="15" name="Flowchart: Data 14">
            <a:extLst>
              <a:ext uri="{FF2B5EF4-FFF2-40B4-BE49-F238E27FC236}">
                <a16:creationId xmlns:a16="http://schemas.microsoft.com/office/drawing/2014/main" id="{EC9AB4DF-8A2E-B467-A53C-6FB72BDB62D5}"/>
              </a:ext>
            </a:extLst>
          </p:cNvPr>
          <p:cNvSpPr/>
          <p:nvPr/>
        </p:nvSpPr>
        <p:spPr>
          <a:xfrm>
            <a:off x="5169109" y="2402021"/>
            <a:ext cx="1334498" cy="667553"/>
          </a:xfrm>
          <a:prstGeom prst="flowChartInputOutp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u="sng" dirty="0"/>
              <a:t>Return Results</a:t>
            </a:r>
            <a:endParaRPr lang="en-IN" sz="1400" b="1" u="sng" dirty="0"/>
          </a:p>
        </p:txBody>
      </p:sp>
      <p:cxnSp>
        <p:nvCxnSpPr>
          <p:cNvPr id="17" name="Straight Arrow Connector 16">
            <a:extLst>
              <a:ext uri="{FF2B5EF4-FFF2-40B4-BE49-F238E27FC236}">
                <a16:creationId xmlns:a16="http://schemas.microsoft.com/office/drawing/2014/main" id="{D6C4E814-F783-4722-0070-4ECAF4FDD250}"/>
              </a:ext>
            </a:extLst>
          </p:cNvPr>
          <p:cNvCxnSpPr>
            <a:cxnSpLocks/>
            <a:stCxn id="5" idx="3"/>
            <a:endCxn id="6" idx="1"/>
          </p:cNvCxnSpPr>
          <p:nvPr/>
        </p:nvCxnSpPr>
        <p:spPr>
          <a:xfrm>
            <a:off x="2264532" y="1360775"/>
            <a:ext cx="49104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FCF4A26F-646D-854B-9C6F-AA4D40D9D14E}"/>
              </a:ext>
            </a:extLst>
          </p:cNvPr>
          <p:cNvCxnSpPr>
            <a:cxnSpLocks/>
            <a:stCxn id="14" idx="1"/>
            <a:endCxn id="15" idx="5"/>
          </p:cNvCxnSpPr>
          <p:nvPr/>
        </p:nvCxnSpPr>
        <p:spPr>
          <a:xfrm flipH="1" flipV="1">
            <a:off x="6370157" y="2735798"/>
            <a:ext cx="429444" cy="708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B52C31E9-B34E-C56A-37BA-9820C08883AB}"/>
              </a:ext>
            </a:extLst>
          </p:cNvPr>
          <p:cNvCxnSpPr>
            <a:cxnSpLocks/>
            <a:endCxn id="14" idx="3"/>
          </p:cNvCxnSpPr>
          <p:nvPr/>
        </p:nvCxnSpPr>
        <p:spPr>
          <a:xfrm flipH="1">
            <a:off x="8726088" y="2742145"/>
            <a:ext cx="576735" cy="74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C7303DAC-F089-EEA7-FF75-D7D56A0F2129}"/>
              </a:ext>
            </a:extLst>
          </p:cNvPr>
          <p:cNvCxnSpPr>
            <a:cxnSpLocks/>
            <a:stCxn id="6" idx="3"/>
            <a:endCxn id="7" idx="1"/>
          </p:cNvCxnSpPr>
          <p:nvPr/>
        </p:nvCxnSpPr>
        <p:spPr>
          <a:xfrm>
            <a:off x="5419871" y="1360775"/>
            <a:ext cx="449694" cy="1566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061121E3-FF19-DDF2-058B-D802FAE42534}"/>
              </a:ext>
            </a:extLst>
          </p:cNvPr>
          <p:cNvCxnSpPr>
            <a:cxnSpLocks/>
            <a:stCxn id="7" idx="3"/>
            <a:endCxn id="10" idx="2"/>
          </p:cNvCxnSpPr>
          <p:nvPr/>
        </p:nvCxnSpPr>
        <p:spPr>
          <a:xfrm>
            <a:off x="8729662" y="1376435"/>
            <a:ext cx="65821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BDC11072-AB88-5381-5D90-F8635FEBC5EA}"/>
              </a:ext>
            </a:extLst>
          </p:cNvPr>
          <p:cNvCxnSpPr>
            <a:cxnSpLocks/>
            <a:stCxn id="10" idx="4"/>
          </p:cNvCxnSpPr>
          <p:nvPr/>
        </p:nvCxnSpPr>
        <p:spPr>
          <a:xfrm>
            <a:off x="10434810" y="2096515"/>
            <a:ext cx="0" cy="2721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0B1B519D-C19B-ABFC-8FA8-53D389C09AD2}"/>
              </a:ext>
            </a:extLst>
          </p:cNvPr>
          <p:cNvCxnSpPr>
            <a:stCxn id="15" idx="2"/>
            <a:endCxn id="12" idx="3"/>
          </p:cNvCxnSpPr>
          <p:nvPr/>
        </p:nvCxnSpPr>
        <p:spPr>
          <a:xfrm flipH="1" flipV="1">
            <a:off x="4873115" y="2724320"/>
            <a:ext cx="429444" cy="114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45D4C7F5-7064-D7E7-F358-6CA32A04943F}"/>
              </a:ext>
            </a:extLst>
          </p:cNvPr>
          <p:cNvSpPr txBox="1"/>
          <p:nvPr/>
        </p:nvSpPr>
        <p:spPr>
          <a:xfrm>
            <a:off x="58139" y="3502936"/>
            <a:ext cx="8667949" cy="3354636"/>
          </a:xfrm>
          <a:prstGeom prst="rect">
            <a:avLst/>
          </a:prstGeom>
          <a:noFill/>
        </p:spPr>
        <p:txBody>
          <a:bodyPr wrap="square" rtlCol="0">
            <a:spAutoFit/>
          </a:bodyPr>
          <a:lstStyle/>
          <a:p>
            <a:r>
              <a:rPr lang="en-IN" sz="1600" dirty="0">
                <a:effectLst/>
                <a:latin typeface="Aptos" panose="020B0004020202020204" pitchFamily="34" charset="0"/>
                <a:ea typeface="Aptos" panose="020B0004020202020204" pitchFamily="34" charset="0"/>
                <a:cs typeface="Times New Roman" panose="02020603050405020304" pitchFamily="18" charset="0"/>
              </a:rPr>
              <a:t>The feature matching function uses ORB algorithm to detect and describe distinctive features in a reference and test image. It matches these features with Brute-Force matching, then sorts them by similarity. This enables image comparison, useful in quality control to check if a test image resembles the reference, helping identify missing or misaligned components.</a:t>
            </a:r>
          </a:p>
          <a:p>
            <a:pPr>
              <a:lnSpc>
                <a:spcPct val="107000"/>
              </a:lnSpc>
              <a:spcAft>
                <a:spcPts val="800"/>
              </a:spcAft>
            </a:pP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dirty="0">
                <a:effectLst/>
                <a:latin typeface="Aptos" panose="020B0004020202020204" pitchFamily="34" charset="0"/>
                <a:ea typeface="Aptos" panose="020B0004020202020204" pitchFamily="34" charset="0"/>
                <a:cs typeface="Times New Roman" panose="02020603050405020304" pitchFamily="18" charset="0"/>
              </a:rPr>
              <a:t>From the </a:t>
            </a:r>
            <a:r>
              <a:rPr lang="en-IN" sz="1600"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IN" sz="1600" dirty="0">
                <a:effectLst/>
                <a:latin typeface="Aptos" panose="020B0004020202020204" pitchFamily="34" charset="0"/>
                <a:ea typeface="Aptos" panose="020B0004020202020204" pitchFamily="34" charset="0"/>
                <a:cs typeface="Times New Roman" panose="02020603050405020304" pitchFamily="18" charset="0"/>
              </a:rPr>
              <a:t> function, we obtain:</a:t>
            </a:r>
          </a:p>
          <a:p>
            <a:pPr marL="342900" lvl="0" indent="-342900">
              <a:lnSpc>
                <a:spcPct val="107000"/>
              </a:lnSpc>
              <a:spcAft>
                <a:spcPts val="800"/>
              </a:spcAft>
              <a:buFont typeface="+mj-lt"/>
              <a:buAutoNum type="arabicPeriod"/>
              <a:tabLst>
                <a:tab pos="457200" algn="l"/>
              </a:tabLst>
            </a:pPr>
            <a:r>
              <a:rPr lang="en-IN" sz="1600" b="1" dirty="0">
                <a:effectLst/>
                <a:latin typeface="Aptos" panose="020B0004020202020204" pitchFamily="34" charset="0"/>
                <a:ea typeface="Aptos" panose="020B0004020202020204" pitchFamily="34" charset="0"/>
                <a:cs typeface="Times New Roman" panose="02020603050405020304" pitchFamily="18" charset="0"/>
              </a:rPr>
              <a:t>Matches</a:t>
            </a:r>
            <a:r>
              <a:rPr lang="en-IN" sz="1600" dirty="0">
                <a:effectLst/>
                <a:latin typeface="Aptos" panose="020B0004020202020204" pitchFamily="34" charset="0"/>
                <a:ea typeface="Aptos" panose="020B0004020202020204" pitchFamily="34" charset="0"/>
                <a:cs typeface="Times New Roman" panose="02020603050405020304" pitchFamily="18" charset="0"/>
              </a:rPr>
              <a:t>: A list of matched features between the reference and test images, sorted by similarity. This allows </a:t>
            </a:r>
            <a:r>
              <a:rPr lang="en-IN" sz="1600" dirty="0">
                <a:latin typeface="Aptos" panose="020B0004020202020204" pitchFamily="34" charset="0"/>
                <a:ea typeface="Aptos" panose="020B0004020202020204" pitchFamily="34" charset="0"/>
                <a:cs typeface="Times New Roman" panose="02020603050405020304" pitchFamily="18" charset="0"/>
              </a:rPr>
              <a:t>us </a:t>
            </a:r>
            <a:r>
              <a:rPr lang="en-IN" sz="1600" dirty="0">
                <a:effectLst/>
                <a:latin typeface="Aptos" panose="020B0004020202020204" pitchFamily="34" charset="0"/>
                <a:ea typeface="Aptos" panose="020B0004020202020204" pitchFamily="34" charset="0"/>
                <a:cs typeface="Times New Roman" panose="02020603050405020304" pitchFamily="18" charset="0"/>
              </a:rPr>
              <a:t>to assess how closely the two images resemble each other.</a:t>
            </a:r>
          </a:p>
          <a:p>
            <a:pPr marL="342900" lvl="0" indent="-342900">
              <a:lnSpc>
                <a:spcPct val="107000"/>
              </a:lnSpc>
              <a:spcAft>
                <a:spcPts val="800"/>
              </a:spcAft>
              <a:buFont typeface="+mj-lt"/>
              <a:buAutoNum type="arabicPeriod"/>
              <a:tabLst>
                <a:tab pos="457200" algn="l"/>
              </a:tabLst>
            </a:pPr>
            <a:r>
              <a:rPr lang="en-IN" sz="1600" b="1" dirty="0" err="1">
                <a:effectLst/>
                <a:latin typeface="Aptos" panose="020B0004020202020204" pitchFamily="34" charset="0"/>
                <a:ea typeface="Aptos" panose="020B0004020202020204" pitchFamily="34" charset="0"/>
                <a:cs typeface="Times New Roman" panose="02020603050405020304" pitchFamily="18" charset="0"/>
              </a:rPr>
              <a:t>Keypoints</a:t>
            </a:r>
            <a:r>
              <a:rPr lang="en-IN" sz="1600" dirty="0">
                <a:effectLst/>
                <a:latin typeface="Aptos" panose="020B0004020202020204" pitchFamily="34" charset="0"/>
                <a:ea typeface="Aptos" panose="020B0004020202020204" pitchFamily="34" charset="0"/>
                <a:cs typeface="Times New Roman" panose="02020603050405020304" pitchFamily="18" charset="0"/>
              </a:rPr>
              <a:t>: Key points (distinctive features) from both the reference and test images that    help locate areas of similarity.</a:t>
            </a:r>
          </a:p>
          <a:p>
            <a:pPr>
              <a:lnSpc>
                <a:spcPct val="107000"/>
              </a:lnSpc>
              <a:spcAft>
                <a:spcPts val="800"/>
              </a:spcAft>
            </a:pPr>
            <a:r>
              <a:rPr lang="en-IN" sz="1800" dirty="0">
                <a:effectLst/>
                <a:latin typeface="Aptos" panose="020B0004020202020204" pitchFamily="34" charset="0"/>
                <a:ea typeface="Aptos" panose="020B0004020202020204" pitchFamily="34" charset="0"/>
                <a:cs typeface="Times New Roman" panose="02020603050405020304" pitchFamily="18" charset="0"/>
              </a:rPr>
              <a:t> </a:t>
            </a:r>
          </a:p>
        </p:txBody>
      </p:sp>
      <p:pic>
        <p:nvPicPr>
          <p:cNvPr id="60" name="Picture 59">
            <a:extLst>
              <a:ext uri="{FF2B5EF4-FFF2-40B4-BE49-F238E27FC236}">
                <a16:creationId xmlns:a16="http://schemas.microsoft.com/office/drawing/2014/main" id="{1931C1A2-ECF8-627A-50B0-015CBC85E772}"/>
              </a:ext>
            </a:extLst>
          </p:cNvPr>
          <p:cNvPicPr>
            <a:picLocks noChangeAspect="1"/>
          </p:cNvPicPr>
          <p:nvPr/>
        </p:nvPicPr>
        <p:blipFill>
          <a:blip r:embed="rId2"/>
          <a:stretch>
            <a:fillRect/>
          </a:stretch>
        </p:blipFill>
        <p:spPr>
          <a:xfrm>
            <a:off x="8286038" y="3982192"/>
            <a:ext cx="3775815" cy="2217972"/>
          </a:xfrm>
          <a:prstGeom prst="rect">
            <a:avLst/>
          </a:prstGeom>
        </p:spPr>
      </p:pic>
      <p:sp>
        <p:nvSpPr>
          <p:cNvPr id="61" name="TextBox 60">
            <a:extLst>
              <a:ext uri="{FF2B5EF4-FFF2-40B4-BE49-F238E27FC236}">
                <a16:creationId xmlns:a16="http://schemas.microsoft.com/office/drawing/2014/main" id="{F80F91CD-A5D5-F1B6-D9BD-7735E8949F4A}"/>
              </a:ext>
            </a:extLst>
          </p:cNvPr>
          <p:cNvSpPr txBox="1"/>
          <p:nvPr/>
        </p:nvSpPr>
        <p:spPr>
          <a:xfrm>
            <a:off x="8610600" y="6231328"/>
            <a:ext cx="2559844" cy="369332"/>
          </a:xfrm>
          <a:prstGeom prst="rect">
            <a:avLst/>
          </a:prstGeom>
          <a:noFill/>
        </p:spPr>
        <p:txBody>
          <a:bodyPr wrap="square" rtlCol="0">
            <a:spAutoFit/>
          </a:bodyPr>
          <a:lstStyle/>
          <a:p>
            <a:r>
              <a:rPr lang="en-IN" dirty="0"/>
              <a:t>Fig: Feature matching</a:t>
            </a:r>
          </a:p>
        </p:txBody>
      </p:sp>
    </p:spTree>
    <p:extLst>
      <p:ext uri="{BB962C8B-B14F-4D97-AF65-F5344CB8AC3E}">
        <p14:creationId xmlns:p14="http://schemas.microsoft.com/office/powerpoint/2010/main" val="148333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B3A02-702B-E2A2-0BD6-0B725E6E6F0C}"/>
              </a:ext>
            </a:extLst>
          </p:cNvPr>
          <p:cNvSpPr>
            <a:spLocks noGrp="1"/>
          </p:cNvSpPr>
          <p:nvPr>
            <p:ph idx="1"/>
          </p:nvPr>
        </p:nvSpPr>
        <p:spPr>
          <a:xfrm>
            <a:off x="300038" y="136525"/>
            <a:ext cx="11264433" cy="6219825"/>
          </a:xfrm>
        </p:spPr>
        <p:txBody>
          <a:bodyPr>
            <a:normAutofit/>
          </a:bodyPr>
          <a:lstStyle/>
          <a:p>
            <a:r>
              <a:rPr lang="en-US" sz="2000" b="1" dirty="0"/>
              <a:t>Magnet insertion percentage and  alignment score</a:t>
            </a:r>
          </a:p>
          <a:p>
            <a:endParaRPr lang="en-IN" sz="2000" dirty="0"/>
          </a:p>
        </p:txBody>
      </p:sp>
      <p:sp>
        <p:nvSpPr>
          <p:cNvPr id="4" name="Slide Number Placeholder 3">
            <a:extLst>
              <a:ext uri="{FF2B5EF4-FFF2-40B4-BE49-F238E27FC236}">
                <a16:creationId xmlns:a16="http://schemas.microsoft.com/office/drawing/2014/main" id="{2E52F968-3D3C-7931-E56B-58064B3164AC}"/>
              </a:ext>
            </a:extLst>
          </p:cNvPr>
          <p:cNvSpPr>
            <a:spLocks noGrp="1"/>
          </p:cNvSpPr>
          <p:nvPr>
            <p:ph type="sldNum" sz="quarter" idx="12"/>
          </p:nvPr>
        </p:nvSpPr>
        <p:spPr/>
        <p:txBody>
          <a:bodyPr/>
          <a:lstStyle/>
          <a:p>
            <a:fld id="{1D67EF22-5B5C-4800-AB3D-6E125217BB00}" type="slidenum">
              <a:rPr lang="en-IN" smtClean="0"/>
              <a:t>13</a:t>
            </a:fld>
            <a:endParaRPr lang="en-IN"/>
          </a:p>
        </p:txBody>
      </p:sp>
      <p:sp>
        <p:nvSpPr>
          <p:cNvPr id="5" name="Flowchart: Terminator 4">
            <a:extLst>
              <a:ext uri="{FF2B5EF4-FFF2-40B4-BE49-F238E27FC236}">
                <a16:creationId xmlns:a16="http://schemas.microsoft.com/office/drawing/2014/main" id="{127C6092-2D4F-D10F-E17C-DBB7B6CB40BC}"/>
              </a:ext>
            </a:extLst>
          </p:cNvPr>
          <p:cNvSpPr/>
          <p:nvPr/>
        </p:nvSpPr>
        <p:spPr>
          <a:xfrm>
            <a:off x="779929" y="936672"/>
            <a:ext cx="1909483" cy="889652"/>
          </a:xfrm>
          <a:prstGeom prst="flowChartTerminator">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Start</a:t>
            </a:r>
            <a:r>
              <a:rPr lang="en-US" dirty="0"/>
              <a:t>  </a:t>
            </a:r>
            <a:r>
              <a:rPr lang="en-US" sz="1200" dirty="0"/>
              <a:t>[Begin the process for magnet insertion percentage and alignment score calculations.]</a:t>
            </a:r>
            <a:endParaRPr lang="en-IN" sz="1200" dirty="0"/>
          </a:p>
        </p:txBody>
      </p:sp>
      <p:sp>
        <p:nvSpPr>
          <p:cNvPr id="6" name="Flowchart: Decision 5">
            <a:extLst>
              <a:ext uri="{FF2B5EF4-FFF2-40B4-BE49-F238E27FC236}">
                <a16:creationId xmlns:a16="http://schemas.microsoft.com/office/drawing/2014/main" id="{96AB0D0F-C26B-3B82-0609-CC712C6822E7}"/>
              </a:ext>
            </a:extLst>
          </p:cNvPr>
          <p:cNvSpPr/>
          <p:nvPr/>
        </p:nvSpPr>
        <p:spPr>
          <a:xfrm>
            <a:off x="188259" y="2159748"/>
            <a:ext cx="3092822" cy="1707169"/>
          </a:xfrm>
          <a:prstGeom prst="flowChartDecis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Define Threshold for Inserted Magnet</a:t>
            </a:r>
            <a:r>
              <a:rPr lang="en-US" dirty="0"/>
              <a:t>  </a:t>
            </a:r>
            <a:r>
              <a:rPr lang="en-US" sz="1200" dirty="0"/>
              <a:t>[Set threshold = 50 to identify inserted magnet based on pixel intensity ]</a:t>
            </a:r>
            <a:endParaRPr lang="en-IN" sz="1200" dirty="0"/>
          </a:p>
        </p:txBody>
      </p:sp>
      <p:sp>
        <p:nvSpPr>
          <p:cNvPr id="7" name="Flowchart: Alternate Process 6">
            <a:extLst>
              <a:ext uri="{FF2B5EF4-FFF2-40B4-BE49-F238E27FC236}">
                <a16:creationId xmlns:a16="http://schemas.microsoft.com/office/drawing/2014/main" id="{E3C6BE69-5444-F143-CB3D-0128C1C438B5}"/>
              </a:ext>
            </a:extLst>
          </p:cNvPr>
          <p:cNvSpPr/>
          <p:nvPr/>
        </p:nvSpPr>
        <p:spPr>
          <a:xfrm>
            <a:off x="627529" y="4256250"/>
            <a:ext cx="2178423" cy="855383"/>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Count Inserted Pixels </a:t>
            </a:r>
          </a:p>
          <a:p>
            <a:pPr algn="ctr"/>
            <a:r>
              <a:rPr lang="en-US" sz="1400" b="1" u="sng" dirty="0"/>
              <a:t>&amp; Calculate Total pixels</a:t>
            </a:r>
            <a:r>
              <a:rPr lang="en-US" dirty="0"/>
              <a:t>  </a:t>
            </a:r>
            <a:r>
              <a:rPr lang="en-US" sz="1200" dirty="0"/>
              <a:t>[Determine the total no. of pixels]</a:t>
            </a:r>
            <a:endParaRPr lang="en-IN" sz="1200" dirty="0"/>
          </a:p>
        </p:txBody>
      </p:sp>
      <p:sp>
        <p:nvSpPr>
          <p:cNvPr id="8" name="Flowchart: Alternate Process 7">
            <a:extLst>
              <a:ext uri="{FF2B5EF4-FFF2-40B4-BE49-F238E27FC236}">
                <a16:creationId xmlns:a16="http://schemas.microsoft.com/office/drawing/2014/main" id="{7B0150D9-D1D4-42E5-F2EE-1BEE12A0F391}"/>
              </a:ext>
            </a:extLst>
          </p:cNvPr>
          <p:cNvSpPr/>
          <p:nvPr/>
        </p:nvSpPr>
        <p:spPr>
          <a:xfrm>
            <a:off x="793376" y="5539222"/>
            <a:ext cx="1882588" cy="981636"/>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Calculate Insertion Percentage </a:t>
            </a:r>
            <a:r>
              <a:rPr lang="en-US" sz="1200" dirty="0"/>
              <a:t>[</a:t>
            </a:r>
            <a:r>
              <a:rPr lang="en-US" sz="1200" dirty="0" err="1"/>
              <a:t>insertion_percentage</a:t>
            </a:r>
            <a:r>
              <a:rPr lang="en-US" sz="1200" dirty="0"/>
              <a:t> = (</a:t>
            </a:r>
            <a:r>
              <a:rPr lang="en-US" sz="1200" dirty="0" err="1"/>
              <a:t>inserted_pixels</a:t>
            </a:r>
            <a:r>
              <a:rPr lang="en-US" sz="1200" dirty="0"/>
              <a:t> / </a:t>
            </a:r>
            <a:r>
              <a:rPr lang="en-US" sz="1200" dirty="0" err="1"/>
              <a:t>total_pixels</a:t>
            </a:r>
            <a:r>
              <a:rPr lang="en-US" sz="1200" dirty="0"/>
              <a:t>) * 100]</a:t>
            </a:r>
            <a:endParaRPr lang="en-IN" sz="1200" dirty="0"/>
          </a:p>
        </p:txBody>
      </p:sp>
      <p:sp>
        <p:nvSpPr>
          <p:cNvPr id="9" name="Flowchart: Preparation 8">
            <a:extLst>
              <a:ext uri="{FF2B5EF4-FFF2-40B4-BE49-F238E27FC236}">
                <a16:creationId xmlns:a16="http://schemas.microsoft.com/office/drawing/2014/main" id="{E5C2A562-DECB-8BF0-EC4E-F06E01F4B381}"/>
              </a:ext>
            </a:extLst>
          </p:cNvPr>
          <p:cNvSpPr/>
          <p:nvPr/>
        </p:nvSpPr>
        <p:spPr>
          <a:xfrm>
            <a:off x="3767416" y="1069729"/>
            <a:ext cx="2014817" cy="623538"/>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Display Insertion Percentage</a:t>
            </a:r>
            <a:endParaRPr lang="en-IN" sz="1400" b="1" u="sng" dirty="0"/>
          </a:p>
        </p:txBody>
      </p:sp>
      <p:sp>
        <p:nvSpPr>
          <p:cNvPr id="10" name="Flowchart: Process 9">
            <a:extLst>
              <a:ext uri="{FF2B5EF4-FFF2-40B4-BE49-F238E27FC236}">
                <a16:creationId xmlns:a16="http://schemas.microsoft.com/office/drawing/2014/main" id="{E972793C-AED3-7322-05BC-F17D87ABAEA2}"/>
              </a:ext>
            </a:extLst>
          </p:cNvPr>
          <p:cNvSpPr/>
          <p:nvPr/>
        </p:nvSpPr>
        <p:spPr>
          <a:xfrm>
            <a:off x="3789830" y="2159748"/>
            <a:ext cx="2014818" cy="766482"/>
          </a:xfrm>
          <a:prstGeom prst="flowChart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Receive SSIM Index </a:t>
            </a:r>
          </a:p>
          <a:p>
            <a:pPr algn="ctr"/>
            <a:r>
              <a:rPr lang="en-US" sz="1400" b="1" u="sng" dirty="0"/>
              <a:t>&amp; Calculate Alignment Score</a:t>
            </a:r>
            <a:endParaRPr lang="en-IN" sz="1400" b="1" u="sng" dirty="0"/>
          </a:p>
        </p:txBody>
      </p:sp>
      <p:sp>
        <p:nvSpPr>
          <p:cNvPr id="11" name="Flowchart: Preparation 10">
            <a:extLst>
              <a:ext uri="{FF2B5EF4-FFF2-40B4-BE49-F238E27FC236}">
                <a16:creationId xmlns:a16="http://schemas.microsoft.com/office/drawing/2014/main" id="{4351675F-2009-66A5-F5CD-6660C4258056}"/>
              </a:ext>
            </a:extLst>
          </p:cNvPr>
          <p:cNvSpPr/>
          <p:nvPr/>
        </p:nvSpPr>
        <p:spPr>
          <a:xfrm>
            <a:off x="3945591" y="3476595"/>
            <a:ext cx="1703295" cy="672353"/>
          </a:xfrm>
          <a:prstGeom prst="flowChartPreparati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Display Alignment Score</a:t>
            </a:r>
            <a:endParaRPr lang="en-IN" sz="1400" b="1" u="sng" dirty="0"/>
          </a:p>
        </p:txBody>
      </p:sp>
      <p:sp>
        <p:nvSpPr>
          <p:cNvPr id="12" name="Flowchart: Data 11">
            <a:extLst>
              <a:ext uri="{FF2B5EF4-FFF2-40B4-BE49-F238E27FC236}">
                <a16:creationId xmlns:a16="http://schemas.microsoft.com/office/drawing/2014/main" id="{2A16F06E-E3E7-68B5-743C-770472E208BE}"/>
              </a:ext>
            </a:extLst>
          </p:cNvPr>
          <p:cNvSpPr/>
          <p:nvPr/>
        </p:nvSpPr>
        <p:spPr>
          <a:xfrm>
            <a:off x="4070536" y="4630401"/>
            <a:ext cx="1453404" cy="463236"/>
          </a:xfrm>
          <a:prstGeom prst="flowChartInputOut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Return Results</a:t>
            </a:r>
            <a:endParaRPr lang="en-IN" sz="1400" b="1" u="sng" dirty="0"/>
          </a:p>
        </p:txBody>
      </p:sp>
      <p:sp>
        <p:nvSpPr>
          <p:cNvPr id="13" name="Flowchart: Alternate Process 12">
            <a:extLst>
              <a:ext uri="{FF2B5EF4-FFF2-40B4-BE49-F238E27FC236}">
                <a16:creationId xmlns:a16="http://schemas.microsoft.com/office/drawing/2014/main" id="{4B45918E-60A7-75DA-8FC7-351404B4566D}"/>
              </a:ext>
            </a:extLst>
          </p:cNvPr>
          <p:cNvSpPr/>
          <p:nvPr/>
        </p:nvSpPr>
        <p:spPr>
          <a:xfrm>
            <a:off x="4189878" y="5597632"/>
            <a:ext cx="1169894" cy="432408"/>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u="sng" dirty="0"/>
              <a:t>End</a:t>
            </a:r>
            <a:endParaRPr lang="en-IN" sz="1400" b="1" u="sng" dirty="0"/>
          </a:p>
        </p:txBody>
      </p:sp>
      <p:cxnSp>
        <p:nvCxnSpPr>
          <p:cNvPr id="15" name="Straight Arrow Connector 14">
            <a:extLst>
              <a:ext uri="{FF2B5EF4-FFF2-40B4-BE49-F238E27FC236}">
                <a16:creationId xmlns:a16="http://schemas.microsoft.com/office/drawing/2014/main" id="{650C8939-F9D3-9BC1-8A83-2D0BF0160A0C}"/>
              </a:ext>
            </a:extLst>
          </p:cNvPr>
          <p:cNvCxnSpPr>
            <a:stCxn id="5" idx="2"/>
            <a:endCxn id="6" idx="0"/>
          </p:cNvCxnSpPr>
          <p:nvPr/>
        </p:nvCxnSpPr>
        <p:spPr>
          <a:xfrm flipH="1">
            <a:off x="1734670" y="1826324"/>
            <a:ext cx="1" cy="33342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38EB83D4-1A34-40E9-E002-9F492AD143AD}"/>
              </a:ext>
            </a:extLst>
          </p:cNvPr>
          <p:cNvCxnSpPr>
            <a:cxnSpLocks/>
            <a:stCxn id="11" idx="2"/>
            <a:endCxn id="12" idx="1"/>
          </p:cNvCxnSpPr>
          <p:nvPr/>
        </p:nvCxnSpPr>
        <p:spPr>
          <a:xfrm flipH="1">
            <a:off x="4797238" y="4148948"/>
            <a:ext cx="1" cy="48145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CF6B5092-AA97-C896-D5C1-0506DB063F7E}"/>
              </a:ext>
            </a:extLst>
          </p:cNvPr>
          <p:cNvCxnSpPr>
            <a:cxnSpLocks/>
            <a:stCxn id="10" idx="2"/>
            <a:endCxn id="11" idx="0"/>
          </p:cNvCxnSpPr>
          <p:nvPr/>
        </p:nvCxnSpPr>
        <p:spPr>
          <a:xfrm>
            <a:off x="4797239" y="2926230"/>
            <a:ext cx="0" cy="55036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A18B9098-ADF9-4DF1-CB9B-693D10EE0FF5}"/>
              </a:ext>
            </a:extLst>
          </p:cNvPr>
          <p:cNvCxnSpPr>
            <a:cxnSpLocks/>
            <a:endCxn id="10" idx="0"/>
          </p:cNvCxnSpPr>
          <p:nvPr/>
        </p:nvCxnSpPr>
        <p:spPr>
          <a:xfrm>
            <a:off x="4797239" y="1721955"/>
            <a:ext cx="0" cy="43779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817C3C8-814A-4BF9-AC6D-44326F35FB17}"/>
              </a:ext>
            </a:extLst>
          </p:cNvPr>
          <p:cNvCxnSpPr>
            <a:cxnSpLocks/>
            <a:stCxn id="7" idx="2"/>
          </p:cNvCxnSpPr>
          <p:nvPr/>
        </p:nvCxnSpPr>
        <p:spPr>
          <a:xfrm flipH="1">
            <a:off x="1712818" y="5111633"/>
            <a:ext cx="3923" cy="46245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7AA44357-9AF7-3079-1DA3-551DFB2A0937}"/>
              </a:ext>
            </a:extLst>
          </p:cNvPr>
          <p:cNvCxnSpPr>
            <a:cxnSpLocks/>
            <a:endCxn id="7" idx="0"/>
          </p:cNvCxnSpPr>
          <p:nvPr/>
        </p:nvCxnSpPr>
        <p:spPr>
          <a:xfrm>
            <a:off x="1712818" y="3866917"/>
            <a:ext cx="3923" cy="38933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Elbow 45">
            <a:extLst>
              <a:ext uri="{FF2B5EF4-FFF2-40B4-BE49-F238E27FC236}">
                <a16:creationId xmlns:a16="http://schemas.microsoft.com/office/drawing/2014/main" id="{15C4D41C-F57B-F133-68ED-6E2EE4DDD373}"/>
              </a:ext>
            </a:extLst>
          </p:cNvPr>
          <p:cNvCxnSpPr>
            <a:stCxn id="8" idx="2"/>
            <a:endCxn id="9" idx="1"/>
          </p:cNvCxnSpPr>
          <p:nvPr/>
        </p:nvCxnSpPr>
        <p:spPr>
          <a:xfrm rot="5400000" flipH="1" flipV="1">
            <a:off x="181363" y="2934805"/>
            <a:ext cx="5139360" cy="2032746"/>
          </a:xfrm>
          <a:prstGeom prst="bentConnector4">
            <a:avLst>
              <a:gd name="adj1" fmla="val -3140"/>
              <a:gd name="adj2" fmla="val 8572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50" name="Table 49">
            <a:extLst>
              <a:ext uri="{FF2B5EF4-FFF2-40B4-BE49-F238E27FC236}">
                <a16:creationId xmlns:a16="http://schemas.microsoft.com/office/drawing/2014/main" id="{A22A54FE-18B0-73D1-DD2D-058FFECE0BE8}"/>
              </a:ext>
            </a:extLst>
          </p:cNvPr>
          <p:cNvGraphicFramePr>
            <a:graphicFrameLocks noGrp="1"/>
          </p:cNvGraphicFramePr>
          <p:nvPr>
            <p:extLst>
              <p:ext uri="{D42A27DB-BD31-4B8C-83A1-F6EECF244321}">
                <p14:modId xmlns:p14="http://schemas.microsoft.com/office/powerpoint/2010/main" val="461870867"/>
              </p:ext>
            </p:extLst>
          </p:nvPr>
        </p:nvGraphicFramePr>
        <p:xfrm>
          <a:off x="6543116" y="52387"/>
          <a:ext cx="5583740" cy="4033838"/>
        </p:xfrm>
        <a:graphic>
          <a:graphicData uri="http://schemas.openxmlformats.org/drawingml/2006/table">
            <a:tbl>
              <a:tblPr firstRow="1" bandRow="1">
                <a:tableStyleId>{5C22544A-7EE6-4342-B048-85BDC9FD1C3A}</a:tableStyleId>
              </a:tblPr>
              <a:tblGrid>
                <a:gridCol w="1395935">
                  <a:extLst>
                    <a:ext uri="{9D8B030D-6E8A-4147-A177-3AD203B41FA5}">
                      <a16:colId xmlns:a16="http://schemas.microsoft.com/office/drawing/2014/main" val="1475118204"/>
                    </a:ext>
                  </a:extLst>
                </a:gridCol>
                <a:gridCol w="1662149">
                  <a:extLst>
                    <a:ext uri="{9D8B030D-6E8A-4147-A177-3AD203B41FA5}">
                      <a16:colId xmlns:a16="http://schemas.microsoft.com/office/drawing/2014/main" val="3077490713"/>
                    </a:ext>
                  </a:extLst>
                </a:gridCol>
                <a:gridCol w="1315981">
                  <a:extLst>
                    <a:ext uri="{9D8B030D-6E8A-4147-A177-3AD203B41FA5}">
                      <a16:colId xmlns:a16="http://schemas.microsoft.com/office/drawing/2014/main" val="3194304501"/>
                    </a:ext>
                  </a:extLst>
                </a:gridCol>
                <a:gridCol w="1209675">
                  <a:extLst>
                    <a:ext uri="{9D8B030D-6E8A-4147-A177-3AD203B41FA5}">
                      <a16:colId xmlns:a16="http://schemas.microsoft.com/office/drawing/2014/main" val="245056567"/>
                    </a:ext>
                  </a:extLst>
                </a:gridCol>
              </a:tblGrid>
              <a:tr h="760646">
                <a:tc>
                  <a:txBody>
                    <a:bodyPr/>
                    <a:lstStyle/>
                    <a:p>
                      <a:r>
                        <a:rPr lang="en-US" sz="1400" dirty="0"/>
                        <a:t>Reference Image</a:t>
                      </a:r>
                      <a:endParaRPr lang="en-IN" sz="1400" dirty="0"/>
                    </a:p>
                  </a:txBody>
                  <a:tcPr/>
                </a:tc>
                <a:tc>
                  <a:txBody>
                    <a:bodyPr/>
                    <a:lstStyle/>
                    <a:p>
                      <a:r>
                        <a:rPr lang="en-US" sz="1400" dirty="0"/>
                        <a:t>Test Image</a:t>
                      </a:r>
                      <a:endParaRPr lang="en-IN" sz="1400" dirty="0"/>
                    </a:p>
                  </a:txBody>
                  <a:tcPr/>
                </a:tc>
                <a:tc>
                  <a:txBody>
                    <a:bodyPr/>
                    <a:lstStyle/>
                    <a:p>
                      <a:r>
                        <a:rPr lang="en-US" sz="1400" dirty="0"/>
                        <a:t>Magnet insertion percentage</a:t>
                      </a:r>
                      <a:endParaRPr lang="en-IN" sz="1400" dirty="0"/>
                    </a:p>
                  </a:txBody>
                  <a:tcPr/>
                </a:tc>
                <a:tc>
                  <a:txBody>
                    <a:bodyPr/>
                    <a:lstStyle/>
                    <a:p>
                      <a:r>
                        <a:rPr lang="en-US" sz="1400" dirty="0"/>
                        <a:t>Alignment Score in %</a:t>
                      </a:r>
                      <a:endParaRPr lang="en-IN" sz="1400" dirty="0"/>
                    </a:p>
                  </a:txBody>
                  <a:tcPr/>
                </a:tc>
                <a:extLst>
                  <a:ext uri="{0D108BD9-81ED-4DB2-BD59-A6C34878D82A}">
                    <a16:rowId xmlns:a16="http://schemas.microsoft.com/office/drawing/2014/main" val="1642979264"/>
                  </a:ext>
                </a:extLst>
              </a:tr>
              <a:tr h="572855">
                <a:tc rowSpan="6">
                  <a:txBody>
                    <a:bodyPr/>
                    <a:lstStyle/>
                    <a:p>
                      <a:endParaRPr lang="en-IN" sz="1050" dirty="0"/>
                    </a:p>
                    <a:p>
                      <a:endParaRPr lang="en-IN" sz="1050" dirty="0"/>
                    </a:p>
                    <a:p>
                      <a:r>
                        <a:rPr lang="en-IN" sz="1050" dirty="0"/>
                        <a:t>magnet_insertion-proper.jpg</a:t>
                      </a:r>
                    </a:p>
                  </a:txBody>
                  <a:tcPr/>
                </a:tc>
                <a:tc>
                  <a:txBody>
                    <a:bodyPr/>
                    <a:lstStyle/>
                    <a:p>
                      <a:r>
                        <a:rPr lang="en-IN" sz="1000" dirty="0"/>
                        <a:t>Processing: misfit-1.jpg</a:t>
                      </a:r>
                    </a:p>
                  </a:txBody>
                  <a:tcPr/>
                </a:tc>
                <a:tc>
                  <a:txBody>
                    <a:bodyPr/>
                    <a:lstStyle/>
                    <a:p>
                      <a:r>
                        <a:rPr lang="en-IN" sz="1600" dirty="0"/>
                        <a:t>1.45%</a:t>
                      </a:r>
                    </a:p>
                  </a:txBody>
                  <a:tcPr/>
                </a:tc>
                <a:tc>
                  <a:txBody>
                    <a:bodyPr/>
                    <a:lstStyle/>
                    <a:p>
                      <a:r>
                        <a:rPr lang="en-IN" sz="1600" dirty="0"/>
                        <a:t>87.01%</a:t>
                      </a:r>
                    </a:p>
                  </a:txBody>
                  <a:tcPr/>
                </a:tc>
                <a:extLst>
                  <a:ext uri="{0D108BD9-81ED-4DB2-BD59-A6C34878D82A}">
                    <a16:rowId xmlns:a16="http://schemas.microsoft.com/office/drawing/2014/main" val="2953166983"/>
                  </a:ext>
                </a:extLst>
              </a:tr>
              <a:tr h="585787">
                <a:tc vMerge="1">
                  <a:txBody>
                    <a:bodyPr/>
                    <a:lstStyle/>
                    <a:p>
                      <a:endParaRPr lang="en-IN" dirty="0"/>
                    </a:p>
                  </a:txBody>
                  <a:tcPr/>
                </a:tc>
                <a:tc>
                  <a:txBody>
                    <a:bodyPr/>
                    <a:lstStyle/>
                    <a:p>
                      <a:r>
                        <a:rPr lang="en-IN" sz="1000" dirty="0"/>
                        <a:t>Processing: misfit-2_1.jpg</a:t>
                      </a:r>
                    </a:p>
                  </a:txBody>
                  <a:tcPr/>
                </a:tc>
                <a:tc>
                  <a:txBody>
                    <a:bodyPr/>
                    <a:lstStyle/>
                    <a:p>
                      <a:r>
                        <a:rPr lang="en-IN" sz="1600" dirty="0"/>
                        <a:t>1.44%</a:t>
                      </a:r>
                    </a:p>
                  </a:txBody>
                  <a:tcPr/>
                </a:tc>
                <a:tc>
                  <a:txBody>
                    <a:bodyPr/>
                    <a:lstStyle/>
                    <a:p>
                      <a:r>
                        <a:rPr lang="en-IN" sz="1600" dirty="0"/>
                        <a:t>86.08%</a:t>
                      </a:r>
                    </a:p>
                  </a:txBody>
                  <a:tcPr/>
                </a:tc>
                <a:extLst>
                  <a:ext uri="{0D108BD9-81ED-4DB2-BD59-A6C34878D82A}">
                    <a16:rowId xmlns:a16="http://schemas.microsoft.com/office/drawing/2014/main" val="3577602024"/>
                  </a:ext>
                </a:extLst>
              </a:tr>
              <a:tr h="571500">
                <a:tc vMerge="1">
                  <a:txBody>
                    <a:bodyPr/>
                    <a:lstStyle/>
                    <a:p>
                      <a:endParaRPr lang="en-IN"/>
                    </a:p>
                  </a:txBody>
                  <a:tcPr/>
                </a:tc>
                <a:tc>
                  <a:txBody>
                    <a:bodyPr/>
                    <a:lstStyle/>
                    <a:p>
                      <a:r>
                        <a:rPr lang="en-IN" sz="1000" dirty="0"/>
                        <a:t>Processing: misfit-2_2.png</a:t>
                      </a:r>
                    </a:p>
                  </a:txBody>
                  <a:tcPr/>
                </a:tc>
                <a:tc>
                  <a:txBody>
                    <a:bodyPr/>
                    <a:lstStyle/>
                    <a:p>
                      <a:r>
                        <a:rPr lang="en-IN" sz="1600" dirty="0"/>
                        <a:t>1.93%</a:t>
                      </a:r>
                    </a:p>
                  </a:txBody>
                  <a:tcPr/>
                </a:tc>
                <a:tc>
                  <a:txBody>
                    <a:bodyPr/>
                    <a:lstStyle/>
                    <a:p>
                      <a:r>
                        <a:rPr lang="en-IN" sz="1600" dirty="0"/>
                        <a:t>85.39%</a:t>
                      </a:r>
                    </a:p>
                  </a:txBody>
                  <a:tcPr/>
                </a:tc>
                <a:extLst>
                  <a:ext uri="{0D108BD9-81ED-4DB2-BD59-A6C34878D82A}">
                    <a16:rowId xmlns:a16="http://schemas.microsoft.com/office/drawing/2014/main" val="574545717"/>
                  </a:ext>
                </a:extLst>
              </a:tr>
              <a:tr h="457200">
                <a:tc vMerge="1">
                  <a:txBody>
                    <a:bodyPr/>
                    <a:lstStyle/>
                    <a:p>
                      <a:endParaRPr lang="en-IN"/>
                    </a:p>
                  </a:txBody>
                  <a:tcPr/>
                </a:tc>
                <a:tc>
                  <a:txBody>
                    <a:bodyPr/>
                    <a:lstStyle/>
                    <a:p>
                      <a:r>
                        <a:rPr lang="en-IN" sz="1000" dirty="0"/>
                        <a:t>Processing: misfit-2_3.jpg</a:t>
                      </a:r>
                    </a:p>
                  </a:txBody>
                  <a:tcPr/>
                </a:tc>
                <a:tc>
                  <a:txBody>
                    <a:bodyPr/>
                    <a:lstStyle/>
                    <a:p>
                      <a:r>
                        <a:rPr lang="en-IN" sz="1600" dirty="0"/>
                        <a:t>1.29%</a:t>
                      </a:r>
                    </a:p>
                  </a:txBody>
                  <a:tcPr/>
                </a:tc>
                <a:tc>
                  <a:txBody>
                    <a:bodyPr/>
                    <a:lstStyle/>
                    <a:p>
                      <a:r>
                        <a:rPr lang="en-IN" sz="1600" dirty="0"/>
                        <a:t>87.08%</a:t>
                      </a:r>
                    </a:p>
                  </a:txBody>
                  <a:tcPr/>
                </a:tc>
                <a:extLst>
                  <a:ext uri="{0D108BD9-81ED-4DB2-BD59-A6C34878D82A}">
                    <a16:rowId xmlns:a16="http://schemas.microsoft.com/office/drawing/2014/main" val="2912185838"/>
                  </a:ext>
                </a:extLst>
              </a:tr>
              <a:tr h="557213">
                <a:tc vMerge="1">
                  <a:txBody>
                    <a:bodyPr/>
                    <a:lstStyle/>
                    <a:p>
                      <a:endParaRPr lang="en-IN" dirty="0"/>
                    </a:p>
                  </a:txBody>
                  <a:tcPr/>
                </a:tc>
                <a:tc>
                  <a:txBody>
                    <a:bodyPr/>
                    <a:lstStyle/>
                    <a:p>
                      <a:r>
                        <a:rPr lang="en-IN" sz="1000" dirty="0"/>
                        <a:t>Processing: misfit-3_2.png</a:t>
                      </a:r>
                    </a:p>
                  </a:txBody>
                  <a:tcPr/>
                </a:tc>
                <a:tc>
                  <a:txBody>
                    <a:bodyPr/>
                    <a:lstStyle/>
                    <a:p>
                      <a:r>
                        <a:rPr lang="en-IN" sz="1600" dirty="0"/>
                        <a:t>3.01%</a:t>
                      </a:r>
                    </a:p>
                  </a:txBody>
                  <a:tcPr/>
                </a:tc>
                <a:tc>
                  <a:txBody>
                    <a:bodyPr/>
                    <a:lstStyle/>
                    <a:p>
                      <a:r>
                        <a:rPr lang="en-IN" sz="1600" dirty="0"/>
                        <a:t>86.69%</a:t>
                      </a:r>
                    </a:p>
                  </a:txBody>
                  <a:tcPr/>
                </a:tc>
                <a:extLst>
                  <a:ext uri="{0D108BD9-81ED-4DB2-BD59-A6C34878D82A}">
                    <a16:rowId xmlns:a16="http://schemas.microsoft.com/office/drawing/2014/main" val="1068806407"/>
                  </a:ext>
                </a:extLst>
              </a:tr>
              <a:tr h="528637">
                <a:tc vMerge="1">
                  <a:txBody>
                    <a:bodyPr/>
                    <a:lstStyle/>
                    <a:p>
                      <a:endParaRPr lang="en-IN" dirty="0"/>
                    </a:p>
                  </a:txBody>
                  <a:tcPr/>
                </a:tc>
                <a:tc>
                  <a:txBody>
                    <a:bodyPr/>
                    <a:lstStyle/>
                    <a:p>
                      <a:r>
                        <a:rPr lang="en-IN" sz="1000" dirty="0"/>
                        <a:t>Processing: misfit-3_3.png</a:t>
                      </a:r>
                    </a:p>
                  </a:txBody>
                  <a:tcPr/>
                </a:tc>
                <a:tc>
                  <a:txBody>
                    <a:bodyPr/>
                    <a:lstStyle/>
                    <a:p>
                      <a:r>
                        <a:rPr lang="en-IN" sz="1600" dirty="0"/>
                        <a:t>2.40%</a:t>
                      </a:r>
                    </a:p>
                  </a:txBody>
                  <a:tcPr/>
                </a:tc>
                <a:tc>
                  <a:txBody>
                    <a:bodyPr/>
                    <a:lstStyle/>
                    <a:p>
                      <a:r>
                        <a:rPr lang="en-IN" sz="1600" dirty="0"/>
                        <a:t>87.65%</a:t>
                      </a:r>
                    </a:p>
                  </a:txBody>
                  <a:tcPr/>
                </a:tc>
                <a:extLst>
                  <a:ext uri="{0D108BD9-81ED-4DB2-BD59-A6C34878D82A}">
                    <a16:rowId xmlns:a16="http://schemas.microsoft.com/office/drawing/2014/main" val="512335538"/>
                  </a:ext>
                </a:extLst>
              </a:tr>
            </a:tbl>
          </a:graphicData>
        </a:graphic>
      </p:graphicFrame>
      <p:pic>
        <p:nvPicPr>
          <p:cNvPr id="52" name="Picture 51" descr="A close-up of a metal object&#10;&#10;Description automatically generated">
            <a:extLst>
              <a:ext uri="{FF2B5EF4-FFF2-40B4-BE49-F238E27FC236}">
                <a16:creationId xmlns:a16="http://schemas.microsoft.com/office/drawing/2014/main" id="{0E971428-6ED9-BD03-35B7-3FC264719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559" y="1014136"/>
            <a:ext cx="1386423" cy="342694"/>
          </a:xfrm>
          <a:prstGeom prst="rect">
            <a:avLst/>
          </a:prstGeom>
        </p:spPr>
      </p:pic>
      <p:pic>
        <p:nvPicPr>
          <p:cNvPr id="53" name="Picture 52" descr="A blue square on a metal object&#10;&#10;Description automatically generated">
            <a:extLst>
              <a:ext uri="{FF2B5EF4-FFF2-40B4-BE49-F238E27FC236}">
                <a16:creationId xmlns:a16="http://schemas.microsoft.com/office/drawing/2014/main" id="{FB91F1AE-FDDE-736C-2FAE-1D4DE9535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295" y="1579207"/>
            <a:ext cx="1386423" cy="320265"/>
          </a:xfrm>
          <a:prstGeom prst="rect">
            <a:avLst/>
          </a:prstGeom>
        </p:spPr>
      </p:pic>
      <p:pic>
        <p:nvPicPr>
          <p:cNvPr id="54" name="Picture 53" descr="A close-up of a circular object&#10;&#10;Description automatically generated">
            <a:extLst>
              <a:ext uri="{FF2B5EF4-FFF2-40B4-BE49-F238E27FC236}">
                <a16:creationId xmlns:a16="http://schemas.microsoft.com/office/drawing/2014/main" id="{6D335491-A6CD-E736-CC14-74C9E4216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864" y="2163183"/>
            <a:ext cx="1386423" cy="320265"/>
          </a:xfrm>
          <a:prstGeom prst="rect">
            <a:avLst/>
          </a:prstGeom>
        </p:spPr>
      </p:pic>
      <p:pic>
        <p:nvPicPr>
          <p:cNvPr id="56" name="Picture 55">
            <a:extLst>
              <a:ext uri="{FF2B5EF4-FFF2-40B4-BE49-F238E27FC236}">
                <a16:creationId xmlns:a16="http://schemas.microsoft.com/office/drawing/2014/main" id="{4C5D3661-FECF-6A03-F055-A6CF72F24C42}"/>
              </a:ext>
            </a:extLst>
          </p:cNvPr>
          <p:cNvPicPr>
            <a:picLocks noChangeAspect="1"/>
          </p:cNvPicPr>
          <p:nvPr/>
        </p:nvPicPr>
        <p:blipFill>
          <a:blip r:embed="rId5"/>
          <a:stretch>
            <a:fillRect/>
          </a:stretch>
        </p:blipFill>
        <p:spPr>
          <a:xfrm>
            <a:off x="8072758" y="2731968"/>
            <a:ext cx="1410634" cy="262107"/>
          </a:xfrm>
          <a:prstGeom prst="rect">
            <a:avLst/>
          </a:prstGeom>
        </p:spPr>
      </p:pic>
      <p:pic>
        <p:nvPicPr>
          <p:cNvPr id="59" name="Picture 58">
            <a:extLst>
              <a:ext uri="{FF2B5EF4-FFF2-40B4-BE49-F238E27FC236}">
                <a16:creationId xmlns:a16="http://schemas.microsoft.com/office/drawing/2014/main" id="{12EE119A-7960-455C-67D8-34D735968677}"/>
              </a:ext>
            </a:extLst>
          </p:cNvPr>
          <p:cNvPicPr>
            <a:picLocks noChangeAspect="1"/>
          </p:cNvPicPr>
          <p:nvPr/>
        </p:nvPicPr>
        <p:blipFill>
          <a:blip r:embed="rId6"/>
          <a:stretch>
            <a:fillRect/>
          </a:stretch>
        </p:blipFill>
        <p:spPr>
          <a:xfrm>
            <a:off x="8059295" y="3196276"/>
            <a:ext cx="1315893" cy="372488"/>
          </a:xfrm>
          <a:prstGeom prst="rect">
            <a:avLst/>
          </a:prstGeom>
        </p:spPr>
      </p:pic>
      <p:pic>
        <p:nvPicPr>
          <p:cNvPr id="61" name="Picture 60">
            <a:extLst>
              <a:ext uri="{FF2B5EF4-FFF2-40B4-BE49-F238E27FC236}">
                <a16:creationId xmlns:a16="http://schemas.microsoft.com/office/drawing/2014/main" id="{DE5B6A39-5BBF-EF06-3ECC-E2093661A678}"/>
              </a:ext>
            </a:extLst>
          </p:cNvPr>
          <p:cNvPicPr>
            <a:picLocks noChangeAspect="1"/>
          </p:cNvPicPr>
          <p:nvPr/>
        </p:nvPicPr>
        <p:blipFill>
          <a:blip r:embed="rId7"/>
          <a:stretch>
            <a:fillRect/>
          </a:stretch>
        </p:blipFill>
        <p:spPr>
          <a:xfrm>
            <a:off x="8124992" y="3728046"/>
            <a:ext cx="1346295" cy="358179"/>
          </a:xfrm>
          <a:prstGeom prst="rect">
            <a:avLst/>
          </a:prstGeom>
        </p:spPr>
      </p:pic>
      <p:cxnSp>
        <p:nvCxnSpPr>
          <p:cNvPr id="65" name="Straight Arrow Connector 64">
            <a:extLst>
              <a:ext uri="{FF2B5EF4-FFF2-40B4-BE49-F238E27FC236}">
                <a16:creationId xmlns:a16="http://schemas.microsoft.com/office/drawing/2014/main" id="{769B4549-C2B3-B058-6639-061B76A660C5}"/>
              </a:ext>
            </a:extLst>
          </p:cNvPr>
          <p:cNvCxnSpPr>
            <a:cxnSpLocks/>
          </p:cNvCxnSpPr>
          <p:nvPr/>
        </p:nvCxnSpPr>
        <p:spPr>
          <a:xfrm flipH="1">
            <a:off x="4797238" y="5102132"/>
            <a:ext cx="1" cy="48145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 name="Picture 1">
            <a:extLst>
              <a:ext uri="{FF2B5EF4-FFF2-40B4-BE49-F238E27FC236}">
                <a16:creationId xmlns:a16="http://schemas.microsoft.com/office/drawing/2014/main" id="{921BCC5F-4252-467C-F3D5-4AC8D4362BD7}"/>
              </a:ext>
            </a:extLst>
          </p:cNvPr>
          <p:cNvPicPr>
            <a:picLocks noChangeAspect="1"/>
          </p:cNvPicPr>
          <p:nvPr/>
        </p:nvPicPr>
        <p:blipFill>
          <a:blip r:embed="rId8"/>
          <a:stretch>
            <a:fillRect/>
          </a:stretch>
        </p:blipFill>
        <p:spPr>
          <a:xfrm>
            <a:off x="6565531" y="1563597"/>
            <a:ext cx="1283828" cy="1519438"/>
          </a:xfrm>
          <a:prstGeom prst="rect">
            <a:avLst/>
          </a:prstGeom>
        </p:spPr>
      </p:pic>
      <p:sp>
        <p:nvSpPr>
          <p:cNvPr id="16" name="TextBox 15">
            <a:extLst>
              <a:ext uri="{FF2B5EF4-FFF2-40B4-BE49-F238E27FC236}">
                <a16:creationId xmlns:a16="http://schemas.microsoft.com/office/drawing/2014/main" id="{0B2F7AF3-F568-C617-E46A-3040972DDE19}"/>
              </a:ext>
            </a:extLst>
          </p:cNvPr>
          <p:cNvSpPr txBox="1"/>
          <p:nvPr/>
        </p:nvSpPr>
        <p:spPr>
          <a:xfrm>
            <a:off x="5648885" y="4077100"/>
            <a:ext cx="6477971" cy="2667397"/>
          </a:xfrm>
          <a:prstGeom prst="rect">
            <a:avLst/>
          </a:prstGeom>
          <a:noFill/>
        </p:spPr>
        <p:txBody>
          <a:bodyPr wrap="square" rtlCol="0">
            <a:spAutoFit/>
          </a:bodyPr>
          <a:lstStyle/>
          <a:p>
            <a:pPr>
              <a:spcAft>
                <a:spcPts val="8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From these two functions, </a:t>
            </a:r>
            <a:r>
              <a:rPr lang="en-IN" sz="1400" dirty="0">
                <a:latin typeface="Aptos" panose="020B0004020202020204" pitchFamily="34" charset="0"/>
                <a:ea typeface="Aptos" panose="020B0004020202020204" pitchFamily="34" charset="0"/>
                <a:cs typeface="Times New Roman" panose="02020603050405020304" pitchFamily="18" charset="0"/>
              </a:rPr>
              <a:t>we </a:t>
            </a:r>
            <a:r>
              <a:rPr lang="en-IN" sz="1400" dirty="0">
                <a:effectLst/>
                <a:latin typeface="Aptos" panose="020B0004020202020204" pitchFamily="34" charset="0"/>
                <a:ea typeface="Aptos" panose="020B0004020202020204" pitchFamily="34" charset="0"/>
                <a:cs typeface="Times New Roman" panose="02020603050405020304" pitchFamily="18" charset="0"/>
              </a:rPr>
              <a:t>obtain:</a:t>
            </a:r>
          </a:p>
          <a:p>
            <a:pPr>
              <a:spcAft>
                <a:spcPts val="800"/>
              </a:spcAft>
            </a:pPr>
            <a:r>
              <a:rPr lang="en-IN" sz="1400" b="1" dirty="0">
                <a:effectLst/>
                <a:latin typeface="Aptos" panose="020B0004020202020204" pitchFamily="34" charset="0"/>
                <a:ea typeface="Aptos" panose="020B0004020202020204" pitchFamily="34" charset="0"/>
                <a:cs typeface="Times New Roman" panose="02020603050405020304" pitchFamily="18" charset="0"/>
              </a:rPr>
              <a:t>Magnet Insertion Percentage</a:t>
            </a:r>
            <a:r>
              <a:rPr lang="en-IN" sz="1400" dirty="0">
                <a:effectLst/>
                <a:latin typeface="Aptos" panose="020B0004020202020204" pitchFamily="34" charset="0"/>
                <a:ea typeface="Aptos" panose="020B0004020202020204" pitchFamily="34" charset="0"/>
                <a:cs typeface="Times New Roman" panose="02020603050405020304" pitchFamily="18" charset="0"/>
              </a:rPr>
              <a:t> (</a:t>
            </a:r>
            <a:r>
              <a:rPr lang="en-IN" sz="1400" dirty="0" err="1">
                <a:effectLst/>
                <a:latin typeface="Aptos" panose="020B0004020202020204" pitchFamily="34" charset="0"/>
                <a:ea typeface="Aptos" panose="020B0004020202020204" pitchFamily="34" charset="0"/>
                <a:cs typeface="Times New Roman" panose="02020603050405020304" pitchFamily="18" charset="0"/>
              </a:rPr>
              <a:t>determine_magnet_insertion</a:t>
            </a:r>
            <a:r>
              <a:rPr lang="en-IN" sz="1400" dirty="0">
                <a:effectLst/>
                <a:latin typeface="Aptos" panose="020B0004020202020204" pitchFamily="34" charset="0"/>
                <a:ea typeface="Aptos" panose="020B0004020202020204" pitchFamily="34" charset="0"/>
                <a:cs typeface="Times New Roman" panose="02020603050405020304" pitchFamily="18" charset="0"/>
              </a:rPr>
              <a:t>): This function calculates the percentage of pixels in the test image that likely represent inserted magnets. By setting a pixel intensity threshold, it determines if a magnet is present based on darkness (lower pixel values). This percentage helps verify if the magnets are properly inserted in an assembly. It's values is used in decision making.</a:t>
            </a:r>
          </a:p>
          <a:p>
            <a:pPr>
              <a:spcAft>
                <a:spcPts val="800"/>
              </a:spcAft>
            </a:pPr>
            <a:r>
              <a:rPr lang="en-IN" sz="1400" b="1" dirty="0">
                <a:effectLst/>
                <a:latin typeface="Aptos" panose="020B0004020202020204" pitchFamily="34" charset="0"/>
                <a:ea typeface="Aptos" panose="020B0004020202020204" pitchFamily="34" charset="0"/>
                <a:cs typeface="Times New Roman" panose="02020603050405020304" pitchFamily="18" charset="0"/>
              </a:rPr>
              <a:t>Alignment Score</a:t>
            </a:r>
            <a:r>
              <a:rPr lang="en-IN" sz="1400" dirty="0">
                <a:effectLst/>
                <a:latin typeface="Aptos" panose="020B0004020202020204" pitchFamily="34" charset="0"/>
                <a:ea typeface="Aptos" panose="020B0004020202020204" pitchFamily="34" charset="0"/>
                <a:cs typeface="Times New Roman" panose="02020603050405020304" pitchFamily="18" charset="0"/>
              </a:rPr>
              <a:t> (</a:t>
            </a:r>
            <a:r>
              <a:rPr lang="en-IN" sz="1400" dirty="0" err="1">
                <a:effectLst/>
                <a:latin typeface="Aptos" panose="020B0004020202020204" pitchFamily="34" charset="0"/>
                <a:ea typeface="Aptos" panose="020B0004020202020204" pitchFamily="34" charset="0"/>
                <a:cs typeface="Times New Roman" panose="02020603050405020304" pitchFamily="18" charset="0"/>
              </a:rPr>
              <a:t>calculate_alignment_score</a:t>
            </a:r>
            <a:r>
              <a:rPr lang="en-IN" sz="1400" dirty="0">
                <a:effectLst/>
                <a:latin typeface="Aptos" panose="020B0004020202020204" pitchFamily="34" charset="0"/>
                <a:ea typeface="Aptos" panose="020B0004020202020204" pitchFamily="34" charset="0"/>
                <a:cs typeface="Times New Roman" panose="02020603050405020304" pitchFamily="18" charset="0"/>
              </a:rPr>
              <a:t>): This function calculates the alignment score based on the Structural Similarity Index (SSIM) between two images. The SSIM measures image similarity, so the alignment score (as a percentage) reflects how well the test image matches the reference image in structure, texture, and other characteristics.</a:t>
            </a:r>
            <a:endParaRPr lang="en-IN" sz="1400" dirty="0"/>
          </a:p>
        </p:txBody>
      </p:sp>
    </p:spTree>
    <p:extLst>
      <p:ext uri="{BB962C8B-B14F-4D97-AF65-F5344CB8AC3E}">
        <p14:creationId xmlns:p14="http://schemas.microsoft.com/office/powerpoint/2010/main" val="237848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90BBB-D4CC-4239-EFD0-098D1A18FCB1}"/>
              </a:ext>
            </a:extLst>
          </p:cNvPr>
          <p:cNvSpPr>
            <a:spLocks noGrp="1"/>
          </p:cNvSpPr>
          <p:nvPr>
            <p:ph idx="1"/>
          </p:nvPr>
        </p:nvSpPr>
        <p:spPr>
          <a:xfrm>
            <a:off x="200025" y="136525"/>
            <a:ext cx="11525810" cy="6584950"/>
          </a:xfrm>
        </p:spPr>
        <p:txBody>
          <a:bodyPr>
            <a:normAutofit/>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decision_making</a:t>
            </a:r>
            <a:r>
              <a:rPr lang="en-IN" sz="1800" dirty="0">
                <a:effectLst/>
                <a:latin typeface="Aptos" panose="020B0004020202020204" pitchFamily="34" charset="0"/>
                <a:ea typeface="Aptos" panose="020B0004020202020204" pitchFamily="34" charset="0"/>
                <a:cs typeface="Times New Roman" panose="02020603050405020304" pitchFamily="18" charset="0"/>
              </a:rPr>
              <a:t>: Flags quality control issues based on thresholds for SSIM, insertion, and roughness.</a:t>
            </a:r>
          </a:p>
          <a:p>
            <a:pPr marL="0" indent="0">
              <a:buNone/>
            </a:pPr>
            <a:endParaRPr lang="en-IN" sz="1800" dirty="0"/>
          </a:p>
        </p:txBody>
      </p:sp>
      <p:sp>
        <p:nvSpPr>
          <p:cNvPr id="4" name="Slide Number Placeholder 3">
            <a:extLst>
              <a:ext uri="{FF2B5EF4-FFF2-40B4-BE49-F238E27FC236}">
                <a16:creationId xmlns:a16="http://schemas.microsoft.com/office/drawing/2014/main" id="{C07B221C-935B-1929-47E4-E930E4DBF3BC}"/>
              </a:ext>
            </a:extLst>
          </p:cNvPr>
          <p:cNvSpPr>
            <a:spLocks noGrp="1"/>
          </p:cNvSpPr>
          <p:nvPr>
            <p:ph type="sldNum" sz="quarter" idx="12"/>
          </p:nvPr>
        </p:nvSpPr>
        <p:spPr/>
        <p:txBody>
          <a:bodyPr/>
          <a:lstStyle/>
          <a:p>
            <a:fld id="{1D67EF22-5B5C-4800-AB3D-6E125217BB00}" type="slidenum">
              <a:rPr lang="en-IN" smtClean="0"/>
              <a:t>14</a:t>
            </a:fld>
            <a:endParaRPr lang="en-IN"/>
          </a:p>
        </p:txBody>
      </p:sp>
      <p:sp>
        <p:nvSpPr>
          <p:cNvPr id="5" name="Flowchart: Terminator 4">
            <a:extLst>
              <a:ext uri="{FF2B5EF4-FFF2-40B4-BE49-F238E27FC236}">
                <a16:creationId xmlns:a16="http://schemas.microsoft.com/office/drawing/2014/main" id="{713A4B94-E60F-5F6D-8A16-D9996F36824A}"/>
              </a:ext>
            </a:extLst>
          </p:cNvPr>
          <p:cNvSpPr/>
          <p:nvPr/>
        </p:nvSpPr>
        <p:spPr>
          <a:xfrm>
            <a:off x="5162830" y="656044"/>
            <a:ext cx="1600200" cy="591670"/>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u="sng" dirty="0"/>
              <a:t>Start</a:t>
            </a:r>
            <a:r>
              <a:rPr lang="en-US" dirty="0"/>
              <a:t>  </a:t>
            </a:r>
            <a:r>
              <a:rPr lang="en-US" sz="1200" dirty="0"/>
              <a:t>[Begin the decision –making process]</a:t>
            </a:r>
            <a:endParaRPr lang="en-IN" sz="1200" dirty="0"/>
          </a:p>
        </p:txBody>
      </p:sp>
      <p:sp>
        <p:nvSpPr>
          <p:cNvPr id="7" name="Flowchart: Process 6">
            <a:extLst>
              <a:ext uri="{FF2B5EF4-FFF2-40B4-BE49-F238E27FC236}">
                <a16:creationId xmlns:a16="http://schemas.microsoft.com/office/drawing/2014/main" id="{81ED319D-8A4E-DB3C-D9F9-55C06F2D3A2A}"/>
              </a:ext>
            </a:extLst>
          </p:cNvPr>
          <p:cNvSpPr/>
          <p:nvPr/>
        </p:nvSpPr>
        <p:spPr>
          <a:xfrm>
            <a:off x="4873718" y="1581029"/>
            <a:ext cx="2178424" cy="1008529"/>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u="sng" dirty="0"/>
              <a:t>Set Threshold Values</a:t>
            </a:r>
            <a:r>
              <a:rPr lang="en-US" dirty="0"/>
              <a:t> </a:t>
            </a:r>
            <a:endParaRPr lang="en-IN" dirty="0"/>
          </a:p>
          <a:p>
            <a:pPr algn="ctr"/>
            <a:r>
              <a:rPr lang="en-IN" sz="1200" dirty="0"/>
              <a:t>[ Define Thresholds:</a:t>
            </a:r>
          </a:p>
          <a:p>
            <a:pPr algn="ctr"/>
            <a:r>
              <a:rPr lang="en-IN" sz="1200" dirty="0" err="1"/>
              <a:t>threshold_ssim</a:t>
            </a:r>
            <a:r>
              <a:rPr lang="en-IN" sz="1200" dirty="0"/>
              <a:t> = 0.9, </a:t>
            </a:r>
            <a:r>
              <a:rPr lang="en-IN" sz="1200" dirty="0" err="1"/>
              <a:t>threshold_insertion</a:t>
            </a:r>
            <a:r>
              <a:rPr lang="en-IN" sz="1200" dirty="0"/>
              <a:t> = 0.0270 </a:t>
            </a:r>
            <a:r>
              <a:rPr lang="en-IN" sz="1200" dirty="0" err="1"/>
              <a:t>threshold_roughness</a:t>
            </a:r>
            <a:r>
              <a:rPr lang="en-IN" sz="1200" dirty="0"/>
              <a:t> = 22.39]</a:t>
            </a:r>
          </a:p>
        </p:txBody>
      </p:sp>
      <p:sp>
        <p:nvSpPr>
          <p:cNvPr id="8" name="Flowchart: Alternate Process 7">
            <a:extLst>
              <a:ext uri="{FF2B5EF4-FFF2-40B4-BE49-F238E27FC236}">
                <a16:creationId xmlns:a16="http://schemas.microsoft.com/office/drawing/2014/main" id="{776DB14D-2440-5AA2-65A3-C57E2AC544D4}"/>
              </a:ext>
            </a:extLst>
          </p:cNvPr>
          <p:cNvSpPr/>
          <p:nvPr/>
        </p:nvSpPr>
        <p:spPr>
          <a:xfrm>
            <a:off x="2361482" y="2642919"/>
            <a:ext cx="2333064" cy="1483569"/>
          </a:xfrm>
          <a:prstGeom prst="flowChartAlternate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u="sng" dirty="0"/>
              <a:t>Check SSIM and Insertion Percentage</a:t>
            </a:r>
            <a:r>
              <a:rPr lang="en-US" dirty="0"/>
              <a:t>  </a:t>
            </a:r>
            <a:r>
              <a:rPr lang="en-US" sz="1200" dirty="0"/>
              <a:t>[If </a:t>
            </a:r>
            <a:r>
              <a:rPr lang="en-US" sz="1200" b="1" dirty="0" err="1"/>
              <a:t>ssim_index</a:t>
            </a:r>
            <a:r>
              <a:rPr lang="en-US" sz="1200" b="1" dirty="0"/>
              <a:t> &lt; </a:t>
            </a:r>
            <a:r>
              <a:rPr lang="en-US" sz="1200" b="1" dirty="0" err="1"/>
              <a:t>threshold_ssim</a:t>
            </a:r>
            <a:r>
              <a:rPr lang="en-US" sz="1200" b="1" dirty="0"/>
              <a:t> and </a:t>
            </a:r>
            <a:r>
              <a:rPr lang="en-US" sz="1200" b="1" dirty="0" err="1"/>
              <a:t>insertion_percentage</a:t>
            </a:r>
            <a:r>
              <a:rPr lang="en-US" sz="1200" b="1" dirty="0"/>
              <a:t> &lt; </a:t>
            </a:r>
            <a:r>
              <a:rPr lang="en-US" sz="1200" b="1" dirty="0" err="1"/>
              <a:t>threshold_insertion</a:t>
            </a:r>
            <a:r>
              <a:rPr lang="en-US" sz="1200" b="1" dirty="0"/>
              <a:t> ; then print “low SSIM and magnet not fully inserted”]  </a:t>
            </a:r>
            <a:endParaRPr lang="en-IN" sz="1200" b="1" dirty="0"/>
          </a:p>
        </p:txBody>
      </p:sp>
      <p:sp>
        <p:nvSpPr>
          <p:cNvPr id="9" name="Flowchart: Alternate Process 8">
            <a:extLst>
              <a:ext uri="{FF2B5EF4-FFF2-40B4-BE49-F238E27FC236}">
                <a16:creationId xmlns:a16="http://schemas.microsoft.com/office/drawing/2014/main" id="{34645317-033D-1A04-60F7-14B21ED26A12}"/>
              </a:ext>
            </a:extLst>
          </p:cNvPr>
          <p:cNvSpPr/>
          <p:nvPr/>
        </p:nvSpPr>
        <p:spPr>
          <a:xfrm>
            <a:off x="4904956" y="2922873"/>
            <a:ext cx="2312894" cy="806821"/>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u="sng" dirty="0"/>
              <a:t>Check SSIM</a:t>
            </a:r>
            <a:r>
              <a:rPr lang="en-US" dirty="0"/>
              <a:t>  </a:t>
            </a:r>
            <a:r>
              <a:rPr lang="en-US" sz="1200" b="1" dirty="0"/>
              <a:t>[</a:t>
            </a:r>
            <a:r>
              <a:rPr lang="en-US" sz="1200" b="1" dirty="0" err="1"/>
              <a:t>ssim_index</a:t>
            </a:r>
            <a:r>
              <a:rPr lang="en-US" sz="1200" b="1" dirty="0"/>
              <a:t> &lt; </a:t>
            </a:r>
            <a:r>
              <a:rPr lang="en-US" sz="1200" b="1" dirty="0" err="1"/>
              <a:t>threshold_ssim</a:t>
            </a:r>
            <a:r>
              <a:rPr lang="en-US" sz="1200" b="1" dirty="0"/>
              <a:t> ; print “Assembly issue detected (low SSIM)”]</a:t>
            </a:r>
            <a:endParaRPr lang="en-IN" sz="1200" b="1" dirty="0"/>
          </a:p>
        </p:txBody>
      </p:sp>
      <p:sp>
        <p:nvSpPr>
          <p:cNvPr id="10" name="Flowchart: Alternate Process 9">
            <a:extLst>
              <a:ext uri="{FF2B5EF4-FFF2-40B4-BE49-F238E27FC236}">
                <a16:creationId xmlns:a16="http://schemas.microsoft.com/office/drawing/2014/main" id="{EB199A83-E2DE-B127-8251-1640401A3EF5}"/>
              </a:ext>
            </a:extLst>
          </p:cNvPr>
          <p:cNvSpPr/>
          <p:nvPr/>
        </p:nvSpPr>
        <p:spPr>
          <a:xfrm>
            <a:off x="7422557" y="2614516"/>
            <a:ext cx="2091018" cy="1018328"/>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u="sng" dirty="0"/>
              <a:t>Check Insertion Percentage</a:t>
            </a:r>
            <a:r>
              <a:rPr lang="en-US" dirty="0"/>
              <a:t>  </a:t>
            </a:r>
            <a:r>
              <a:rPr lang="en-US" sz="1200" dirty="0"/>
              <a:t>[If </a:t>
            </a:r>
            <a:r>
              <a:rPr lang="en-US" sz="1200" b="1" dirty="0" err="1"/>
              <a:t>insertion_percentage</a:t>
            </a:r>
            <a:r>
              <a:rPr lang="en-US" sz="1200" b="1" dirty="0"/>
              <a:t> &lt; </a:t>
            </a:r>
            <a:r>
              <a:rPr lang="en-US" sz="1200" b="1" dirty="0" err="1"/>
              <a:t>threshold_insertion</a:t>
            </a:r>
            <a:r>
              <a:rPr lang="en-US" sz="1200" b="1" dirty="0"/>
              <a:t> ; print ” Magnet not fully inserted”]</a:t>
            </a:r>
            <a:endParaRPr lang="en-IN" sz="1200" b="1" dirty="0"/>
          </a:p>
        </p:txBody>
      </p:sp>
      <p:sp>
        <p:nvSpPr>
          <p:cNvPr id="11" name="Flowchart: Alternate Process 10">
            <a:extLst>
              <a:ext uri="{FF2B5EF4-FFF2-40B4-BE49-F238E27FC236}">
                <a16:creationId xmlns:a16="http://schemas.microsoft.com/office/drawing/2014/main" id="{8E2F96B3-F58A-FC77-A498-90B524F37189}"/>
              </a:ext>
            </a:extLst>
          </p:cNvPr>
          <p:cNvSpPr/>
          <p:nvPr/>
        </p:nvSpPr>
        <p:spPr>
          <a:xfrm>
            <a:off x="9709035" y="2527341"/>
            <a:ext cx="2003613" cy="1192678"/>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u="sng" dirty="0"/>
              <a:t>Check Surface Roughness</a:t>
            </a:r>
            <a:r>
              <a:rPr lang="en-US" dirty="0"/>
              <a:t>  </a:t>
            </a:r>
            <a:r>
              <a:rPr lang="en-US" sz="1200" dirty="0"/>
              <a:t>[If </a:t>
            </a:r>
            <a:r>
              <a:rPr lang="en-US" sz="1200" b="1" dirty="0" err="1"/>
              <a:t>surface_roughness</a:t>
            </a:r>
            <a:r>
              <a:rPr lang="en-US" sz="1200" b="1" dirty="0"/>
              <a:t> &gt; </a:t>
            </a:r>
            <a:r>
              <a:rPr lang="en-US" sz="1200" b="1" dirty="0" err="1"/>
              <a:t>threshold_roughness</a:t>
            </a:r>
            <a:r>
              <a:rPr lang="en-US" sz="1200" b="1" dirty="0"/>
              <a:t> ; print high surface roughness</a:t>
            </a:r>
            <a:r>
              <a:rPr lang="en-US" sz="1200" dirty="0"/>
              <a:t>]</a:t>
            </a:r>
            <a:endParaRPr lang="en-IN" sz="1200" dirty="0"/>
          </a:p>
        </p:txBody>
      </p:sp>
      <p:sp>
        <p:nvSpPr>
          <p:cNvPr id="12" name="Flowchart: Process 11">
            <a:extLst>
              <a:ext uri="{FF2B5EF4-FFF2-40B4-BE49-F238E27FC236}">
                <a16:creationId xmlns:a16="http://schemas.microsoft.com/office/drawing/2014/main" id="{07D4687C-33AF-D57F-85CD-FC6F6AC5EDA4}"/>
              </a:ext>
            </a:extLst>
          </p:cNvPr>
          <p:cNvSpPr/>
          <p:nvPr/>
        </p:nvSpPr>
        <p:spPr>
          <a:xfrm>
            <a:off x="207999" y="2975348"/>
            <a:ext cx="2003613" cy="771989"/>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u="sng" dirty="0"/>
              <a:t>Assembly Acceptable</a:t>
            </a:r>
            <a:r>
              <a:rPr lang="en-US" dirty="0"/>
              <a:t>  </a:t>
            </a:r>
            <a:r>
              <a:rPr lang="en-US" sz="1200" dirty="0"/>
              <a:t>[</a:t>
            </a:r>
            <a:r>
              <a:rPr lang="en-US" sz="1200" b="1" dirty="0"/>
              <a:t>print “Decision: Assembly is acceptable</a:t>
            </a:r>
            <a:r>
              <a:rPr lang="en-US" sz="1200" dirty="0"/>
              <a:t>”]</a:t>
            </a:r>
            <a:endParaRPr lang="en-IN" sz="1200" dirty="0"/>
          </a:p>
        </p:txBody>
      </p:sp>
      <p:sp>
        <p:nvSpPr>
          <p:cNvPr id="13" name="Flowchart: Terminator 12">
            <a:extLst>
              <a:ext uri="{FF2B5EF4-FFF2-40B4-BE49-F238E27FC236}">
                <a16:creationId xmlns:a16="http://schemas.microsoft.com/office/drawing/2014/main" id="{038C576B-B7AA-4066-463C-16A7D3BA7F4D}"/>
              </a:ext>
            </a:extLst>
          </p:cNvPr>
          <p:cNvSpPr/>
          <p:nvPr/>
        </p:nvSpPr>
        <p:spPr>
          <a:xfrm>
            <a:off x="5455302" y="4312510"/>
            <a:ext cx="1015253" cy="497542"/>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u="sng" dirty="0"/>
              <a:t>End</a:t>
            </a:r>
            <a:endParaRPr lang="en-IN" sz="1400" b="1" u="sng" dirty="0"/>
          </a:p>
        </p:txBody>
      </p:sp>
      <p:cxnSp>
        <p:nvCxnSpPr>
          <p:cNvPr id="16" name="Straight Arrow Connector 15">
            <a:extLst>
              <a:ext uri="{FF2B5EF4-FFF2-40B4-BE49-F238E27FC236}">
                <a16:creationId xmlns:a16="http://schemas.microsoft.com/office/drawing/2014/main" id="{051EF8F1-6598-C53A-EFA1-2AAED3DD5901}"/>
              </a:ext>
            </a:extLst>
          </p:cNvPr>
          <p:cNvCxnSpPr>
            <a:stCxn id="5" idx="2"/>
            <a:endCxn id="7" idx="0"/>
          </p:cNvCxnSpPr>
          <p:nvPr/>
        </p:nvCxnSpPr>
        <p:spPr>
          <a:xfrm>
            <a:off x="5962930" y="1247714"/>
            <a:ext cx="0" cy="33331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Connector: Elbow 123">
            <a:extLst>
              <a:ext uri="{FF2B5EF4-FFF2-40B4-BE49-F238E27FC236}">
                <a16:creationId xmlns:a16="http://schemas.microsoft.com/office/drawing/2014/main" id="{361A3B7A-1BDE-48E6-2B8E-9854D634FE2F}"/>
              </a:ext>
            </a:extLst>
          </p:cNvPr>
          <p:cNvCxnSpPr>
            <a:stCxn id="7" idx="1"/>
            <a:endCxn id="12" idx="0"/>
          </p:cNvCxnSpPr>
          <p:nvPr/>
        </p:nvCxnSpPr>
        <p:spPr>
          <a:xfrm rot="10800000" flipV="1">
            <a:off x="1209806" y="2085294"/>
            <a:ext cx="3663912" cy="890054"/>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DEDE3101-4C38-184F-36FB-B300A9AE3084}"/>
              </a:ext>
            </a:extLst>
          </p:cNvPr>
          <p:cNvCxnSpPr>
            <a:cxnSpLocks/>
            <a:endCxn id="8" idx="0"/>
          </p:cNvCxnSpPr>
          <p:nvPr/>
        </p:nvCxnSpPr>
        <p:spPr>
          <a:xfrm>
            <a:off x="3528014" y="2085293"/>
            <a:ext cx="0" cy="55762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Connector: Elbow 127">
            <a:extLst>
              <a:ext uri="{FF2B5EF4-FFF2-40B4-BE49-F238E27FC236}">
                <a16:creationId xmlns:a16="http://schemas.microsoft.com/office/drawing/2014/main" id="{456CC862-EE6A-93DA-2054-7BAFA8F402D7}"/>
              </a:ext>
            </a:extLst>
          </p:cNvPr>
          <p:cNvCxnSpPr>
            <a:stCxn id="7" idx="3"/>
            <a:endCxn id="11" idx="0"/>
          </p:cNvCxnSpPr>
          <p:nvPr/>
        </p:nvCxnSpPr>
        <p:spPr>
          <a:xfrm>
            <a:off x="7052142" y="2085294"/>
            <a:ext cx="3658700" cy="44204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1F580095-9084-A14C-A97D-F0EA64B8E4E4}"/>
              </a:ext>
            </a:extLst>
          </p:cNvPr>
          <p:cNvCxnSpPr>
            <a:cxnSpLocks/>
            <a:endCxn id="10" idx="0"/>
          </p:cNvCxnSpPr>
          <p:nvPr/>
        </p:nvCxnSpPr>
        <p:spPr>
          <a:xfrm>
            <a:off x="8468066" y="2085293"/>
            <a:ext cx="0" cy="52922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780B7D7F-8654-1DCD-0F0E-F47313FBB2E9}"/>
              </a:ext>
            </a:extLst>
          </p:cNvPr>
          <p:cNvCxnSpPr>
            <a:cxnSpLocks/>
          </p:cNvCxnSpPr>
          <p:nvPr/>
        </p:nvCxnSpPr>
        <p:spPr>
          <a:xfrm>
            <a:off x="5953684" y="3729694"/>
            <a:ext cx="9245" cy="57418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85921EBF-AE2C-46DB-97BE-E773B3766EF6}"/>
              </a:ext>
            </a:extLst>
          </p:cNvPr>
          <p:cNvCxnSpPr>
            <a:cxnSpLocks/>
            <a:stCxn id="7" idx="2"/>
          </p:cNvCxnSpPr>
          <p:nvPr/>
        </p:nvCxnSpPr>
        <p:spPr>
          <a:xfrm>
            <a:off x="5962930" y="2589558"/>
            <a:ext cx="0" cy="33331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Connector: Elbow 143">
            <a:extLst>
              <a:ext uri="{FF2B5EF4-FFF2-40B4-BE49-F238E27FC236}">
                <a16:creationId xmlns:a16="http://schemas.microsoft.com/office/drawing/2014/main" id="{ECF9B56A-860E-C399-A67B-ACF2F5A8F940}"/>
              </a:ext>
            </a:extLst>
          </p:cNvPr>
          <p:cNvCxnSpPr>
            <a:stCxn id="8" idx="2"/>
            <a:endCxn id="13" idx="1"/>
          </p:cNvCxnSpPr>
          <p:nvPr/>
        </p:nvCxnSpPr>
        <p:spPr>
          <a:xfrm rot="16200000" flipH="1">
            <a:off x="4274262" y="3380240"/>
            <a:ext cx="434793" cy="192728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9426D5B1-85D9-876C-0EB4-D3BCDBBCEF76}"/>
              </a:ext>
            </a:extLst>
          </p:cNvPr>
          <p:cNvCxnSpPr>
            <a:stCxn id="11" idx="2"/>
            <a:endCxn id="13" idx="3"/>
          </p:cNvCxnSpPr>
          <p:nvPr/>
        </p:nvCxnSpPr>
        <p:spPr>
          <a:xfrm rot="5400000">
            <a:off x="8170068" y="2020507"/>
            <a:ext cx="841262" cy="424028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0" name="Connector: Elbow 149">
            <a:extLst>
              <a:ext uri="{FF2B5EF4-FFF2-40B4-BE49-F238E27FC236}">
                <a16:creationId xmlns:a16="http://schemas.microsoft.com/office/drawing/2014/main" id="{704DAE73-E49E-BCB7-07CF-F5AEFFBC30A3}"/>
              </a:ext>
            </a:extLst>
          </p:cNvPr>
          <p:cNvCxnSpPr>
            <a:stCxn id="12" idx="2"/>
            <a:endCxn id="13" idx="1"/>
          </p:cNvCxnSpPr>
          <p:nvPr/>
        </p:nvCxnSpPr>
        <p:spPr>
          <a:xfrm rot="16200000" flipH="1">
            <a:off x="2925582" y="2031561"/>
            <a:ext cx="813944" cy="4245496"/>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Connector: Elbow 151">
            <a:extLst>
              <a:ext uri="{FF2B5EF4-FFF2-40B4-BE49-F238E27FC236}">
                <a16:creationId xmlns:a16="http://schemas.microsoft.com/office/drawing/2014/main" id="{1F5824D3-BCBE-F9CB-33CB-56C5D269C963}"/>
              </a:ext>
            </a:extLst>
          </p:cNvPr>
          <p:cNvCxnSpPr>
            <a:stCxn id="10" idx="2"/>
            <a:endCxn id="13" idx="3"/>
          </p:cNvCxnSpPr>
          <p:nvPr/>
        </p:nvCxnSpPr>
        <p:spPr>
          <a:xfrm rot="5400000">
            <a:off x="7005093" y="3098307"/>
            <a:ext cx="928437" cy="1997511"/>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0" name="TextBox 179">
            <a:extLst>
              <a:ext uri="{FF2B5EF4-FFF2-40B4-BE49-F238E27FC236}">
                <a16:creationId xmlns:a16="http://schemas.microsoft.com/office/drawing/2014/main" id="{CA2B93FD-FA9A-EA28-DFCA-E9A502E5A159}"/>
              </a:ext>
            </a:extLst>
          </p:cNvPr>
          <p:cNvSpPr txBox="1"/>
          <p:nvPr/>
        </p:nvSpPr>
        <p:spPr>
          <a:xfrm>
            <a:off x="542925" y="4957763"/>
            <a:ext cx="10810875" cy="1354217"/>
          </a:xfrm>
          <a:prstGeom prst="rect">
            <a:avLst/>
          </a:prstGeom>
          <a:noFill/>
        </p:spPr>
        <p:txBody>
          <a:bodyPr wrap="square" rtlCol="0">
            <a:spAutoFit/>
          </a:bodyPr>
          <a:lstStyle/>
          <a:p>
            <a:r>
              <a:rPr lang="en-IN" sz="1600" dirty="0">
                <a:effectLst/>
                <a:latin typeface="Aptos" panose="020B0004020202020204" pitchFamily="34" charset="0"/>
                <a:ea typeface="Aptos" panose="020B0004020202020204" pitchFamily="34" charset="0"/>
                <a:cs typeface="Times New Roman" panose="02020603050405020304" pitchFamily="18" charset="0"/>
              </a:rPr>
              <a:t>This decision-making function evaluates assembly quality based on three criteria: </a:t>
            </a:r>
            <a:r>
              <a:rPr lang="en-IN" sz="1600" b="1" dirty="0">
                <a:effectLst/>
                <a:latin typeface="Aptos" panose="020B0004020202020204" pitchFamily="34" charset="0"/>
                <a:ea typeface="Aptos" panose="020B0004020202020204" pitchFamily="34" charset="0"/>
                <a:cs typeface="Times New Roman" panose="02020603050405020304" pitchFamily="18" charset="0"/>
              </a:rPr>
              <a:t>SSIM index</a:t>
            </a:r>
            <a:r>
              <a:rPr lang="en-IN" sz="1600"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 insertion percentage</a:t>
            </a:r>
            <a:r>
              <a:rPr lang="en-IN" sz="1600" dirty="0">
                <a:effectLst/>
                <a:latin typeface="Aptos" panose="020B0004020202020204" pitchFamily="34" charset="0"/>
                <a:ea typeface="Aptos" panose="020B0004020202020204" pitchFamily="34" charset="0"/>
                <a:cs typeface="Times New Roman" panose="02020603050405020304" pitchFamily="18" charset="0"/>
              </a:rPr>
              <a:t>, and </a:t>
            </a:r>
            <a:r>
              <a:rPr lang="en-IN" sz="1600" b="1" dirty="0">
                <a:effectLst/>
                <a:latin typeface="Aptos" panose="020B0004020202020204" pitchFamily="34" charset="0"/>
                <a:ea typeface="Aptos" panose="020B0004020202020204" pitchFamily="34" charset="0"/>
                <a:cs typeface="Times New Roman" panose="02020603050405020304" pitchFamily="18" charset="0"/>
              </a:rPr>
              <a:t>surface roughness</a:t>
            </a:r>
            <a:r>
              <a:rPr lang="en-IN" sz="1600" dirty="0">
                <a:effectLst/>
                <a:latin typeface="Aptos" panose="020B0004020202020204" pitchFamily="34" charset="0"/>
                <a:ea typeface="Aptos" panose="020B0004020202020204" pitchFamily="34" charset="0"/>
                <a:cs typeface="Times New Roman" panose="02020603050405020304" pitchFamily="18" charset="0"/>
              </a:rPr>
              <a:t>. It uses predefined thresholds for each criterion to detect potential issues. If any threshold is not met, it identifies specific problems, like low SSIM (poor alignment), incomplete magnet insertion, or high surface roughness. Otherwise, it deems the assembly acceptable.</a:t>
            </a:r>
          </a:p>
          <a:p>
            <a:endParaRPr lang="en-IN" dirty="0"/>
          </a:p>
        </p:txBody>
      </p:sp>
    </p:spTree>
    <p:extLst>
      <p:ext uri="{BB962C8B-B14F-4D97-AF65-F5344CB8AC3E}">
        <p14:creationId xmlns:p14="http://schemas.microsoft.com/office/powerpoint/2010/main" val="21691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D0F2B-25FC-F798-8CB0-7E4E9A069C93}"/>
              </a:ext>
            </a:extLst>
          </p:cNvPr>
          <p:cNvSpPr>
            <a:spLocks noGrp="1"/>
          </p:cNvSpPr>
          <p:nvPr>
            <p:ph idx="1"/>
          </p:nvPr>
        </p:nvSpPr>
        <p:spPr>
          <a:xfrm>
            <a:off x="838200" y="376518"/>
            <a:ext cx="10515600" cy="5800445"/>
          </a:xfrm>
        </p:spPr>
        <p:txBody>
          <a:bodyPr/>
          <a:lstStyle/>
          <a:p>
            <a:pPr marL="0" indent="0">
              <a:buNone/>
            </a:pPr>
            <a:r>
              <a:rPr lang="en-IN" b="1" u="sng" dirty="0">
                <a:effectLst/>
                <a:latin typeface="Aptos" panose="020B0004020202020204" pitchFamily="34" charset="0"/>
                <a:ea typeface="Aptos" panose="020B0004020202020204" pitchFamily="34" charset="0"/>
                <a:cs typeface="Times New Roman" panose="02020603050405020304" pitchFamily="18" charset="0"/>
              </a:rPr>
              <a:t>GitHub Repository Structure</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path: </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Input folder path: </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Python code: </a:t>
            </a:r>
            <a:r>
              <a:rPr lang="en-IN" sz="1800" b="1" dirty="0">
                <a:effectLst/>
                <a:latin typeface="Aptos" panose="020B0004020202020204" pitchFamily="34" charset="0"/>
                <a:ea typeface="Aptos" panose="020B0004020202020204" pitchFamily="34" charset="0"/>
                <a:cs typeface="Times New Roman" panose="02020603050405020304" pitchFamily="18" charset="0"/>
              </a:rPr>
              <a:t>main.py</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Code pdf: </a:t>
            </a:r>
            <a:r>
              <a:rPr lang="en-IN" sz="1800" b="1" dirty="0">
                <a:latin typeface="Aptos" panose="020B0004020202020204" pitchFamily="34" charset="0"/>
                <a:ea typeface="Aptos" panose="020B0004020202020204" pitchFamily="34" charset="0"/>
                <a:cs typeface="Times New Roman" panose="02020603050405020304" pitchFamily="18" charset="0"/>
              </a:rPr>
              <a:t>main</a:t>
            </a:r>
            <a:r>
              <a:rPr lang="en-IN" sz="1800" b="1" dirty="0">
                <a:effectLst/>
                <a:latin typeface="Aptos" panose="020B0004020202020204" pitchFamily="34" charset="0"/>
                <a:ea typeface="Aptos" panose="020B0004020202020204" pitchFamily="34" charset="0"/>
                <a:cs typeface="Times New Roman" panose="02020603050405020304" pitchFamily="18" charset="0"/>
              </a:rPr>
              <a:t>.pdf</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Output image folder</a:t>
            </a:r>
            <a:r>
              <a:rPr lang="en-IN" sz="1800" b="1" dirty="0">
                <a:effectLst/>
                <a:latin typeface="Aptos" panose="020B0004020202020204" pitchFamily="34" charset="0"/>
                <a:ea typeface="Aptos" panose="020B0004020202020204" pitchFamily="34" charset="0"/>
                <a:cs typeface="Times New Roman" panose="02020603050405020304" pitchFamily="18" charset="0"/>
              </a:rPr>
              <a:t>: output images.zip</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Project report: </a:t>
            </a:r>
            <a:r>
              <a:rPr lang="en-US" sz="1800" b="1"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ANALYSIS.pdf</a:t>
            </a:r>
            <a:endParaRPr lang="en-US" sz="1800" b="1" dirty="0">
              <a:latin typeface="Aptos Display" panose="020B0004020202020204" pitchFamily="34" charset="0"/>
              <a:ea typeface="Aptos" panose="020B0004020202020204" pitchFamily="34" charset="0"/>
              <a:cs typeface="Times New Roman" panose="02020603050405020304" pitchFamily="18" charset="0"/>
            </a:endParaRPr>
          </a:p>
          <a:p>
            <a:r>
              <a:rPr lang="en-US" sz="1800" b="0" i="0" dirty="0">
                <a:solidFill>
                  <a:srgbClr val="000000"/>
                </a:solidFill>
                <a:effectLst/>
                <a:latin typeface="Aptos" panose="020B0004020202020204" pitchFamily="34" charset="0"/>
              </a:rPr>
              <a:t>Presentation</a:t>
            </a:r>
            <a:r>
              <a:rPr lang="en-US" sz="1800" b="1" i="0" dirty="0">
                <a:solidFill>
                  <a:srgbClr val="000000"/>
                </a:solidFill>
                <a:effectLst/>
                <a:latin typeface="Aptos" panose="020B0004020202020204" pitchFamily="34" charset="0"/>
              </a:rPr>
              <a:t>: MOTOR ASSEMBLY MONITORING THROUGH IMAGE ANALYSIS.pptx</a:t>
            </a:r>
            <a:r>
              <a:rPr lang="en-US" sz="1200" dirty="0"/>
              <a:t> </a:t>
            </a:r>
            <a:br>
              <a:rPr lang="en-US" sz="1200" dirty="0"/>
            </a:b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latin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16447-3BE7-1207-14A6-B33E6937B8AF}"/>
              </a:ext>
            </a:extLst>
          </p:cNvPr>
          <p:cNvSpPr>
            <a:spLocks noGrp="1"/>
          </p:cNvSpPr>
          <p:nvPr>
            <p:ph type="sldNum" sz="quarter" idx="12"/>
          </p:nvPr>
        </p:nvSpPr>
        <p:spPr/>
        <p:txBody>
          <a:bodyPr/>
          <a:lstStyle/>
          <a:p>
            <a:fld id="{1D67EF22-5B5C-4800-AB3D-6E125217BB00}" type="slidenum">
              <a:rPr lang="en-IN" smtClean="0"/>
              <a:t>15</a:t>
            </a:fld>
            <a:endParaRPr lang="en-IN"/>
          </a:p>
        </p:txBody>
      </p:sp>
    </p:spTree>
    <p:extLst>
      <p:ext uri="{BB962C8B-B14F-4D97-AF65-F5344CB8AC3E}">
        <p14:creationId xmlns:p14="http://schemas.microsoft.com/office/powerpoint/2010/main" val="307407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F93-E932-3459-AF16-824766D731FE}"/>
              </a:ext>
            </a:extLst>
          </p:cNvPr>
          <p:cNvSpPr>
            <a:spLocks noGrp="1"/>
          </p:cNvSpPr>
          <p:nvPr>
            <p:ph type="title"/>
          </p:nvPr>
        </p:nvSpPr>
        <p:spPr>
          <a:xfrm>
            <a:off x="838200" y="365126"/>
            <a:ext cx="10515600" cy="589616"/>
          </a:xfrm>
        </p:spPr>
        <p:txBody>
          <a:bodyPr>
            <a:normAutofit/>
          </a:bodyPr>
          <a:lstStyle/>
          <a:p>
            <a:r>
              <a:rPr lang="en-US" sz="2800" b="1" u="sng" dirty="0"/>
              <a:t>Relevance of the project to industrial applications.</a:t>
            </a:r>
            <a:endParaRPr lang="en-IN" sz="2800" b="1" u="sng" dirty="0"/>
          </a:p>
        </p:txBody>
      </p:sp>
      <p:sp>
        <p:nvSpPr>
          <p:cNvPr id="3" name="Content Placeholder 2">
            <a:extLst>
              <a:ext uri="{FF2B5EF4-FFF2-40B4-BE49-F238E27FC236}">
                <a16:creationId xmlns:a16="http://schemas.microsoft.com/office/drawing/2014/main" id="{0B830BCA-4678-1778-A4C5-663B27A2BCB1}"/>
              </a:ext>
            </a:extLst>
          </p:cNvPr>
          <p:cNvSpPr>
            <a:spLocks noGrp="1"/>
          </p:cNvSpPr>
          <p:nvPr>
            <p:ph idx="1"/>
          </p:nvPr>
        </p:nvSpPr>
        <p:spPr>
          <a:xfrm>
            <a:off x="658906" y="954742"/>
            <a:ext cx="10919012" cy="5647764"/>
          </a:xfrm>
        </p:spPr>
        <p:txBody>
          <a:bodyPr>
            <a:normAutofit fontScale="25000" lnSpcReduction="20000"/>
          </a:bodyPr>
          <a:lstStyle/>
          <a:p>
            <a:r>
              <a:rPr lang="en-US" sz="7200" dirty="0"/>
              <a:t>The project "Motor Assembly Monitoring through Image Analysis" is highly relevant to industrial applications, particularly in the manufacturing sector. Here are some key aspects of its relevance:</a:t>
            </a:r>
          </a:p>
          <a:p>
            <a:pPr>
              <a:buFont typeface="+mj-lt"/>
              <a:buAutoNum type="arabicPeriod"/>
            </a:pPr>
            <a:r>
              <a:rPr lang="en-US" sz="7200" b="1" dirty="0"/>
              <a:t>Quality Assurance</a:t>
            </a:r>
            <a:r>
              <a:rPr lang="en-US" sz="7200" dirty="0"/>
              <a:t>: By employing image analysis techniques to monitor motor assembly, manufacturers can ensure that each component is correctly positioned and fully inserted. This real-time monitoring reduces defects and improves overall product quality, essential for maintaining high standards in industrial applications.</a:t>
            </a:r>
          </a:p>
          <a:p>
            <a:pPr>
              <a:buFont typeface="+mj-lt"/>
              <a:buAutoNum type="arabicPeriod"/>
            </a:pPr>
            <a:r>
              <a:rPr lang="en-US" sz="7200" b="1" dirty="0"/>
              <a:t>Increased Efficiency</a:t>
            </a:r>
            <a:r>
              <a:rPr lang="en-US" sz="7200" dirty="0"/>
              <a:t>: Automating the inspection process through image analysis significantly speeds up quality control compared to manual inspections. This efficiency allows for faster production cycles and the ability to identify and rectify issues immediately, minimizing downtime.</a:t>
            </a:r>
          </a:p>
          <a:p>
            <a:pPr>
              <a:buFont typeface="+mj-lt"/>
              <a:buAutoNum type="arabicPeriod"/>
            </a:pPr>
            <a:r>
              <a:rPr lang="en-US" sz="7200" b="1" dirty="0"/>
              <a:t>Cost Reduction</a:t>
            </a:r>
            <a:r>
              <a:rPr lang="en-US" sz="7200" dirty="0"/>
              <a:t>: Detecting assembly issues early in the production process helps reduce costs associated with rework, waste, and product recalls. This project can lead to substantial savings for manufacturers by minimizing defects and improving yield rates.</a:t>
            </a:r>
          </a:p>
          <a:p>
            <a:pPr>
              <a:buFont typeface="+mj-lt"/>
              <a:buAutoNum type="arabicPeriod"/>
            </a:pPr>
            <a:r>
              <a:rPr lang="en-US" sz="7200" b="1" dirty="0"/>
              <a:t>Enhanced Data Analytics</a:t>
            </a:r>
            <a:r>
              <a:rPr lang="en-US" sz="7200" dirty="0"/>
              <a:t>: The integration of image analysis with data analytics enables manufacturers to gather valuable insights regarding assembly processes. Analyzing metrics such as SSIM, insertion percentages, and surface roughness can lead to continuous improvement initiatives and better decision-making.</a:t>
            </a:r>
          </a:p>
          <a:p>
            <a:pPr>
              <a:buFont typeface="+mj-lt"/>
              <a:buAutoNum type="arabicPeriod"/>
            </a:pPr>
            <a:r>
              <a:rPr lang="en-US" sz="7200" b="1" dirty="0"/>
              <a:t>Flexibility in Production</a:t>
            </a:r>
            <a:r>
              <a:rPr lang="en-US" sz="7200" dirty="0"/>
              <a:t>: The ability to adapt image analysis techniques to various types of motor assemblies makes this approach versatile. Manufacturers can implement these methods across different product lines, enhancing flexibility and responsiveness to market demands.</a:t>
            </a:r>
          </a:p>
          <a:p>
            <a:pPr>
              <a:buFont typeface="+mj-lt"/>
              <a:buAutoNum type="arabicPeriod"/>
            </a:pPr>
            <a:r>
              <a:rPr lang="en-US" sz="7200" b="1" dirty="0"/>
              <a:t>Compliance and Safety</a:t>
            </a:r>
            <a:r>
              <a:rPr lang="en-US" sz="7200" dirty="0"/>
              <a:t>: In industries where safety is critical, such as automotive or aerospace, ensuring the integrity of motor assemblies is paramount. Image analysis provides an objective assessment, helping companies comply with industry regulations and safety standards.</a:t>
            </a:r>
          </a:p>
          <a:p>
            <a:pPr>
              <a:buFont typeface="+mj-lt"/>
              <a:buAutoNum type="arabicPeriod"/>
            </a:pPr>
            <a:r>
              <a:rPr lang="en-US" sz="7200" b="1" dirty="0"/>
              <a:t>Reduced Human Error</a:t>
            </a:r>
            <a:r>
              <a:rPr lang="en-US" sz="7200" dirty="0"/>
              <a:t>: Automated inspection reduces reliance on human judgment, which can be prone to error, fatigue, or oversight. This leads to more consistent and reliable quality assessments.</a:t>
            </a:r>
          </a:p>
          <a:p>
            <a:endParaRPr lang="en-IN" dirty="0"/>
          </a:p>
        </p:txBody>
      </p:sp>
      <p:sp>
        <p:nvSpPr>
          <p:cNvPr id="4" name="Slide Number Placeholder 3">
            <a:extLst>
              <a:ext uri="{FF2B5EF4-FFF2-40B4-BE49-F238E27FC236}">
                <a16:creationId xmlns:a16="http://schemas.microsoft.com/office/drawing/2014/main" id="{EF50F5E8-5E69-8414-107E-99A100890ED7}"/>
              </a:ext>
            </a:extLst>
          </p:cNvPr>
          <p:cNvSpPr>
            <a:spLocks noGrp="1"/>
          </p:cNvSpPr>
          <p:nvPr>
            <p:ph type="sldNum" sz="quarter" idx="12"/>
          </p:nvPr>
        </p:nvSpPr>
        <p:spPr/>
        <p:txBody>
          <a:bodyPr/>
          <a:lstStyle/>
          <a:p>
            <a:fld id="{1D67EF22-5B5C-4800-AB3D-6E125217BB00}" type="slidenum">
              <a:rPr lang="en-IN" smtClean="0"/>
              <a:t>16</a:t>
            </a:fld>
            <a:endParaRPr lang="en-IN"/>
          </a:p>
        </p:txBody>
      </p:sp>
    </p:spTree>
    <p:extLst>
      <p:ext uri="{BB962C8B-B14F-4D97-AF65-F5344CB8AC3E}">
        <p14:creationId xmlns:p14="http://schemas.microsoft.com/office/powerpoint/2010/main" val="285114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C33-B5B9-0713-629A-056EEC12C1B2}"/>
              </a:ext>
            </a:extLst>
          </p:cNvPr>
          <p:cNvSpPr>
            <a:spLocks noGrp="1"/>
          </p:cNvSpPr>
          <p:nvPr>
            <p:ph type="title"/>
          </p:nvPr>
        </p:nvSpPr>
        <p:spPr>
          <a:xfrm>
            <a:off x="838200" y="365126"/>
            <a:ext cx="10515600" cy="764428"/>
          </a:xfrm>
        </p:spPr>
        <p:txBody>
          <a:bodyPr/>
          <a:lstStyle/>
          <a:p>
            <a:r>
              <a:rPr lang="en-IN" b="1" u="sng" dirty="0"/>
              <a:t>Conclusion:</a:t>
            </a:r>
          </a:p>
        </p:txBody>
      </p:sp>
      <p:sp>
        <p:nvSpPr>
          <p:cNvPr id="3" name="Content Placeholder 2">
            <a:extLst>
              <a:ext uri="{FF2B5EF4-FFF2-40B4-BE49-F238E27FC236}">
                <a16:creationId xmlns:a16="http://schemas.microsoft.com/office/drawing/2014/main" id="{1FF8F066-FA8D-EC2C-9F41-B114170CF22F}"/>
              </a:ext>
            </a:extLst>
          </p:cNvPr>
          <p:cNvSpPr>
            <a:spLocks noGrp="1"/>
          </p:cNvSpPr>
          <p:nvPr>
            <p:ph idx="1"/>
          </p:nvPr>
        </p:nvSpPr>
        <p:spPr>
          <a:xfrm>
            <a:off x="838200" y="1129554"/>
            <a:ext cx="10515600" cy="5047409"/>
          </a:xfrm>
        </p:spPr>
        <p:txBody>
          <a:bodyPr>
            <a:normAutofit/>
          </a:bodyPr>
          <a:lstStyle/>
          <a:p>
            <a:pPr marL="0" indent="0">
              <a:buNone/>
            </a:pPr>
            <a:r>
              <a:rPr lang="en-US" sz="1800" dirty="0">
                <a:solidFill>
                  <a:schemeClr val="tx1">
                    <a:lumMod val="95000"/>
                    <a:lumOff val="5000"/>
                  </a:schemeClr>
                </a:solidFill>
              </a:rPr>
              <a:t>The program implements a comprehensive monitoring system for motor assembly through image analysis, focusing on magnet insertion quality. It begins by loading and preprocessing reference and test images, then compares them using the Structural Similarity Index (SSIM) and pixel-wise differences to evaluate assembly integrity. The system calculates various metrics, including surface roughness, magnet insertion percentage, and alignment scores, to assess the quality of assembly. Feature matching and depth analysis further enhance the understanding of discrepancies between the images. The decision-making module interprets these metrics against predefined thresholds to identify potential assembly issues, such as low SSIM values, incomplete magnet insertion, or high surface roughness. Finally, the program visualizes results and SSIM score distributions, enabling clear assessment of magnet insertion quality. This approach enhances quality control in manufacturing processes, ensuring that motor assemblies meet stringent standards for performance and reliability.</a:t>
            </a:r>
          </a:p>
          <a:p>
            <a:pPr marL="0" indent="0">
              <a:buNone/>
            </a:pPr>
            <a:r>
              <a:rPr lang="en-US" sz="3600" b="1" dirty="0"/>
              <a:t>References:</a:t>
            </a:r>
          </a:p>
          <a:p>
            <a:r>
              <a:rPr lang="en-US" sz="1800" b="1" dirty="0">
                <a:solidFill>
                  <a:schemeClr val="tx1">
                    <a:lumMod val="75000"/>
                    <a:lumOff val="25000"/>
                  </a:schemeClr>
                </a:solidFill>
              </a:rPr>
              <a:t>Used tutorials: </a:t>
            </a:r>
            <a:r>
              <a:rPr lang="en-US" sz="1800" dirty="0">
                <a:solidFill>
                  <a:schemeClr val="tx1">
                    <a:lumMod val="75000"/>
                    <a:lumOff val="25000"/>
                  </a:schemeClr>
                </a:solidFill>
              </a:rPr>
              <a:t>OpenCV, Matplotlib, scikit, python</a:t>
            </a:r>
          </a:p>
          <a:p>
            <a:r>
              <a:rPr lang="en-US" sz="1800" b="1" dirty="0">
                <a:solidFill>
                  <a:schemeClr val="tx1">
                    <a:lumMod val="75000"/>
                    <a:lumOff val="25000"/>
                  </a:schemeClr>
                </a:solidFill>
              </a:rPr>
              <a:t>YouTube- </a:t>
            </a:r>
            <a:r>
              <a:rPr lang="en-US" sz="1800" dirty="0">
                <a:solidFill>
                  <a:schemeClr val="tx1">
                    <a:lumMod val="75000"/>
                    <a:lumOff val="25000"/>
                  </a:schemeClr>
                </a:solidFill>
              </a:rPr>
              <a:t>learned different thresholding techniques and </a:t>
            </a:r>
            <a:r>
              <a:rPr lang="en-IN" sz="1800" dirty="0"/>
              <a:t>Image Comparison Algorithms </a:t>
            </a:r>
            <a:endParaRPr lang="en-IN" sz="1800"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DD933BFC-18C7-3C73-4192-F6F75FB1323C}"/>
              </a:ext>
            </a:extLst>
          </p:cNvPr>
          <p:cNvSpPr>
            <a:spLocks noGrp="1"/>
          </p:cNvSpPr>
          <p:nvPr>
            <p:ph type="sldNum" sz="quarter" idx="12"/>
          </p:nvPr>
        </p:nvSpPr>
        <p:spPr/>
        <p:txBody>
          <a:bodyPr/>
          <a:lstStyle/>
          <a:p>
            <a:fld id="{1D67EF22-5B5C-4800-AB3D-6E125217BB00}" type="slidenum">
              <a:rPr lang="en-IN" smtClean="0"/>
              <a:t>17</a:t>
            </a:fld>
            <a:endParaRPr lang="en-IN"/>
          </a:p>
        </p:txBody>
      </p:sp>
    </p:spTree>
    <p:extLst>
      <p:ext uri="{BB962C8B-B14F-4D97-AF65-F5344CB8AC3E}">
        <p14:creationId xmlns:p14="http://schemas.microsoft.com/office/powerpoint/2010/main" val="96593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088D-D8B1-3108-2988-E9A0BA01D932}"/>
              </a:ext>
            </a:extLst>
          </p:cNvPr>
          <p:cNvSpPr>
            <a:spLocks noGrp="1"/>
          </p:cNvSpPr>
          <p:nvPr>
            <p:ph idx="1"/>
          </p:nvPr>
        </p:nvSpPr>
        <p:spPr>
          <a:xfrm>
            <a:off x="838200" y="564776"/>
            <a:ext cx="10515600" cy="5612187"/>
          </a:xfrm>
        </p:spPr>
        <p:txBody>
          <a:bodyPr>
            <a:normAutofit/>
          </a:bodyPr>
          <a:lstStyle/>
          <a:p>
            <a:pPr marL="0" indent="0" algn="ctr">
              <a:buNone/>
            </a:pPr>
            <a:endParaRPr lang="en-IN" sz="9600" dirty="0"/>
          </a:p>
          <a:p>
            <a:pPr marL="0" indent="0" algn="ctr">
              <a:buNone/>
            </a:pPr>
            <a:r>
              <a:rPr lang="en-IN" sz="9600" dirty="0"/>
              <a:t>THANK YOU</a:t>
            </a:r>
          </a:p>
        </p:txBody>
      </p:sp>
      <p:sp>
        <p:nvSpPr>
          <p:cNvPr id="4" name="Slide Number Placeholder 3">
            <a:extLst>
              <a:ext uri="{FF2B5EF4-FFF2-40B4-BE49-F238E27FC236}">
                <a16:creationId xmlns:a16="http://schemas.microsoft.com/office/drawing/2014/main" id="{E7A0F495-AD3D-5348-46AC-2F23505A6E36}"/>
              </a:ext>
            </a:extLst>
          </p:cNvPr>
          <p:cNvSpPr>
            <a:spLocks noGrp="1"/>
          </p:cNvSpPr>
          <p:nvPr>
            <p:ph type="sldNum" sz="quarter" idx="12"/>
          </p:nvPr>
        </p:nvSpPr>
        <p:spPr/>
        <p:txBody>
          <a:bodyPr/>
          <a:lstStyle/>
          <a:p>
            <a:fld id="{1D67EF22-5B5C-4800-AB3D-6E125217BB00}" type="slidenum">
              <a:rPr lang="en-IN" smtClean="0"/>
              <a:t>18</a:t>
            </a:fld>
            <a:endParaRPr lang="en-IN"/>
          </a:p>
        </p:txBody>
      </p:sp>
    </p:spTree>
    <p:extLst>
      <p:ext uri="{BB962C8B-B14F-4D97-AF65-F5344CB8AC3E}">
        <p14:creationId xmlns:p14="http://schemas.microsoft.com/office/powerpoint/2010/main" val="105048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F68-5314-7FA2-F432-121DBAE4AFCF}"/>
              </a:ext>
            </a:extLst>
          </p:cNvPr>
          <p:cNvSpPr>
            <a:spLocks noGrp="1"/>
          </p:cNvSpPr>
          <p:nvPr>
            <p:ph type="title"/>
          </p:nvPr>
        </p:nvSpPr>
        <p:spPr/>
        <p:txBody>
          <a:bodyPr>
            <a:normAutofit fontScale="90000"/>
          </a:bodyPr>
          <a:lstStyle/>
          <a:p>
            <a:r>
              <a:rPr lang="en-IN" sz="4800" b="1" u="sng" dirty="0">
                <a:effectLst/>
                <a:latin typeface="Aptos" panose="020B0004020202020204" pitchFamily="34" charset="0"/>
                <a:ea typeface="Aptos" panose="020B0004020202020204" pitchFamily="34" charset="0"/>
                <a:cs typeface="Times New Roman" panose="02020603050405020304" pitchFamily="18" charset="0"/>
              </a:rPr>
              <a:t>Problem Statement</a:t>
            </a:r>
            <a:br>
              <a:rPr lang="en-IN" sz="1800" b="1" u="sng" dirty="0">
                <a:effectLst/>
                <a:latin typeface="Aptos" panose="020B0004020202020204" pitchFamily="34" charset="0"/>
                <a:ea typeface="Aptos" panose="020B000402020202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A4EEE504-E210-F156-418D-7E2424132212}"/>
              </a:ext>
            </a:extLst>
          </p:cNvPr>
          <p:cNvSpPr>
            <a:spLocks noGrp="1"/>
          </p:cNvSpPr>
          <p:nvPr>
            <p:ph idx="1"/>
          </p:nvPr>
        </p:nvSpPr>
        <p:spPr/>
        <p:txBody>
          <a:bodyPr>
            <a:normAutofit/>
          </a:bodyPr>
          <a:lstStyle/>
          <a:p>
            <a:pPr marL="0" indent="0">
              <a:buNone/>
            </a:pPr>
            <a:r>
              <a:rPr lang="en-IN" dirty="0">
                <a:effectLst/>
                <a:latin typeface="Calibri" panose="020F0502020204030204" pitchFamily="34" charset="0"/>
                <a:ea typeface="Aptos" panose="020B0004020202020204" pitchFamily="34" charset="0"/>
                <a:cs typeface="Times New Roman" panose="02020603050405020304" pitchFamily="18" charset="0"/>
              </a:rPr>
              <a:t>The project focuses on developing an image analysis system to monitor the correct insertion of magnets into the rotor slots of a motor during assembly. Additionally, it includes a 3D surface scanning component to evaluate the surface roughness and depth variability of the motor post-assembly. The goal is to leverage advanced computer vision techniques to automate quality control processes, thereby reducing the reliance on manual inspections and enhancing overall production efficiency.</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548297B-5710-B15C-044D-DDEE50438280}"/>
              </a:ext>
            </a:extLst>
          </p:cNvPr>
          <p:cNvSpPr>
            <a:spLocks noGrp="1"/>
          </p:cNvSpPr>
          <p:nvPr>
            <p:ph type="sldNum" sz="quarter" idx="12"/>
          </p:nvPr>
        </p:nvSpPr>
        <p:spPr/>
        <p:txBody>
          <a:bodyPr/>
          <a:lstStyle/>
          <a:p>
            <a:fld id="{1D67EF22-5B5C-4800-AB3D-6E125217BB00}" type="slidenum">
              <a:rPr lang="en-IN" smtClean="0"/>
              <a:t>2</a:t>
            </a:fld>
            <a:endParaRPr lang="en-IN"/>
          </a:p>
        </p:txBody>
      </p:sp>
    </p:spTree>
    <p:extLst>
      <p:ext uri="{BB962C8B-B14F-4D97-AF65-F5344CB8AC3E}">
        <p14:creationId xmlns:p14="http://schemas.microsoft.com/office/powerpoint/2010/main" val="11389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CF2C-4314-EF80-02CC-07B6AF121670}"/>
              </a:ext>
            </a:extLst>
          </p:cNvPr>
          <p:cNvSpPr>
            <a:spLocks noGrp="1"/>
          </p:cNvSpPr>
          <p:nvPr>
            <p:ph type="title"/>
          </p:nvPr>
        </p:nvSpPr>
        <p:spPr/>
        <p:txBody>
          <a:bodyPr/>
          <a:lstStyle/>
          <a:p>
            <a:r>
              <a:rPr lang="en-IN" sz="4000" b="1" u="sng" dirty="0">
                <a:latin typeface="Aptos" panose="020B0004020202020204" pitchFamily="34" charset="0"/>
                <a:ea typeface="Aptos" panose="020B0004020202020204" pitchFamily="34" charset="0"/>
                <a:cs typeface="Times New Roman" panose="02020603050405020304" pitchFamily="18" charset="0"/>
              </a:rPr>
              <a:t>Work Approach</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C2512F-2FF1-EE64-7B80-427FEDB13A84}"/>
              </a:ext>
            </a:extLst>
          </p:cNvPr>
          <p:cNvSpPr>
            <a:spLocks noGrp="1"/>
          </p:cNvSpPr>
          <p:nvPr>
            <p:ph idx="1"/>
          </p:nvPr>
        </p:nvSpPr>
        <p:spPr>
          <a:xfrm>
            <a:off x="838200" y="1089212"/>
            <a:ext cx="10515600" cy="5768788"/>
          </a:xfrm>
        </p:spPr>
        <p:txBody>
          <a:bodyPr>
            <a:noAutofit/>
          </a:bodyPr>
          <a:lstStyle/>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Data Collection and Preprocessing:</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Gather stereo and RGB images of motor assemblies, including both properly placed and misaligned magnets.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Convert RGB images to grayscale and preprocess them for noise reduction.</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Image Comparison Algorithms: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Develop algorithms using Structural Similarity Index (SSIM) to compare test images against reference images.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Implement pixel-wise difference calculations to quantify deviations.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Depth Analysis Using Stereo Images: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Generate disparity maps from stereo images to analyse depth discrepancies.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Utilize depth analysis techniques to detect improperly inserted magnets.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C7C128D2-6CCC-542A-4E5D-74CB4A18373E}"/>
              </a:ext>
            </a:extLst>
          </p:cNvPr>
          <p:cNvSpPr>
            <a:spLocks noGrp="1"/>
          </p:cNvSpPr>
          <p:nvPr>
            <p:ph type="sldNum" sz="quarter" idx="12"/>
          </p:nvPr>
        </p:nvSpPr>
        <p:spPr/>
        <p:txBody>
          <a:bodyPr/>
          <a:lstStyle/>
          <a:p>
            <a:fld id="{1D67EF22-5B5C-4800-AB3D-6E125217BB00}" type="slidenum">
              <a:rPr lang="en-IN" smtClean="0"/>
              <a:t>3</a:t>
            </a:fld>
            <a:endParaRPr lang="en-IN"/>
          </a:p>
        </p:txBody>
      </p:sp>
    </p:spTree>
    <p:extLst>
      <p:ext uri="{BB962C8B-B14F-4D97-AF65-F5344CB8AC3E}">
        <p14:creationId xmlns:p14="http://schemas.microsoft.com/office/powerpoint/2010/main" val="22700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7C00C-3EA7-6A74-9070-D811327CDE97}"/>
              </a:ext>
            </a:extLst>
          </p:cNvPr>
          <p:cNvSpPr>
            <a:spLocks noGrp="1"/>
          </p:cNvSpPr>
          <p:nvPr>
            <p:ph idx="1"/>
          </p:nvPr>
        </p:nvSpPr>
        <p:spPr>
          <a:xfrm>
            <a:off x="838200" y="766482"/>
            <a:ext cx="10515600" cy="5410481"/>
          </a:xfrm>
        </p:spPr>
        <p:txBody>
          <a:bodyPr>
            <a:noAutofit/>
          </a:bodyPr>
          <a:lstStyle/>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4. 3D Surface Scanning and Roughness Analysis: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Extract 3D data from stereo images to create a point cloud representation of the motor surface.</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Analyse surface roughness and depth variability using statistical methods.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5. Decision-Making System Development:</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Create a threshold-based system to automatically flag assembly or surface quality issues based on analysis metrics.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Analysed SSIM scores, insertion percentages, and surface roughness to make decisions on assembly quality.</a:t>
            </a: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6. Reporting and Visualization:</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Generated reports using matplotlib with visualizations to display the results.</a:t>
            </a: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Created quality control reports indicating any assembly or surface issues detected.</a:t>
            </a:r>
          </a:p>
          <a:p>
            <a:pPr marL="0" indent="0">
              <a:buNone/>
            </a:pPr>
            <a:endParaRPr lang="en-IN" sz="2000" dirty="0"/>
          </a:p>
        </p:txBody>
      </p:sp>
      <p:sp>
        <p:nvSpPr>
          <p:cNvPr id="2" name="Slide Number Placeholder 1">
            <a:extLst>
              <a:ext uri="{FF2B5EF4-FFF2-40B4-BE49-F238E27FC236}">
                <a16:creationId xmlns:a16="http://schemas.microsoft.com/office/drawing/2014/main" id="{53C4A71A-12F8-282F-E380-A325AC6E7693}"/>
              </a:ext>
            </a:extLst>
          </p:cNvPr>
          <p:cNvSpPr>
            <a:spLocks noGrp="1"/>
          </p:cNvSpPr>
          <p:nvPr>
            <p:ph type="sldNum" sz="quarter" idx="12"/>
          </p:nvPr>
        </p:nvSpPr>
        <p:spPr/>
        <p:txBody>
          <a:bodyPr/>
          <a:lstStyle/>
          <a:p>
            <a:fld id="{1D67EF22-5B5C-4800-AB3D-6E125217BB00}" type="slidenum">
              <a:rPr lang="en-IN" smtClean="0"/>
              <a:t>4</a:t>
            </a:fld>
            <a:endParaRPr lang="en-IN"/>
          </a:p>
        </p:txBody>
      </p:sp>
    </p:spTree>
    <p:extLst>
      <p:ext uri="{BB962C8B-B14F-4D97-AF65-F5344CB8AC3E}">
        <p14:creationId xmlns:p14="http://schemas.microsoft.com/office/powerpoint/2010/main" val="13368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CE9-5DD0-1D3B-E8C4-8AE55FAC6763}"/>
              </a:ext>
            </a:extLst>
          </p:cNvPr>
          <p:cNvSpPr>
            <a:spLocks noGrp="1"/>
          </p:cNvSpPr>
          <p:nvPr>
            <p:ph type="title"/>
          </p:nvPr>
        </p:nvSpPr>
        <p:spPr/>
        <p:txBody>
          <a:bodyPr/>
          <a:lstStyle/>
          <a:p>
            <a:r>
              <a:rPr lang="en-IN" b="1" u="sng" dirty="0"/>
              <a:t>Work products and deliverables</a:t>
            </a:r>
          </a:p>
        </p:txBody>
      </p:sp>
      <p:sp>
        <p:nvSpPr>
          <p:cNvPr id="3" name="Content Placeholder 2">
            <a:extLst>
              <a:ext uri="{FF2B5EF4-FFF2-40B4-BE49-F238E27FC236}">
                <a16:creationId xmlns:a16="http://schemas.microsoft.com/office/drawing/2014/main" id="{FADAF089-63FB-63D9-C274-A026C7BF6AC0}"/>
              </a:ext>
            </a:extLst>
          </p:cNvPr>
          <p:cNvSpPr>
            <a:spLocks noGrp="1"/>
          </p:cNvSpPr>
          <p:nvPr>
            <p:ph idx="1"/>
          </p:nvPr>
        </p:nvSpPr>
        <p:spPr/>
        <p:txBody>
          <a:bodyPr>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Software Programs</a:t>
            </a:r>
            <a:r>
              <a:rPr lang="en-IN" sz="1800" dirty="0">
                <a:effectLst/>
                <a:latin typeface="Aptos" panose="020B0004020202020204" pitchFamily="34" charset="0"/>
                <a:ea typeface="Aptos" panose="020B0004020202020204" pitchFamily="34" charset="0"/>
                <a:cs typeface="Times New Roman" panose="02020603050405020304" pitchFamily="18" charset="0"/>
              </a:rPr>
              <a:t>: Python scripts implementing image analysis, feature matching, depth analysis, and 3D surface scanning.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Datasets</a:t>
            </a:r>
            <a:r>
              <a:rPr lang="en-IN" sz="1800" dirty="0">
                <a:effectLst/>
                <a:latin typeface="Calibri" panose="020F0502020204030204" pitchFamily="34" charset="0"/>
                <a:ea typeface="Aptos" panose="020B0004020202020204" pitchFamily="34" charset="0"/>
                <a:cs typeface="Times New Roman" panose="02020603050405020304" pitchFamily="18" charset="0"/>
              </a:rPr>
              <a:t>:</a:t>
            </a:r>
            <a:r>
              <a:rPr lang="en-IN" sz="1800" dirty="0">
                <a:effectLst/>
                <a:latin typeface="Aptos" panose="020B0004020202020204" pitchFamily="34" charset="0"/>
                <a:ea typeface="Aptos" panose="020B0004020202020204" pitchFamily="34" charset="0"/>
                <a:cs typeface="Times New Roman" panose="02020603050405020304" pitchFamily="18" charset="0"/>
              </a:rPr>
              <a:t> Collection of stereo and RGB images showing different magnet alignment conditions.</a:t>
            </a:r>
          </a:p>
          <a:p>
            <a:pPr marL="0" lvl="0" indent="0">
              <a:lnSpc>
                <a:spcPct val="107000"/>
              </a:lnSpc>
              <a:spcAft>
                <a:spcPts val="800"/>
              </a:spcAft>
              <a:buSzPts val="1000"/>
              <a:buNone/>
              <a:tabLst>
                <a:tab pos="457200" algn="l"/>
              </a:tabLst>
            </a:pPr>
            <a:r>
              <a:rPr lang="en-IN" sz="1800" dirty="0">
                <a:latin typeface="Aptos" panose="020B0004020202020204" pitchFamily="34" charset="0"/>
                <a:ea typeface="Aptos" panose="020B0004020202020204" pitchFamily="34" charset="0"/>
                <a:cs typeface="Times New Roman" panose="02020603050405020304" pitchFamily="18" charset="0"/>
              </a:rPr>
              <a:t>                            Input folder name of images-</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marL="0" lvl="0" indent="0">
              <a:lnSpc>
                <a:spcPct val="107000"/>
              </a:lnSpc>
              <a:spcAft>
                <a:spcPts val="800"/>
              </a:spcAft>
              <a:buSzPts val="1000"/>
              <a:buNone/>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name</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GitHub Repository</a:t>
            </a:r>
            <a:r>
              <a:rPr lang="en-IN" sz="1800" dirty="0">
                <a:effectLst/>
                <a:latin typeface="Calibri" panose="020F0502020204030204" pitchFamily="34" charset="0"/>
                <a:ea typeface="Aptos" panose="020B0004020202020204" pitchFamily="34" charset="0"/>
                <a:cs typeface="Times New Roman" panose="02020603050405020304" pitchFamily="18" charset="0"/>
              </a:rPr>
              <a:t>: A repository containing all source code, datasets, and documentations are present in this link</a:t>
            </a:r>
            <a:r>
              <a:rPr lang="en-IN" sz="2400" b="1" dirty="0">
                <a:effectLst/>
                <a:latin typeface="Calibri" panose="020F0502020204030204" pitchFamily="34" charset="0"/>
                <a:ea typeface="Aptos" panose="020B0004020202020204" pitchFamily="34" charset="0"/>
                <a:cs typeface="Times New Roman" panose="02020603050405020304" pitchFamily="18" charset="0"/>
              </a:rPr>
              <a:t>:  </a:t>
            </a:r>
            <a:r>
              <a:rPr lang="en-IN" sz="2400" b="1" dirty="0">
                <a:solidFill>
                  <a:srgbClr val="0070C0"/>
                </a:solidFill>
                <a:effectLst/>
                <a:latin typeface="Calibri" panose="020F050202020403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https://github.com/arpankumar2520/IDEAS_TIH_Project/tree/my-new-branch</a:t>
            </a:r>
            <a:endParaRPr lang="en-IN" sz="2400" b="1" dirty="0">
              <a:solidFill>
                <a:srgbClr val="0070C0"/>
              </a:solidFill>
            </a:endParaRPr>
          </a:p>
        </p:txBody>
      </p:sp>
      <p:sp>
        <p:nvSpPr>
          <p:cNvPr id="4" name="Slide Number Placeholder 3">
            <a:extLst>
              <a:ext uri="{FF2B5EF4-FFF2-40B4-BE49-F238E27FC236}">
                <a16:creationId xmlns:a16="http://schemas.microsoft.com/office/drawing/2014/main" id="{5C978BF7-9525-D465-1E5A-472C50DA14FF}"/>
              </a:ext>
            </a:extLst>
          </p:cNvPr>
          <p:cNvSpPr>
            <a:spLocks noGrp="1"/>
          </p:cNvSpPr>
          <p:nvPr>
            <p:ph type="sldNum" sz="quarter" idx="12"/>
          </p:nvPr>
        </p:nvSpPr>
        <p:spPr/>
        <p:txBody>
          <a:bodyPr/>
          <a:lstStyle/>
          <a:p>
            <a:fld id="{1D67EF22-5B5C-4800-AB3D-6E125217BB00}" type="slidenum">
              <a:rPr lang="en-IN" smtClean="0"/>
              <a:t>5</a:t>
            </a:fld>
            <a:endParaRPr lang="en-IN"/>
          </a:p>
        </p:txBody>
      </p:sp>
    </p:spTree>
    <p:extLst>
      <p:ext uri="{BB962C8B-B14F-4D97-AF65-F5344CB8AC3E}">
        <p14:creationId xmlns:p14="http://schemas.microsoft.com/office/powerpoint/2010/main" val="2629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7DA-37C5-EA87-7FFC-67741E593BAA}"/>
              </a:ext>
            </a:extLst>
          </p:cNvPr>
          <p:cNvSpPr>
            <a:spLocks noGrp="1"/>
          </p:cNvSpPr>
          <p:nvPr>
            <p:ph type="title"/>
          </p:nvPr>
        </p:nvSpPr>
        <p:spPr>
          <a:xfrm>
            <a:off x="838200" y="365126"/>
            <a:ext cx="10515600" cy="939240"/>
          </a:xfrm>
        </p:spPr>
        <p:txBody>
          <a:bodyPr>
            <a:normAutofit/>
          </a:bodyPr>
          <a:lstStyle/>
          <a:p>
            <a:r>
              <a:rPr lang="en-IN" sz="4000" b="1" u="sng" dirty="0"/>
              <a:t>User Manual</a:t>
            </a:r>
          </a:p>
        </p:txBody>
      </p:sp>
      <p:sp>
        <p:nvSpPr>
          <p:cNvPr id="3" name="Content Placeholder 2">
            <a:extLst>
              <a:ext uri="{FF2B5EF4-FFF2-40B4-BE49-F238E27FC236}">
                <a16:creationId xmlns:a16="http://schemas.microsoft.com/office/drawing/2014/main" id="{26AC8544-34D6-0EAE-E1A0-CE85F6974089}"/>
              </a:ext>
            </a:extLst>
          </p:cNvPr>
          <p:cNvSpPr>
            <a:spLocks noGrp="1"/>
          </p:cNvSpPr>
          <p:nvPr>
            <p:ph idx="1"/>
          </p:nvPr>
        </p:nvSpPr>
        <p:spPr>
          <a:xfrm>
            <a:off x="838200" y="1304366"/>
            <a:ext cx="10515600" cy="5392269"/>
          </a:xfrm>
        </p:spPr>
        <p:txBody>
          <a:bodyPr>
            <a:noAutofit/>
          </a:bodyPr>
          <a:lstStyle/>
          <a:p>
            <a:pPr marL="342900" lvl="0" indent="-342900">
              <a:lnSpc>
                <a:spcPct val="107000"/>
              </a:lnSpc>
              <a:spcAft>
                <a:spcPts val="800"/>
              </a:spcAft>
              <a:buFont typeface="+mj-lt"/>
              <a:buAutoNum type="arabicPeriod"/>
              <a:tabLst>
                <a:tab pos="457200" algn="l"/>
              </a:tabLst>
            </a:pPr>
            <a:r>
              <a:rPr lang="en-IN" sz="1600" b="1" dirty="0">
                <a:effectLst/>
                <a:latin typeface="Calibri" panose="020F0502020204030204" pitchFamily="34" charset="0"/>
                <a:ea typeface="Aptos" panose="020B0004020202020204" pitchFamily="34" charset="0"/>
                <a:cs typeface="Times New Roman" panose="02020603050405020304" pitchFamily="18" charset="0"/>
              </a:rPr>
              <a:t>Installation Requirements:</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Ensure Python is installed on your system.</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Install Jupyter Notebook.</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Install necessary libraries using the command:</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1371600">
              <a:lnSpc>
                <a:spcPct val="100000"/>
              </a:lnSpc>
              <a:spcAft>
                <a:spcPts val="800"/>
              </a:spcAft>
            </a:pPr>
            <a:r>
              <a:rPr lang="en-IN" sz="1600" dirty="0">
                <a:effectLst/>
                <a:latin typeface="Calibri" panose="020F0502020204030204" pitchFamily="34" charset="0"/>
                <a:ea typeface="Aptos" panose="020B0004020202020204" pitchFamily="34" charset="0"/>
                <a:cs typeface="Times New Roman" panose="02020603050405020304" pitchFamily="18" charset="0"/>
              </a:rPr>
              <a:t>pip install </a:t>
            </a:r>
            <a:r>
              <a:rPr lang="en-IN" sz="1600" dirty="0" err="1">
                <a:effectLst/>
                <a:latin typeface="Calibri" panose="020F0502020204030204" pitchFamily="34" charset="0"/>
                <a:ea typeface="Aptos" panose="020B0004020202020204" pitchFamily="34" charset="0"/>
                <a:cs typeface="Times New Roman" panose="02020603050405020304" pitchFamily="18" charset="0"/>
              </a:rPr>
              <a:t>opencv</a:t>
            </a:r>
            <a:r>
              <a:rPr lang="en-IN" sz="1600" dirty="0">
                <a:effectLst/>
                <a:latin typeface="Calibri" panose="020F0502020204030204" pitchFamily="34" charset="0"/>
                <a:ea typeface="Aptos" panose="020B0004020202020204" pitchFamily="34" charset="0"/>
                <a:cs typeface="Times New Roman" panose="02020603050405020304" pitchFamily="18" charset="0"/>
              </a:rPr>
              <a:t>-python scikit-image matplotlib.</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0000"/>
              </a:lnSpc>
              <a:spcAft>
                <a:spcPts val="800"/>
              </a:spcAft>
              <a:buNone/>
              <a:tabLst>
                <a:tab pos="457200" algn="l"/>
              </a:tabLst>
            </a:pPr>
            <a:r>
              <a:rPr lang="en-IN" sz="1600" b="1" dirty="0">
                <a:effectLst/>
                <a:latin typeface="Calibri" panose="020F0502020204030204" pitchFamily="34" charset="0"/>
                <a:ea typeface="Aptos" panose="020B0004020202020204" pitchFamily="34" charset="0"/>
                <a:cs typeface="Times New Roman" panose="02020603050405020304" pitchFamily="18" charset="0"/>
              </a:rPr>
              <a:t>2.    Running the Application:</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0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Execution</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Run the main() function in the provided script.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Specify the path for the reference image is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r>
              <a:rPr lang="en-IN" sz="1600" dirty="0">
                <a:effectLst/>
                <a:latin typeface="Aptos" panose="020B0004020202020204" pitchFamily="34" charset="0"/>
                <a:ea typeface="Aptos" panose="020B0004020202020204" pitchFamily="34" charset="0"/>
                <a:cs typeface="Times New Roman" panose="02020603050405020304" pitchFamily="18" charset="0"/>
              </a:rPr>
              <a:t>” and the folder  </a:t>
            </a:r>
            <a:r>
              <a:rPr lang="en-IN" sz="1600" dirty="0">
                <a:latin typeface="Aptos" panose="020B0004020202020204" pitchFamily="34" charset="0"/>
                <a:ea typeface="Aptos" panose="020B0004020202020204" pitchFamily="34" charset="0"/>
                <a:cs typeface="Times New Roman" panose="02020603050405020304" pitchFamily="18" charset="0"/>
              </a:rPr>
              <a:t>with “</a:t>
            </a:r>
            <a:r>
              <a:rPr lang="en-IN" sz="1600" b="1" dirty="0">
                <a:latin typeface="Aptos" panose="020B0004020202020204" pitchFamily="34" charset="0"/>
                <a:ea typeface="Aptos" panose="020B0004020202020204" pitchFamily="34" charset="0"/>
                <a:cs typeface="Times New Roman" panose="02020603050405020304" pitchFamily="18" charset="0"/>
              </a:rPr>
              <a:t>new_images</a:t>
            </a:r>
            <a:r>
              <a:rPr lang="en-IN" sz="1600" dirty="0">
                <a:latin typeface="Aptos" panose="020B0004020202020204" pitchFamily="34" charset="0"/>
                <a:ea typeface="Aptos" panose="020B0004020202020204" pitchFamily="34" charset="0"/>
                <a:cs typeface="Times New Roman" panose="02020603050405020304" pitchFamily="18" charset="0"/>
              </a:rPr>
              <a:t>” which is </a:t>
            </a:r>
            <a:r>
              <a:rPr lang="en-IN" sz="1600" dirty="0">
                <a:effectLst/>
                <a:latin typeface="Aptos" panose="020B0004020202020204" pitchFamily="34" charset="0"/>
                <a:ea typeface="Aptos" panose="020B0004020202020204" pitchFamily="34" charset="0"/>
                <a:cs typeface="Times New Roman" panose="02020603050405020304" pitchFamily="18" charset="0"/>
              </a:rPr>
              <a:t>containing the  test images.</a:t>
            </a:r>
          </a:p>
          <a:p>
            <a:pPr marL="457200">
              <a:lnSpc>
                <a:spcPct val="100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Output</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View the results, including SSIM scores, surface roughness values, and insertion percentages.</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Check the automatically generated reports indicating quality control issues.</a:t>
            </a:r>
          </a:p>
          <a:p>
            <a:pPr marL="0" indent="0">
              <a:buNone/>
            </a:pPr>
            <a:endParaRPr lang="en-IN" sz="1600" dirty="0"/>
          </a:p>
        </p:txBody>
      </p:sp>
      <p:sp>
        <p:nvSpPr>
          <p:cNvPr id="4" name="Slide Number Placeholder 3">
            <a:extLst>
              <a:ext uri="{FF2B5EF4-FFF2-40B4-BE49-F238E27FC236}">
                <a16:creationId xmlns:a16="http://schemas.microsoft.com/office/drawing/2014/main" id="{7B8C0238-510F-7907-2595-1E7F1506C414}"/>
              </a:ext>
            </a:extLst>
          </p:cNvPr>
          <p:cNvSpPr>
            <a:spLocks noGrp="1"/>
          </p:cNvSpPr>
          <p:nvPr>
            <p:ph type="sldNum" sz="quarter" idx="12"/>
          </p:nvPr>
        </p:nvSpPr>
        <p:spPr/>
        <p:txBody>
          <a:bodyPr/>
          <a:lstStyle/>
          <a:p>
            <a:fld id="{1D67EF22-5B5C-4800-AB3D-6E125217BB00}" type="slidenum">
              <a:rPr lang="en-IN" smtClean="0"/>
              <a:t>6</a:t>
            </a:fld>
            <a:endParaRPr lang="en-IN"/>
          </a:p>
        </p:txBody>
      </p:sp>
    </p:spTree>
    <p:extLst>
      <p:ext uri="{BB962C8B-B14F-4D97-AF65-F5344CB8AC3E}">
        <p14:creationId xmlns:p14="http://schemas.microsoft.com/office/powerpoint/2010/main" val="42227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6CD7-2C3A-D626-3E66-DFF33B576462}"/>
              </a:ext>
            </a:extLst>
          </p:cNvPr>
          <p:cNvSpPr>
            <a:spLocks noGrp="1"/>
          </p:cNvSpPr>
          <p:nvPr>
            <p:ph type="title"/>
          </p:nvPr>
        </p:nvSpPr>
        <p:spPr>
          <a:xfrm>
            <a:off x="838200" y="365126"/>
            <a:ext cx="10515600" cy="777874"/>
          </a:xfrm>
        </p:spPr>
        <p:txBody>
          <a:bodyPr>
            <a:normAutofit fontScale="90000"/>
          </a:bodyPr>
          <a:lstStyle/>
          <a:p>
            <a:br>
              <a:rPr lang="en-IN" sz="3600" b="1" u="sng" dirty="0">
                <a:effectLst/>
                <a:latin typeface="Aptos" panose="020B0004020202020204" pitchFamily="34" charset="0"/>
                <a:ea typeface="Aptos" panose="020B0004020202020204" pitchFamily="34" charset="0"/>
                <a:cs typeface="Times New Roman" panose="02020603050405020304" pitchFamily="18" charset="0"/>
              </a:rPr>
            </a:br>
            <a:r>
              <a:rPr lang="en-IN" b="1" u="sng" dirty="0">
                <a:effectLst/>
                <a:latin typeface="Aptos" panose="020B0004020202020204" pitchFamily="34" charset="0"/>
                <a:ea typeface="Aptos" panose="020B0004020202020204" pitchFamily="34" charset="0"/>
                <a:cs typeface="Times New Roman" panose="02020603050405020304" pitchFamily="18" charset="0"/>
              </a:rPr>
              <a:t>Technical Manual</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026885-91CB-DDA7-2986-8365B81CE798}"/>
              </a:ext>
            </a:extLst>
          </p:cNvPr>
          <p:cNvSpPr>
            <a:spLocks noGrp="1"/>
          </p:cNvSpPr>
          <p:nvPr>
            <p:ph idx="1"/>
          </p:nvPr>
        </p:nvSpPr>
        <p:spPr>
          <a:xfrm>
            <a:off x="838200" y="1035424"/>
            <a:ext cx="10515600" cy="5457450"/>
          </a:xfrm>
        </p:spPr>
        <p:txBody>
          <a:bodyPr/>
          <a:lstStyle/>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Datasets:</a:t>
            </a:r>
          </a:p>
          <a:p>
            <a:r>
              <a:rPr lang="en-IN" sz="1800" b="1" dirty="0">
                <a:effectLst/>
                <a:latin typeface="Aptos" panose="020B0004020202020204" pitchFamily="34" charset="0"/>
                <a:ea typeface="Aptos" panose="020B0004020202020204" pitchFamily="34" charset="0"/>
                <a:cs typeface="Times New Roman" panose="02020603050405020304" pitchFamily="18" charset="0"/>
              </a:rPr>
              <a:t>    Captured Images</a:t>
            </a:r>
            <a:r>
              <a:rPr lang="en-IN" sz="1800" dirty="0">
                <a:effectLst/>
                <a:latin typeface="Aptos" panose="020B0004020202020204" pitchFamily="34" charset="0"/>
                <a:ea typeface="Aptos" panose="020B0004020202020204" pitchFamily="34" charset="0"/>
                <a:cs typeface="Times New Roman" panose="02020603050405020304" pitchFamily="18" charset="0"/>
              </a:rPr>
              <a:t>: Stereo and RGB images of motor assemblies for analysis.</a:t>
            </a:r>
          </a:p>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b="1"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Software Libraries Used:</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OpenCV</a:t>
            </a:r>
            <a:r>
              <a:rPr lang="en-IN" sz="1800" dirty="0">
                <a:effectLst/>
                <a:latin typeface="Aptos" panose="020B0004020202020204" pitchFamily="34" charset="0"/>
                <a:ea typeface="Aptos" panose="020B0004020202020204" pitchFamily="34" charset="0"/>
                <a:cs typeface="Times New Roman" panose="02020603050405020304" pitchFamily="18" charset="0"/>
              </a:rPr>
              <a:t>: Image processing and feature matching.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scikit-image</a:t>
            </a:r>
            <a:r>
              <a:rPr lang="en-IN" sz="1800" dirty="0">
                <a:effectLst/>
                <a:latin typeface="Aptos" panose="020B0004020202020204" pitchFamily="34" charset="0"/>
                <a:ea typeface="Aptos" panose="020B0004020202020204" pitchFamily="34" charset="0"/>
                <a:cs typeface="Times New Roman" panose="02020603050405020304" pitchFamily="18" charset="0"/>
              </a:rPr>
              <a:t>: SSIM calculation and surface roughness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Matplotlib</a:t>
            </a:r>
            <a:r>
              <a:rPr lang="en-IN" sz="1800" dirty="0">
                <a:effectLst/>
                <a:latin typeface="Aptos" panose="020B0004020202020204" pitchFamily="34" charset="0"/>
                <a:ea typeface="Aptos" panose="020B0004020202020204" pitchFamily="34" charset="0"/>
                <a:cs typeface="Times New Roman" panose="02020603050405020304" pitchFamily="18" charset="0"/>
              </a:rPr>
              <a:t>: Visualization of SSIM score distributions and analysis results.</a:t>
            </a:r>
          </a:p>
          <a:p>
            <a:pPr marL="0" indent="0">
              <a:buNone/>
            </a:pPr>
            <a:endParaRPr lang="en-IN" dirty="0"/>
          </a:p>
        </p:txBody>
      </p:sp>
      <p:sp>
        <p:nvSpPr>
          <p:cNvPr id="4" name="Slide Number Placeholder 3">
            <a:extLst>
              <a:ext uri="{FF2B5EF4-FFF2-40B4-BE49-F238E27FC236}">
                <a16:creationId xmlns:a16="http://schemas.microsoft.com/office/drawing/2014/main" id="{C6A3D0F3-A57B-15F0-382F-726C97751AB6}"/>
              </a:ext>
            </a:extLst>
          </p:cNvPr>
          <p:cNvSpPr>
            <a:spLocks noGrp="1"/>
          </p:cNvSpPr>
          <p:nvPr>
            <p:ph type="sldNum" sz="quarter" idx="12"/>
          </p:nvPr>
        </p:nvSpPr>
        <p:spPr/>
        <p:txBody>
          <a:bodyPr/>
          <a:lstStyle/>
          <a:p>
            <a:fld id="{1D67EF22-5B5C-4800-AB3D-6E125217BB00}" type="slidenum">
              <a:rPr lang="en-IN" smtClean="0"/>
              <a:t>7</a:t>
            </a:fld>
            <a:endParaRPr lang="en-IN"/>
          </a:p>
        </p:txBody>
      </p:sp>
    </p:spTree>
    <p:extLst>
      <p:ext uri="{BB962C8B-B14F-4D97-AF65-F5344CB8AC3E}">
        <p14:creationId xmlns:p14="http://schemas.microsoft.com/office/powerpoint/2010/main" val="31996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BFA7-7EEF-09F4-23ED-618284531BFD}"/>
              </a:ext>
            </a:extLst>
          </p:cNvPr>
          <p:cNvSpPr>
            <a:spLocks noGrp="1"/>
          </p:cNvSpPr>
          <p:nvPr>
            <p:ph type="title"/>
          </p:nvPr>
        </p:nvSpPr>
        <p:spPr>
          <a:xfrm>
            <a:off x="363071" y="336176"/>
            <a:ext cx="10990729" cy="689342"/>
          </a:xfrm>
        </p:spPr>
        <p:txBody>
          <a:bodyPr>
            <a:normAutofit fontScale="90000"/>
          </a:bodyPr>
          <a:lstStyle/>
          <a:p>
            <a:r>
              <a:rPr lang="en-IN" sz="2800" b="1" dirty="0">
                <a:effectLst/>
                <a:latin typeface="Aptos" panose="020B0004020202020204" pitchFamily="34" charset="0"/>
                <a:ea typeface="Aptos" panose="020B0004020202020204" pitchFamily="34" charset="0"/>
                <a:cs typeface="Times New Roman" panose="02020603050405020304" pitchFamily="18" charset="0"/>
              </a:rPr>
              <a:t>Program Documentation:</a:t>
            </a:r>
            <a:br>
              <a:rPr lang="en-IN" sz="2800" dirty="0">
                <a:effectLst/>
                <a:latin typeface="Aptos" panose="020B0004020202020204" pitchFamily="34" charset="0"/>
                <a:ea typeface="Aptos" panose="020B000402020202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6CB4BAD5-91B5-81C2-7552-A66644D963EE}"/>
              </a:ext>
            </a:extLst>
          </p:cNvPr>
          <p:cNvSpPr>
            <a:spLocks noGrp="1"/>
          </p:cNvSpPr>
          <p:nvPr>
            <p:ph sz="half" idx="1"/>
          </p:nvPr>
        </p:nvSpPr>
        <p:spPr>
          <a:xfrm>
            <a:off x="363071" y="820271"/>
            <a:ext cx="10990729" cy="5356692"/>
          </a:xfrm>
        </p:spPr>
        <p:txBody>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load_and_preprocess_images</a:t>
            </a:r>
            <a:r>
              <a:rPr lang="en-IN" sz="18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5" name="Slide Number Placeholder 4">
            <a:extLst>
              <a:ext uri="{FF2B5EF4-FFF2-40B4-BE49-F238E27FC236}">
                <a16:creationId xmlns:a16="http://schemas.microsoft.com/office/drawing/2014/main" id="{3E22ED81-00FE-6ACF-F1F5-300D9B78A8EC}"/>
              </a:ext>
            </a:extLst>
          </p:cNvPr>
          <p:cNvSpPr>
            <a:spLocks noGrp="1"/>
          </p:cNvSpPr>
          <p:nvPr>
            <p:ph type="sldNum" sz="quarter" idx="12"/>
          </p:nvPr>
        </p:nvSpPr>
        <p:spPr/>
        <p:txBody>
          <a:bodyPr/>
          <a:lstStyle/>
          <a:p>
            <a:fld id="{1D67EF22-5B5C-4800-AB3D-6E125217BB00}" type="slidenum">
              <a:rPr lang="en-IN" smtClean="0"/>
              <a:t>8</a:t>
            </a:fld>
            <a:endParaRPr lang="en-IN"/>
          </a:p>
        </p:txBody>
      </p:sp>
      <p:sp>
        <p:nvSpPr>
          <p:cNvPr id="7" name="Flowchart: Terminator 6">
            <a:extLst>
              <a:ext uri="{FF2B5EF4-FFF2-40B4-BE49-F238E27FC236}">
                <a16:creationId xmlns:a16="http://schemas.microsoft.com/office/drawing/2014/main" id="{CC14A13A-5A89-5E94-8C99-115117781C7F}"/>
              </a:ext>
            </a:extLst>
          </p:cNvPr>
          <p:cNvSpPr/>
          <p:nvPr/>
        </p:nvSpPr>
        <p:spPr>
          <a:xfrm>
            <a:off x="428687" y="2113213"/>
            <a:ext cx="2005231" cy="927421"/>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Start </a:t>
            </a:r>
          </a:p>
          <a:p>
            <a:pPr algn="ctr"/>
            <a:r>
              <a:rPr lang="en-US" sz="1200" dirty="0"/>
              <a:t>[Loading &amp; preprocessing]</a:t>
            </a:r>
            <a:endParaRPr lang="en-IN" sz="1200" dirty="0"/>
          </a:p>
        </p:txBody>
      </p:sp>
      <p:sp>
        <p:nvSpPr>
          <p:cNvPr id="8" name="Flowchart: Process 7">
            <a:extLst>
              <a:ext uri="{FF2B5EF4-FFF2-40B4-BE49-F238E27FC236}">
                <a16:creationId xmlns:a16="http://schemas.microsoft.com/office/drawing/2014/main" id="{B9EA7333-066A-DBBE-EA79-E79D9B018179}"/>
              </a:ext>
            </a:extLst>
          </p:cNvPr>
          <p:cNvSpPr/>
          <p:nvPr/>
        </p:nvSpPr>
        <p:spPr>
          <a:xfrm>
            <a:off x="2894393" y="2113213"/>
            <a:ext cx="2503567" cy="927421"/>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Load Reference and Test Images</a:t>
            </a:r>
            <a:r>
              <a:rPr lang="en-US" sz="1400" b="1" dirty="0"/>
              <a:t>  </a:t>
            </a:r>
            <a:r>
              <a:rPr lang="en-US" sz="1200" dirty="0"/>
              <a:t>[use cv2.imread(ref_path) &amp; cv2.imread(test_path)]</a:t>
            </a:r>
            <a:endParaRPr lang="en-IN" sz="1200" dirty="0"/>
          </a:p>
        </p:txBody>
      </p:sp>
      <p:sp>
        <p:nvSpPr>
          <p:cNvPr id="9" name="Flowchart: Process 8">
            <a:extLst>
              <a:ext uri="{FF2B5EF4-FFF2-40B4-BE49-F238E27FC236}">
                <a16:creationId xmlns:a16="http://schemas.microsoft.com/office/drawing/2014/main" id="{8B14B7C0-E1FE-C481-66C7-074D5CADBAB8}"/>
              </a:ext>
            </a:extLst>
          </p:cNvPr>
          <p:cNvSpPr/>
          <p:nvPr/>
        </p:nvSpPr>
        <p:spPr>
          <a:xfrm>
            <a:off x="6003062" y="2113213"/>
            <a:ext cx="2167151" cy="927421"/>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Raise an Error for indicating the false path</a:t>
            </a:r>
            <a:endParaRPr lang="en-IN" sz="1400" b="1" u="sng" dirty="0"/>
          </a:p>
        </p:txBody>
      </p:sp>
      <p:sp>
        <p:nvSpPr>
          <p:cNvPr id="11" name="Flowchart: Process 10">
            <a:extLst>
              <a:ext uri="{FF2B5EF4-FFF2-40B4-BE49-F238E27FC236}">
                <a16:creationId xmlns:a16="http://schemas.microsoft.com/office/drawing/2014/main" id="{80FF7672-6B02-5328-A4B7-78AF4E289CFC}"/>
              </a:ext>
            </a:extLst>
          </p:cNvPr>
          <p:cNvSpPr/>
          <p:nvPr/>
        </p:nvSpPr>
        <p:spPr>
          <a:xfrm>
            <a:off x="3836575" y="4281075"/>
            <a:ext cx="1561385" cy="611025"/>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End</a:t>
            </a:r>
            <a:endParaRPr lang="en-IN" sz="1400" b="1" u="sng" dirty="0"/>
          </a:p>
        </p:txBody>
      </p:sp>
      <p:sp>
        <p:nvSpPr>
          <p:cNvPr id="12" name="Flowchart: Process 11">
            <a:extLst>
              <a:ext uri="{FF2B5EF4-FFF2-40B4-BE49-F238E27FC236}">
                <a16:creationId xmlns:a16="http://schemas.microsoft.com/office/drawing/2014/main" id="{CD11E14F-456B-1F4A-E52C-6481D8793E3A}"/>
              </a:ext>
            </a:extLst>
          </p:cNvPr>
          <p:cNvSpPr/>
          <p:nvPr/>
        </p:nvSpPr>
        <p:spPr>
          <a:xfrm>
            <a:off x="6107033" y="4145088"/>
            <a:ext cx="2503567" cy="927421"/>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Return Processed Images </a:t>
            </a:r>
            <a:r>
              <a:rPr lang="en-US" sz="1400" dirty="0"/>
              <a:t>[Return ref_images, </a:t>
            </a:r>
            <a:r>
              <a:rPr lang="en-US" sz="1400" dirty="0" err="1"/>
              <a:t>test_image_resized</a:t>
            </a:r>
            <a:r>
              <a:rPr lang="en-US" sz="1400" dirty="0"/>
              <a:t>, </a:t>
            </a:r>
            <a:r>
              <a:rPr lang="en-US" sz="1400" dirty="0" err="1"/>
              <a:t>ref_gray</a:t>
            </a:r>
            <a:r>
              <a:rPr lang="en-US" sz="1400" dirty="0"/>
              <a:t>, and test_gray for analysis]</a:t>
            </a:r>
            <a:endParaRPr lang="en-IN" sz="1400" dirty="0"/>
          </a:p>
        </p:txBody>
      </p:sp>
      <p:sp>
        <p:nvSpPr>
          <p:cNvPr id="13" name="Flowchart: Process 12">
            <a:extLst>
              <a:ext uri="{FF2B5EF4-FFF2-40B4-BE49-F238E27FC236}">
                <a16:creationId xmlns:a16="http://schemas.microsoft.com/office/drawing/2014/main" id="{6F184031-EEFF-47DE-3535-BD707731F0B5}"/>
              </a:ext>
            </a:extLst>
          </p:cNvPr>
          <p:cNvSpPr/>
          <p:nvPr/>
        </p:nvSpPr>
        <p:spPr>
          <a:xfrm>
            <a:off x="9150892" y="2083431"/>
            <a:ext cx="2503567" cy="927421"/>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Resize Test Image</a:t>
            </a:r>
            <a:r>
              <a:rPr lang="en-US" sz="1400" b="1" dirty="0"/>
              <a:t>  </a:t>
            </a:r>
            <a:r>
              <a:rPr lang="en-US" sz="1200" dirty="0"/>
              <a:t>[use cv2.resize]</a:t>
            </a:r>
            <a:endParaRPr lang="en-IN" sz="1200" dirty="0"/>
          </a:p>
        </p:txBody>
      </p:sp>
      <p:sp>
        <p:nvSpPr>
          <p:cNvPr id="17" name="Flowchart: Process 16">
            <a:extLst>
              <a:ext uri="{FF2B5EF4-FFF2-40B4-BE49-F238E27FC236}">
                <a16:creationId xmlns:a16="http://schemas.microsoft.com/office/drawing/2014/main" id="{47062EE0-E024-8178-088C-FC9ACB0EB7F5}"/>
              </a:ext>
            </a:extLst>
          </p:cNvPr>
          <p:cNvSpPr/>
          <p:nvPr/>
        </p:nvSpPr>
        <p:spPr>
          <a:xfrm>
            <a:off x="9150892" y="4098548"/>
            <a:ext cx="2503567" cy="84309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u="sng" dirty="0"/>
              <a:t>Convert Image to Grayscale</a:t>
            </a:r>
            <a:r>
              <a:rPr lang="en-US" dirty="0"/>
              <a:t> </a:t>
            </a:r>
            <a:r>
              <a:rPr lang="en-US" sz="1200" dirty="0"/>
              <a:t>[Apply cv2.cvtColor]</a:t>
            </a:r>
            <a:endParaRPr lang="en-IN" sz="1200" dirty="0"/>
          </a:p>
        </p:txBody>
      </p:sp>
      <p:cxnSp>
        <p:nvCxnSpPr>
          <p:cNvPr id="19" name="Straight Arrow Connector 18">
            <a:extLst>
              <a:ext uri="{FF2B5EF4-FFF2-40B4-BE49-F238E27FC236}">
                <a16:creationId xmlns:a16="http://schemas.microsoft.com/office/drawing/2014/main" id="{2F1C2688-19AE-485E-5745-413D93960B09}"/>
              </a:ext>
            </a:extLst>
          </p:cNvPr>
          <p:cNvCxnSpPr>
            <a:stCxn id="7" idx="3"/>
            <a:endCxn id="8" idx="1"/>
          </p:cNvCxnSpPr>
          <p:nvPr/>
        </p:nvCxnSpPr>
        <p:spPr>
          <a:xfrm>
            <a:off x="2433918" y="2576924"/>
            <a:ext cx="46047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54891B5B-3AE3-4293-DEE2-124C93E77A7B}"/>
              </a:ext>
            </a:extLst>
          </p:cNvPr>
          <p:cNvCxnSpPr>
            <a:stCxn id="8" idx="3"/>
            <a:endCxn id="9" idx="1"/>
          </p:cNvCxnSpPr>
          <p:nvPr/>
        </p:nvCxnSpPr>
        <p:spPr>
          <a:xfrm>
            <a:off x="5397960" y="2576924"/>
            <a:ext cx="605102"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4AC3A47-6BDB-E89F-1446-45FBF8A58CF9}"/>
              </a:ext>
            </a:extLst>
          </p:cNvPr>
          <p:cNvCxnSpPr>
            <a:stCxn id="9" idx="3"/>
            <a:endCxn id="13" idx="1"/>
          </p:cNvCxnSpPr>
          <p:nvPr/>
        </p:nvCxnSpPr>
        <p:spPr>
          <a:xfrm flipV="1">
            <a:off x="8170213" y="2547142"/>
            <a:ext cx="980679" cy="2978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6ACE6821-67A6-A8ED-6C18-7BF76A6771C5}"/>
              </a:ext>
            </a:extLst>
          </p:cNvPr>
          <p:cNvCxnSpPr>
            <a:cxnSpLocks/>
          </p:cNvCxnSpPr>
          <p:nvPr/>
        </p:nvCxnSpPr>
        <p:spPr>
          <a:xfrm>
            <a:off x="10416480" y="3040634"/>
            <a:ext cx="0" cy="108769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18CBB839-487D-8700-D085-E3779E0B5D5F}"/>
              </a:ext>
            </a:extLst>
          </p:cNvPr>
          <p:cNvCxnSpPr>
            <a:stCxn id="12" idx="1"/>
          </p:cNvCxnSpPr>
          <p:nvPr/>
        </p:nvCxnSpPr>
        <p:spPr>
          <a:xfrm flipH="1" flipV="1">
            <a:off x="5367255" y="4608798"/>
            <a:ext cx="739778"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4939794-8E2A-8213-44BC-AA02FB3CE8BA}"/>
              </a:ext>
            </a:extLst>
          </p:cNvPr>
          <p:cNvCxnSpPr>
            <a:cxnSpLocks/>
          </p:cNvCxnSpPr>
          <p:nvPr/>
        </p:nvCxnSpPr>
        <p:spPr>
          <a:xfrm flipH="1">
            <a:off x="8610599" y="4616407"/>
            <a:ext cx="540293"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nector: Elbow 58">
            <a:extLst>
              <a:ext uri="{FF2B5EF4-FFF2-40B4-BE49-F238E27FC236}">
                <a16:creationId xmlns:a16="http://schemas.microsoft.com/office/drawing/2014/main" id="{08FDA0E1-8B04-47FA-047A-067D9C85D2BD}"/>
              </a:ext>
            </a:extLst>
          </p:cNvPr>
          <p:cNvCxnSpPr>
            <a:cxnSpLocks/>
            <a:stCxn id="9" idx="0"/>
          </p:cNvCxnSpPr>
          <p:nvPr/>
        </p:nvCxnSpPr>
        <p:spPr>
          <a:xfrm rot="16200000" flipV="1">
            <a:off x="5314607" y="341181"/>
            <a:ext cx="603600" cy="2940463"/>
          </a:xfrm>
          <a:prstGeom prst="bentConnector2">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60CA6A63-F9B2-F24E-D01C-20EC8F531D9B}"/>
              </a:ext>
            </a:extLst>
          </p:cNvPr>
          <p:cNvCxnSpPr>
            <a:cxnSpLocks/>
            <a:endCxn id="8" idx="0"/>
          </p:cNvCxnSpPr>
          <p:nvPr/>
        </p:nvCxnSpPr>
        <p:spPr>
          <a:xfrm>
            <a:off x="4146177" y="1509613"/>
            <a:ext cx="0" cy="6036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Flowchart: Terminator 63">
            <a:extLst>
              <a:ext uri="{FF2B5EF4-FFF2-40B4-BE49-F238E27FC236}">
                <a16:creationId xmlns:a16="http://schemas.microsoft.com/office/drawing/2014/main" id="{000C3190-6D98-C98D-1AF9-820161F56072}"/>
              </a:ext>
            </a:extLst>
          </p:cNvPr>
          <p:cNvSpPr/>
          <p:nvPr/>
        </p:nvSpPr>
        <p:spPr>
          <a:xfrm>
            <a:off x="7146523" y="1721719"/>
            <a:ext cx="561676" cy="179386"/>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YES</a:t>
            </a:r>
            <a:endParaRPr lang="en-IN" sz="1200" dirty="0"/>
          </a:p>
        </p:txBody>
      </p:sp>
      <p:sp>
        <p:nvSpPr>
          <p:cNvPr id="65" name="Flowchart: Terminator 64">
            <a:extLst>
              <a:ext uri="{FF2B5EF4-FFF2-40B4-BE49-F238E27FC236}">
                <a16:creationId xmlns:a16="http://schemas.microsoft.com/office/drawing/2014/main" id="{09593AC5-A15C-A46C-C7ED-A8D62D74A8EE}"/>
              </a:ext>
            </a:extLst>
          </p:cNvPr>
          <p:cNvSpPr/>
          <p:nvPr/>
        </p:nvSpPr>
        <p:spPr>
          <a:xfrm>
            <a:off x="8309940" y="2616921"/>
            <a:ext cx="601319" cy="16391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NO</a:t>
            </a:r>
            <a:endParaRPr lang="en-IN" sz="1200" dirty="0"/>
          </a:p>
        </p:txBody>
      </p:sp>
      <p:pic>
        <p:nvPicPr>
          <p:cNvPr id="14" name="Picture 13" descr="A collage of images of a cylinder&#10;&#10;Description automatically generated">
            <a:extLst>
              <a:ext uri="{FF2B5EF4-FFF2-40B4-BE49-F238E27FC236}">
                <a16:creationId xmlns:a16="http://schemas.microsoft.com/office/drawing/2014/main" id="{29B87AD2-89EB-F6DB-B61A-D7417CDA4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9" y="3152190"/>
            <a:ext cx="3400592" cy="1559403"/>
          </a:xfrm>
          <a:prstGeom prst="rect">
            <a:avLst/>
          </a:prstGeom>
        </p:spPr>
      </p:pic>
      <p:pic>
        <p:nvPicPr>
          <p:cNvPr id="15" name="Picture 14" descr="A close-up of a metal object&#10;&#10;Description automatically generated">
            <a:extLst>
              <a:ext uri="{FF2B5EF4-FFF2-40B4-BE49-F238E27FC236}">
                <a16:creationId xmlns:a16="http://schemas.microsoft.com/office/drawing/2014/main" id="{D5C44794-79B1-2AF9-A325-5D8B69512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784" y="5348387"/>
            <a:ext cx="1718478" cy="1173437"/>
          </a:xfrm>
          <a:prstGeom prst="rect">
            <a:avLst/>
          </a:prstGeom>
        </p:spPr>
      </p:pic>
      <p:pic>
        <p:nvPicPr>
          <p:cNvPr id="16" name="Picture 15" descr="A close-up of a metal cylinder&#10;&#10;Description automatically generated">
            <a:extLst>
              <a:ext uri="{FF2B5EF4-FFF2-40B4-BE49-F238E27FC236}">
                <a16:creationId xmlns:a16="http://schemas.microsoft.com/office/drawing/2014/main" id="{77DF1D69-0634-D81B-12EB-9BA25615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995" y="5403429"/>
            <a:ext cx="1515477" cy="1118396"/>
          </a:xfrm>
          <a:prstGeom prst="rect">
            <a:avLst/>
          </a:prstGeom>
        </p:spPr>
      </p:pic>
      <p:pic>
        <p:nvPicPr>
          <p:cNvPr id="18" name="Picture 17">
            <a:extLst>
              <a:ext uri="{FF2B5EF4-FFF2-40B4-BE49-F238E27FC236}">
                <a16:creationId xmlns:a16="http://schemas.microsoft.com/office/drawing/2014/main" id="{27C97368-AB9A-BE7B-FE47-9E7590416AB9}"/>
              </a:ext>
            </a:extLst>
          </p:cNvPr>
          <p:cNvPicPr>
            <a:picLocks noChangeAspect="1"/>
          </p:cNvPicPr>
          <p:nvPr/>
        </p:nvPicPr>
        <p:blipFill>
          <a:blip r:embed="rId5"/>
          <a:stretch>
            <a:fillRect/>
          </a:stretch>
        </p:blipFill>
        <p:spPr>
          <a:xfrm>
            <a:off x="2424784" y="5175302"/>
            <a:ext cx="3831688" cy="143794"/>
          </a:xfrm>
          <a:prstGeom prst="rect">
            <a:avLst/>
          </a:prstGeom>
        </p:spPr>
      </p:pic>
    </p:spTree>
    <p:extLst>
      <p:ext uri="{BB962C8B-B14F-4D97-AF65-F5344CB8AC3E}">
        <p14:creationId xmlns:p14="http://schemas.microsoft.com/office/powerpoint/2010/main" val="193658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8F064-B20F-E620-3112-21466A747CAE}"/>
              </a:ext>
            </a:extLst>
          </p:cNvPr>
          <p:cNvSpPr>
            <a:spLocks noGrp="1"/>
          </p:cNvSpPr>
          <p:nvPr>
            <p:ph idx="1"/>
          </p:nvPr>
        </p:nvSpPr>
        <p:spPr>
          <a:xfrm>
            <a:off x="263353" y="182932"/>
            <a:ext cx="11449036" cy="6173418"/>
          </a:xfrm>
        </p:spPr>
        <p:txBody>
          <a:bodyPr>
            <a:normAutofit/>
          </a:bodyPr>
          <a:lstStyle/>
          <a:p>
            <a:r>
              <a:rPr lang="en-IN" sz="2400" b="1" dirty="0" err="1">
                <a:effectLst/>
                <a:latin typeface="Aptos" panose="020B0004020202020204" pitchFamily="34" charset="0"/>
                <a:ea typeface="Aptos" panose="020B0004020202020204" pitchFamily="34" charset="0"/>
                <a:cs typeface="Times New Roman" panose="02020603050405020304" pitchFamily="18" charset="0"/>
              </a:rPr>
              <a:t>compare_images</a:t>
            </a:r>
            <a:r>
              <a:rPr lang="en-IN" sz="2000" dirty="0">
                <a:effectLst/>
                <a:latin typeface="Aptos" panose="020B0004020202020204" pitchFamily="34" charset="0"/>
                <a:ea typeface="Aptos" panose="020B0004020202020204" pitchFamily="34" charset="0"/>
                <a:cs typeface="Times New Roman" panose="02020603050405020304" pitchFamily="18" charset="0"/>
              </a:rPr>
              <a:t>: Calculates SSIM between reference and test images.</a:t>
            </a:r>
          </a:p>
          <a:p>
            <a:endParaRPr lang="en-IN" sz="2000" dirty="0"/>
          </a:p>
        </p:txBody>
      </p:sp>
      <p:sp>
        <p:nvSpPr>
          <p:cNvPr id="4" name="Slide Number Placeholder 3">
            <a:extLst>
              <a:ext uri="{FF2B5EF4-FFF2-40B4-BE49-F238E27FC236}">
                <a16:creationId xmlns:a16="http://schemas.microsoft.com/office/drawing/2014/main" id="{264FB4AE-38C4-B11D-BEDC-030339D28927}"/>
              </a:ext>
            </a:extLst>
          </p:cNvPr>
          <p:cNvSpPr>
            <a:spLocks noGrp="1"/>
          </p:cNvSpPr>
          <p:nvPr>
            <p:ph type="sldNum" sz="quarter" idx="12"/>
          </p:nvPr>
        </p:nvSpPr>
        <p:spPr/>
        <p:txBody>
          <a:bodyPr/>
          <a:lstStyle/>
          <a:p>
            <a:fld id="{1D67EF22-5B5C-4800-AB3D-6E125217BB00}" type="slidenum">
              <a:rPr lang="en-IN" smtClean="0"/>
              <a:t>9</a:t>
            </a:fld>
            <a:endParaRPr lang="en-IN"/>
          </a:p>
        </p:txBody>
      </p:sp>
      <p:graphicFrame>
        <p:nvGraphicFramePr>
          <p:cNvPr id="33" name="Diagram 32">
            <a:extLst>
              <a:ext uri="{FF2B5EF4-FFF2-40B4-BE49-F238E27FC236}">
                <a16:creationId xmlns:a16="http://schemas.microsoft.com/office/drawing/2014/main" id="{458195D9-F026-2C55-8DFF-BA9F832EDE55}"/>
              </a:ext>
            </a:extLst>
          </p:cNvPr>
          <p:cNvGraphicFramePr/>
          <p:nvPr>
            <p:extLst>
              <p:ext uri="{D42A27DB-BD31-4B8C-83A1-F6EECF244321}">
                <p14:modId xmlns:p14="http://schemas.microsoft.com/office/powerpoint/2010/main" val="1331786732"/>
              </p:ext>
            </p:extLst>
          </p:nvPr>
        </p:nvGraphicFramePr>
        <p:xfrm>
          <a:off x="500980" y="708643"/>
          <a:ext cx="1890218" cy="1009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7" name="Diagram 36">
            <a:extLst>
              <a:ext uri="{FF2B5EF4-FFF2-40B4-BE49-F238E27FC236}">
                <a16:creationId xmlns:a16="http://schemas.microsoft.com/office/drawing/2014/main" id="{75E3BB2D-8913-1A21-1425-C4E3C89B51ED}"/>
              </a:ext>
            </a:extLst>
          </p:cNvPr>
          <p:cNvGraphicFramePr/>
          <p:nvPr>
            <p:extLst>
              <p:ext uri="{D42A27DB-BD31-4B8C-83A1-F6EECF244321}">
                <p14:modId xmlns:p14="http://schemas.microsoft.com/office/powerpoint/2010/main" val="302678136"/>
              </p:ext>
            </p:extLst>
          </p:nvPr>
        </p:nvGraphicFramePr>
        <p:xfrm>
          <a:off x="9608829" y="2132406"/>
          <a:ext cx="1998397" cy="8337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6" name="Diagram 35">
            <a:extLst>
              <a:ext uri="{FF2B5EF4-FFF2-40B4-BE49-F238E27FC236}">
                <a16:creationId xmlns:a16="http://schemas.microsoft.com/office/drawing/2014/main" id="{F1C16030-1134-9402-8703-6F3419EAC9FC}"/>
              </a:ext>
            </a:extLst>
          </p:cNvPr>
          <p:cNvGraphicFramePr/>
          <p:nvPr>
            <p:extLst>
              <p:ext uri="{D42A27DB-BD31-4B8C-83A1-F6EECF244321}">
                <p14:modId xmlns:p14="http://schemas.microsoft.com/office/powerpoint/2010/main" val="1369751739"/>
              </p:ext>
            </p:extLst>
          </p:nvPr>
        </p:nvGraphicFramePr>
        <p:xfrm>
          <a:off x="9359320" y="583139"/>
          <a:ext cx="2667525" cy="11341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4" name="Diagram 33">
            <a:extLst>
              <a:ext uri="{FF2B5EF4-FFF2-40B4-BE49-F238E27FC236}">
                <a16:creationId xmlns:a16="http://schemas.microsoft.com/office/drawing/2014/main" id="{C510AA7F-EDDB-803B-6014-53F588C403C7}"/>
              </a:ext>
            </a:extLst>
          </p:cNvPr>
          <p:cNvGraphicFramePr/>
          <p:nvPr>
            <p:extLst>
              <p:ext uri="{D42A27DB-BD31-4B8C-83A1-F6EECF244321}">
                <p14:modId xmlns:p14="http://schemas.microsoft.com/office/powerpoint/2010/main" val="2819167623"/>
              </p:ext>
            </p:extLst>
          </p:nvPr>
        </p:nvGraphicFramePr>
        <p:xfrm>
          <a:off x="2795696" y="696293"/>
          <a:ext cx="2905870" cy="99131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5" name="Diagram 34">
            <a:extLst>
              <a:ext uri="{FF2B5EF4-FFF2-40B4-BE49-F238E27FC236}">
                <a16:creationId xmlns:a16="http://schemas.microsoft.com/office/drawing/2014/main" id="{8686A9F1-C844-F9E2-7D26-E09C212586D9}"/>
              </a:ext>
            </a:extLst>
          </p:cNvPr>
          <p:cNvGraphicFramePr/>
          <p:nvPr>
            <p:extLst>
              <p:ext uri="{D42A27DB-BD31-4B8C-83A1-F6EECF244321}">
                <p14:modId xmlns:p14="http://schemas.microsoft.com/office/powerpoint/2010/main" val="87392243"/>
              </p:ext>
            </p:extLst>
          </p:nvPr>
        </p:nvGraphicFramePr>
        <p:xfrm>
          <a:off x="6182617" y="742025"/>
          <a:ext cx="2681591" cy="103093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18" name="Straight Arrow Connector 17">
            <a:extLst>
              <a:ext uri="{FF2B5EF4-FFF2-40B4-BE49-F238E27FC236}">
                <a16:creationId xmlns:a16="http://schemas.microsoft.com/office/drawing/2014/main" id="{1E3ADABF-ACD5-24E8-EB63-0540A924528C}"/>
              </a:ext>
            </a:extLst>
          </p:cNvPr>
          <p:cNvCxnSpPr>
            <a:cxnSpLocks/>
            <a:endCxn id="34" idx="1"/>
          </p:cNvCxnSpPr>
          <p:nvPr/>
        </p:nvCxnSpPr>
        <p:spPr>
          <a:xfrm>
            <a:off x="2269724" y="1187021"/>
            <a:ext cx="525972" cy="49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9E25AE2D-C73B-AE64-BAF1-B56B618AEF6D}"/>
              </a:ext>
            </a:extLst>
          </p:cNvPr>
          <p:cNvCxnSpPr>
            <a:cxnSpLocks/>
            <a:stCxn id="37" idx="1"/>
            <a:endCxn id="40" idx="3"/>
          </p:cNvCxnSpPr>
          <p:nvPr/>
        </p:nvCxnSpPr>
        <p:spPr>
          <a:xfrm flipH="1" flipV="1">
            <a:off x="9291303" y="2536118"/>
            <a:ext cx="317526" cy="1315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5F953E45-0E86-5E51-ABC7-04801031C03F}"/>
              </a:ext>
            </a:extLst>
          </p:cNvPr>
          <p:cNvCxnSpPr>
            <a:cxnSpLocks/>
          </p:cNvCxnSpPr>
          <p:nvPr/>
        </p:nvCxnSpPr>
        <p:spPr>
          <a:xfrm>
            <a:off x="10619879" y="1717248"/>
            <a:ext cx="0" cy="39869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8BFF91A-6171-46FD-1085-D44302FB998E}"/>
              </a:ext>
            </a:extLst>
          </p:cNvPr>
          <p:cNvCxnSpPr>
            <a:cxnSpLocks/>
          </p:cNvCxnSpPr>
          <p:nvPr/>
        </p:nvCxnSpPr>
        <p:spPr>
          <a:xfrm>
            <a:off x="8864208" y="1180043"/>
            <a:ext cx="48105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93D121B9-847C-E84C-235D-F974F35F8DC7}"/>
              </a:ext>
            </a:extLst>
          </p:cNvPr>
          <p:cNvCxnSpPr>
            <a:cxnSpLocks/>
          </p:cNvCxnSpPr>
          <p:nvPr/>
        </p:nvCxnSpPr>
        <p:spPr>
          <a:xfrm>
            <a:off x="5701566" y="1132500"/>
            <a:ext cx="48105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AC0C2B78-7643-CFD6-651D-52B5654652C4}"/>
              </a:ext>
            </a:extLst>
          </p:cNvPr>
          <p:cNvGrpSpPr/>
          <p:nvPr/>
        </p:nvGrpSpPr>
        <p:grpSpPr>
          <a:xfrm>
            <a:off x="8219788" y="2226170"/>
            <a:ext cx="1071515" cy="619896"/>
            <a:chOff x="0" y="669"/>
            <a:chExt cx="2016224" cy="1029600"/>
          </a:xfrm>
        </p:grpSpPr>
        <p:sp>
          <p:nvSpPr>
            <p:cNvPr id="40" name="Rectangle: Rounded Corners 39">
              <a:extLst>
                <a:ext uri="{FF2B5EF4-FFF2-40B4-BE49-F238E27FC236}">
                  <a16:creationId xmlns:a16="http://schemas.microsoft.com/office/drawing/2014/main" id="{0FAAF35C-D178-298F-6671-2CAC8B08E96E}"/>
                </a:ext>
              </a:extLst>
            </p:cNvPr>
            <p:cNvSpPr/>
            <p:nvPr/>
          </p:nvSpPr>
          <p:spPr>
            <a:xfrm>
              <a:off x="0" y="669"/>
              <a:ext cx="2016224" cy="1029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C9E34EF5-30F0-EE14-BDC0-0F6CF979A247}"/>
                </a:ext>
              </a:extLst>
            </p:cNvPr>
            <p:cNvSpPr txBox="1"/>
            <p:nvPr/>
          </p:nvSpPr>
          <p:spPr>
            <a:xfrm>
              <a:off x="50261" y="50930"/>
              <a:ext cx="1788519" cy="9571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dirty="0"/>
                <a:t>End</a:t>
              </a:r>
              <a:endParaRPr lang="en-IN" sz="1200" kern="1200" dirty="0"/>
            </a:p>
          </p:txBody>
        </p:sp>
      </p:grpSp>
      <p:graphicFrame>
        <p:nvGraphicFramePr>
          <p:cNvPr id="2" name="Table 1">
            <a:extLst>
              <a:ext uri="{FF2B5EF4-FFF2-40B4-BE49-F238E27FC236}">
                <a16:creationId xmlns:a16="http://schemas.microsoft.com/office/drawing/2014/main" id="{037B62A0-09B5-3EBC-F9F2-645A8BE8FAA4}"/>
              </a:ext>
            </a:extLst>
          </p:cNvPr>
          <p:cNvGraphicFramePr>
            <a:graphicFrameLocks noGrp="1"/>
          </p:cNvGraphicFramePr>
          <p:nvPr>
            <p:extLst>
              <p:ext uri="{D42A27DB-BD31-4B8C-83A1-F6EECF244321}">
                <p14:modId xmlns:p14="http://schemas.microsoft.com/office/powerpoint/2010/main" val="3109251428"/>
              </p:ext>
            </p:extLst>
          </p:nvPr>
        </p:nvGraphicFramePr>
        <p:xfrm>
          <a:off x="173027" y="1883967"/>
          <a:ext cx="7358796" cy="4663362"/>
        </p:xfrm>
        <a:graphic>
          <a:graphicData uri="http://schemas.openxmlformats.org/drawingml/2006/table">
            <a:tbl>
              <a:tblPr firstRow="1" bandRow="1">
                <a:tableStyleId>{7DF18680-E054-41AD-8BC1-D1AEF772440D}</a:tableStyleId>
              </a:tblPr>
              <a:tblGrid>
                <a:gridCol w="1839699">
                  <a:extLst>
                    <a:ext uri="{9D8B030D-6E8A-4147-A177-3AD203B41FA5}">
                      <a16:colId xmlns:a16="http://schemas.microsoft.com/office/drawing/2014/main" val="2024114445"/>
                    </a:ext>
                  </a:extLst>
                </a:gridCol>
                <a:gridCol w="1839699">
                  <a:extLst>
                    <a:ext uri="{9D8B030D-6E8A-4147-A177-3AD203B41FA5}">
                      <a16:colId xmlns:a16="http://schemas.microsoft.com/office/drawing/2014/main" val="4102786545"/>
                    </a:ext>
                  </a:extLst>
                </a:gridCol>
                <a:gridCol w="1839699">
                  <a:extLst>
                    <a:ext uri="{9D8B030D-6E8A-4147-A177-3AD203B41FA5}">
                      <a16:colId xmlns:a16="http://schemas.microsoft.com/office/drawing/2014/main" val="212132482"/>
                    </a:ext>
                  </a:extLst>
                </a:gridCol>
                <a:gridCol w="1839699">
                  <a:extLst>
                    <a:ext uri="{9D8B030D-6E8A-4147-A177-3AD203B41FA5}">
                      <a16:colId xmlns:a16="http://schemas.microsoft.com/office/drawing/2014/main" val="3749566996"/>
                    </a:ext>
                  </a:extLst>
                </a:gridCol>
              </a:tblGrid>
              <a:tr h="606511">
                <a:tc>
                  <a:txBody>
                    <a:bodyPr/>
                    <a:lstStyle/>
                    <a:p>
                      <a:r>
                        <a:rPr lang="en-US" dirty="0"/>
                        <a:t>Reference Image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Image</a:t>
                      </a:r>
                      <a:endParaRPr lang="en-IN" dirty="0"/>
                    </a:p>
                    <a:p>
                      <a:endParaRPr lang="en-IN" dirty="0"/>
                    </a:p>
                  </a:txBody>
                  <a:tcPr/>
                </a:tc>
                <a:tc>
                  <a:txBody>
                    <a:bodyPr/>
                    <a:lstStyle/>
                    <a:p>
                      <a:r>
                        <a:rPr lang="en-US" dirty="0"/>
                        <a:t>SSIM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Pixel-wise Difference</a:t>
                      </a:r>
                      <a:endParaRPr lang="en-IN" dirty="0"/>
                    </a:p>
                  </a:txBody>
                  <a:tcPr/>
                </a:tc>
                <a:extLst>
                  <a:ext uri="{0D108BD9-81ED-4DB2-BD59-A6C34878D82A}">
                    <a16:rowId xmlns:a16="http://schemas.microsoft.com/office/drawing/2014/main" val="2129104738"/>
                  </a:ext>
                </a:extLst>
              </a:tr>
              <a:tr h="621792">
                <a:tc rowSpan="6">
                  <a:txBody>
                    <a:bodyPr/>
                    <a:lstStyle/>
                    <a:p>
                      <a:endParaRPr lang="en-IN" dirty="0"/>
                    </a:p>
                  </a:txBody>
                  <a:tcPr/>
                </a:tc>
                <a:tc>
                  <a:txBody>
                    <a:bodyPr/>
                    <a:lstStyle/>
                    <a:p>
                      <a:endParaRPr lang="en-IN" dirty="0"/>
                    </a:p>
                  </a:txBody>
                  <a:tcPr/>
                </a:tc>
                <a:tc>
                  <a:txBody>
                    <a:bodyPr/>
                    <a:lstStyle/>
                    <a:p>
                      <a:r>
                        <a:rPr lang="en-IN" dirty="0"/>
                        <a:t>0.8765</a:t>
                      </a:r>
                    </a:p>
                  </a:txBody>
                  <a:tcPr/>
                </a:tc>
                <a:tc>
                  <a:txBody>
                    <a:bodyPr/>
                    <a:lstStyle/>
                    <a:p>
                      <a:endParaRPr lang="en-IN" dirty="0"/>
                    </a:p>
                  </a:txBody>
                  <a:tcPr/>
                </a:tc>
                <a:extLst>
                  <a:ext uri="{0D108BD9-81ED-4DB2-BD59-A6C34878D82A}">
                    <a16:rowId xmlns:a16="http://schemas.microsoft.com/office/drawing/2014/main" val="393856767"/>
                  </a:ext>
                </a:extLst>
              </a:tr>
              <a:tr h="652542">
                <a:tc vMerge="1">
                  <a:txBody>
                    <a:bodyPr/>
                    <a:lstStyle/>
                    <a:p>
                      <a:endParaRPr lang="en-IN" dirty="0"/>
                    </a:p>
                  </a:txBody>
                  <a:tcPr>
                    <a:lnB w="12700" cmpd="sng">
                      <a:noFill/>
                    </a:lnB>
                  </a:tcPr>
                </a:tc>
                <a:tc>
                  <a:txBody>
                    <a:bodyPr/>
                    <a:lstStyle/>
                    <a:p>
                      <a:endParaRPr lang="en-IN" dirty="0"/>
                    </a:p>
                  </a:txBody>
                  <a:tcPr/>
                </a:tc>
                <a:tc>
                  <a:txBody>
                    <a:bodyPr/>
                    <a:lstStyle/>
                    <a:p>
                      <a:r>
                        <a:rPr lang="en-US" dirty="0"/>
                        <a:t>0.8701</a:t>
                      </a:r>
                      <a:endParaRPr lang="en-IN" dirty="0"/>
                    </a:p>
                  </a:txBody>
                  <a:tcPr/>
                </a:tc>
                <a:tc>
                  <a:txBody>
                    <a:bodyPr/>
                    <a:lstStyle/>
                    <a:p>
                      <a:endParaRPr lang="en-IN" dirty="0"/>
                    </a:p>
                  </a:txBody>
                  <a:tcPr/>
                </a:tc>
                <a:extLst>
                  <a:ext uri="{0D108BD9-81ED-4DB2-BD59-A6C34878D82A}">
                    <a16:rowId xmlns:a16="http://schemas.microsoft.com/office/drawing/2014/main" val="2555268008"/>
                  </a:ext>
                </a:extLst>
              </a:tr>
              <a:tr h="668256">
                <a:tc vMerge="1">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tcPr>
                </a:tc>
                <a:tc>
                  <a:txBody>
                    <a:bodyPr/>
                    <a:lstStyle/>
                    <a:p>
                      <a:r>
                        <a:rPr lang="en-IN" dirty="0"/>
                        <a:t>0.8669</a:t>
                      </a:r>
                    </a:p>
                  </a:txBody>
                  <a:tcPr/>
                </a:tc>
                <a:tc>
                  <a:txBody>
                    <a:bodyPr/>
                    <a:lstStyle/>
                    <a:p>
                      <a:endParaRPr lang="en-IN" dirty="0"/>
                    </a:p>
                  </a:txBody>
                  <a:tcPr/>
                </a:tc>
                <a:extLst>
                  <a:ext uri="{0D108BD9-81ED-4DB2-BD59-A6C34878D82A}">
                    <a16:rowId xmlns:a16="http://schemas.microsoft.com/office/drawing/2014/main" val="78445893"/>
                  </a:ext>
                </a:extLst>
              </a:tr>
              <a:tr h="644559">
                <a:tc vMerge="1">
                  <a:txBody>
                    <a:bodyPr/>
                    <a:lstStyle/>
                    <a:p>
                      <a:endParaRPr lang="en-IN"/>
                    </a:p>
                  </a:txBody>
                  <a:tcPr>
                    <a:lnT w="12700" cmpd="sng">
                      <a:noFill/>
                    </a:lnT>
                  </a:tcPr>
                </a:tc>
                <a:tc>
                  <a:txBody>
                    <a:bodyPr/>
                    <a:lstStyle/>
                    <a:p>
                      <a:endParaRPr lang="en-IN"/>
                    </a:p>
                  </a:txBody>
                  <a:tcPr/>
                </a:tc>
                <a:tc>
                  <a:txBody>
                    <a:bodyPr/>
                    <a:lstStyle/>
                    <a:p>
                      <a:r>
                        <a:rPr lang="en-IN" dirty="0"/>
                        <a:t>0.8753</a:t>
                      </a:r>
                    </a:p>
                  </a:txBody>
                  <a:tcPr/>
                </a:tc>
                <a:tc>
                  <a:txBody>
                    <a:bodyPr/>
                    <a:lstStyle/>
                    <a:p>
                      <a:endParaRPr lang="en-IN" dirty="0"/>
                    </a:p>
                  </a:txBody>
                  <a:tcPr/>
                </a:tc>
                <a:extLst>
                  <a:ext uri="{0D108BD9-81ED-4DB2-BD59-A6C34878D82A}">
                    <a16:rowId xmlns:a16="http://schemas.microsoft.com/office/drawing/2014/main" val="1019019962"/>
                  </a:ext>
                </a:extLst>
              </a:tr>
              <a:tr h="634805">
                <a:tc vMerge="1">
                  <a:txBody>
                    <a:bodyPr/>
                    <a:lstStyle/>
                    <a:p>
                      <a:endParaRPr lang="en-IN"/>
                    </a:p>
                  </a:txBody>
                  <a:tcPr/>
                </a:tc>
                <a:tc>
                  <a:txBody>
                    <a:bodyPr/>
                    <a:lstStyle/>
                    <a:p>
                      <a:endParaRPr lang="en-IN"/>
                    </a:p>
                  </a:txBody>
                  <a:tcPr/>
                </a:tc>
                <a:tc>
                  <a:txBody>
                    <a:bodyPr/>
                    <a:lstStyle/>
                    <a:p>
                      <a:r>
                        <a:rPr lang="en-IN" dirty="0"/>
                        <a:t>0.8539</a:t>
                      </a:r>
                    </a:p>
                  </a:txBody>
                  <a:tcPr/>
                </a:tc>
                <a:tc>
                  <a:txBody>
                    <a:bodyPr/>
                    <a:lstStyle/>
                    <a:p>
                      <a:endParaRPr lang="en-IN" dirty="0"/>
                    </a:p>
                  </a:txBody>
                  <a:tcPr/>
                </a:tc>
                <a:extLst>
                  <a:ext uri="{0D108BD9-81ED-4DB2-BD59-A6C34878D82A}">
                    <a16:rowId xmlns:a16="http://schemas.microsoft.com/office/drawing/2014/main" val="3550404183"/>
                  </a:ext>
                </a:extLst>
              </a:tr>
              <a:tr h="801328">
                <a:tc vMerge="1">
                  <a:txBody>
                    <a:bodyPr/>
                    <a:lstStyle/>
                    <a:p>
                      <a:endParaRPr lang="en-IN"/>
                    </a:p>
                  </a:txBody>
                  <a:tcPr/>
                </a:tc>
                <a:tc>
                  <a:txBody>
                    <a:bodyPr/>
                    <a:lstStyle/>
                    <a:p>
                      <a:endParaRPr lang="en-IN" dirty="0"/>
                    </a:p>
                  </a:txBody>
                  <a:tcPr/>
                </a:tc>
                <a:tc>
                  <a:txBody>
                    <a:bodyPr/>
                    <a:lstStyle/>
                    <a:p>
                      <a:r>
                        <a:rPr lang="en-IN" dirty="0"/>
                        <a:t>0.8708</a:t>
                      </a:r>
                    </a:p>
                  </a:txBody>
                  <a:tcPr/>
                </a:tc>
                <a:tc>
                  <a:txBody>
                    <a:bodyPr/>
                    <a:lstStyle/>
                    <a:p>
                      <a:endParaRPr lang="en-IN" dirty="0"/>
                    </a:p>
                  </a:txBody>
                  <a:tcPr/>
                </a:tc>
                <a:extLst>
                  <a:ext uri="{0D108BD9-81ED-4DB2-BD59-A6C34878D82A}">
                    <a16:rowId xmlns:a16="http://schemas.microsoft.com/office/drawing/2014/main" val="3111854149"/>
                  </a:ext>
                </a:extLst>
              </a:tr>
            </a:tbl>
          </a:graphicData>
        </a:graphic>
      </p:graphicFrame>
      <p:pic>
        <p:nvPicPr>
          <p:cNvPr id="28" name="Picture 27">
            <a:extLst>
              <a:ext uri="{FF2B5EF4-FFF2-40B4-BE49-F238E27FC236}">
                <a16:creationId xmlns:a16="http://schemas.microsoft.com/office/drawing/2014/main" id="{CAB903CB-767A-8930-0B29-A2EC209BAB3F}"/>
              </a:ext>
            </a:extLst>
          </p:cNvPr>
          <p:cNvPicPr>
            <a:picLocks noChangeAspect="1"/>
          </p:cNvPicPr>
          <p:nvPr/>
        </p:nvPicPr>
        <p:blipFill>
          <a:blip r:embed="rId27"/>
          <a:stretch>
            <a:fillRect/>
          </a:stretch>
        </p:blipFill>
        <p:spPr>
          <a:xfrm>
            <a:off x="256766" y="3816253"/>
            <a:ext cx="1721313" cy="1577424"/>
          </a:xfrm>
          <a:prstGeom prst="rect">
            <a:avLst/>
          </a:prstGeom>
        </p:spPr>
      </p:pic>
      <p:pic>
        <p:nvPicPr>
          <p:cNvPr id="30" name="Picture 29" descr="A close-up of a metal object&#10;&#10;Description automatically generated">
            <a:extLst>
              <a:ext uri="{FF2B5EF4-FFF2-40B4-BE49-F238E27FC236}">
                <a16:creationId xmlns:a16="http://schemas.microsoft.com/office/drawing/2014/main" id="{DB63190B-71E2-9B9F-5972-07EF6E0BD08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526539" y="2549275"/>
            <a:ext cx="989597" cy="573372"/>
          </a:xfrm>
          <a:prstGeom prst="rect">
            <a:avLst/>
          </a:prstGeom>
        </p:spPr>
      </p:pic>
      <p:pic>
        <p:nvPicPr>
          <p:cNvPr id="32" name="Picture 31" descr="A close-up of a metal object&#10;&#10;Description automatically generated">
            <a:extLst>
              <a:ext uri="{FF2B5EF4-FFF2-40B4-BE49-F238E27FC236}">
                <a16:creationId xmlns:a16="http://schemas.microsoft.com/office/drawing/2014/main" id="{D133A5F3-ECB1-C7F7-21B6-4313D5F39875}"/>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26539" y="3230039"/>
            <a:ext cx="962659" cy="573371"/>
          </a:xfrm>
          <a:prstGeom prst="rect">
            <a:avLst/>
          </a:prstGeom>
        </p:spPr>
      </p:pic>
      <p:pic>
        <p:nvPicPr>
          <p:cNvPr id="42" name="Picture 41" descr="A blue square on a metal object&#10;&#10;Description automatically generated">
            <a:extLst>
              <a:ext uri="{FF2B5EF4-FFF2-40B4-BE49-F238E27FC236}">
                <a16:creationId xmlns:a16="http://schemas.microsoft.com/office/drawing/2014/main" id="{518EA583-4756-A2E2-761B-712F6B6B51CA}"/>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89413" y="5860804"/>
            <a:ext cx="941547" cy="582353"/>
          </a:xfrm>
          <a:prstGeom prst="rect">
            <a:avLst/>
          </a:prstGeom>
        </p:spPr>
      </p:pic>
      <p:pic>
        <p:nvPicPr>
          <p:cNvPr id="44" name="Picture 43" descr="A close-up of a circular object&#10;&#10;Description automatically generated">
            <a:extLst>
              <a:ext uri="{FF2B5EF4-FFF2-40B4-BE49-F238E27FC236}">
                <a16:creationId xmlns:a16="http://schemas.microsoft.com/office/drawing/2014/main" id="{23F1D4A8-973F-C79A-BF12-8D70559EA3B8}"/>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489413" y="5140471"/>
            <a:ext cx="1026723" cy="506413"/>
          </a:xfrm>
          <a:prstGeom prst="rect">
            <a:avLst/>
          </a:prstGeom>
        </p:spPr>
      </p:pic>
      <p:pic>
        <p:nvPicPr>
          <p:cNvPr id="48" name="Picture 47" descr="A circular object with holes&#10;&#10;Description automatically generated">
            <a:extLst>
              <a:ext uri="{FF2B5EF4-FFF2-40B4-BE49-F238E27FC236}">
                <a16:creationId xmlns:a16="http://schemas.microsoft.com/office/drawing/2014/main" id="{10203A29-09A6-6448-E03D-89188E5C9DE5}"/>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89678" y="4502740"/>
            <a:ext cx="934866" cy="511798"/>
          </a:xfrm>
          <a:prstGeom prst="rect">
            <a:avLst/>
          </a:prstGeom>
        </p:spPr>
      </p:pic>
      <p:pic>
        <p:nvPicPr>
          <p:cNvPr id="50" name="Picture 49" descr="A close-up of a metal object&#10;&#10;Description automatically generated">
            <a:extLst>
              <a:ext uri="{FF2B5EF4-FFF2-40B4-BE49-F238E27FC236}">
                <a16:creationId xmlns:a16="http://schemas.microsoft.com/office/drawing/2014/main" id="{0C029BB7-8CB2-8F5E-429D-750486673E2A}"/>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4441" y="3874113"/>
            <a:ext cx="951695" cy="573371"/>
          </a:xfrm>
          <a:prstGeom prst="rect">
            <a:avLst/>
          </a:prstGeom>
        </p:spPr>
      </p:pic>
      <p:pic>
        <p:nvPicPr>
          <p:cNvPr id="52" name="Picture 51">
            <a:extLst>
              <a:ext uri="{FF2B5EF4-FFF2-40B4-BE49-F238E27FC236}">
                <a16:creationId xmlns:a16="http://schemas.microsoft.com/office/drawing/2014/main" id="{DA797AFB-3158-C1DA-1251-FD9A00BD2B86}"/>
              </a:ext>
            </a:extLst>
          </p:cNvPr>
          <p:cNvPicPr>
            <a:picLocks noChangeAspect="1"/>
          </p:cNvPicPr>
          <p:nvPr/>
        </p:nvPicPr>
        <p:blipFill>
          <a:blip r:embed="rId34"/>
          <a:stretch>
            <a:fillRect/>
          </a:stretch>
        </p:blipFill>
        <p:spPr>
          <a:xfrm>
            <a:off x="6063418" y="2489619"/>
            <a:ext cx="1100688" cy="576294"/>
          </a:xfrm>
          <a:prstGeom prst="rect">
            <a:avLst/>
          </a:prstGeom>
        </p:spPr>
      </p:pic>
      <p:pic>
        <p:nvPicPr>
          <p:cNvPr id="54" name="Picture 53">
            <a:extLst>
              <a:ext uri="{FF2B5EF4-FFF2-40B4-BE49-F238E27FC236}">
                <a16:creationId xmlns:a16="http://schemas.microsoft.com/office/drawing/2014/main" id="{CBD03F3E-25B0-7A8B-BC5C-B8007A0DC3F6}"/>
              </a:ext>
            </a:extLst>
          </p:cNvPr>
          <p:cNvPicPr>
            <a:picLocks noChangeAspect="1"/>
          </p:cNvPicPr>
          <p:nvPr/>
        </p:nvPicPr>
        <p:blipFill>
          <a:blip r:embed="rId35"/>
          <a:stretch>
            <a:fillRect/>
          </a:stretch>
        </p:blipFill>
        <p:spPr>
          <a:xfrm>
            <a:off x="6038018" y="3197080"/>
            <a:ext cx="1100689" cy="573371"/>
          </a:xfrm>
          <a:prstGeom prst="rect">
            <a:avLst/>
          </a:prstGeom>
        </p:spPr>
      </p:pic>
      <p:pic>
        <p:nvPicPr>
          <p:cNvPr id="56" name="Picture 55">
            <a:extLst>
              <a:ext uri="{FF2B5EF4-FFF2-40B4-BE49-F238E27FC236}">
                <a16:creationId xmlns:a16="http://schemas.microsoft.com/office/drawing/2014/main" id="{7E32B86A-6333-8594-7D4E-D20DAA60BE7E}"/>
              </a:ext>
            </a:extLst>
          </p:cNvPr>
          <p:cNvPicPr>
            <a:picLocks noChangeAspect="1"/>
          </p:cNvPicPr>
          <p:nvPr/>
        </p:nvPicPr>
        <p:blipFill>
          <a:blip r:embed="rId36"/>
          <a:stretch>
            <a:fillRect/>
          </a:stretch>
        </p:blipFill>
        <p:spPr>
          <a:xfrm>
            <a:off x="6080692" y="5887541"/>
            <a:ext cx="1127304" cy="631610"/>
          </a:xfrm>
          <a:prstGeom prst="rect">
            <a:avLst/>
          </a:prstGeom>
        </p:spPr>
      </p:pic>
      <p:pic>
        <p:nvPicPr>
          <p:cNvPr id="58" name="Picture 57">
            <a:extLst>
              <a:ext uri="{FF2B5EF4-FFF2-40B4-BE49-F238E27FC236}">
                <a16:creationId xmlns:a16="http://schemas.microsoft.com/office/drawing/2014/main" id="{E59B7BA8-D4FB-912A-7E79-FD8826F96B33}"/>
              </a:ext>
            </a:extLst>
          </p:cNvPr>
          <p:cNvPicPr>
            <a:picLocks noChangeAspect="1"/>
          </p:cNvPicPr>
          <p:nvPr/>
        </p:nvPicPr>
        <p:blipFill>
          <a:blip r:embed="rId37"/>
          <a:stretch>
            <a:fillRect/>
          </a:stretch>
        </p:blipFill>
        <p:spPr>
          <a:xfrm>
            <a:off x="6107309" y="5176032"/>
            <a:ext cx="1100687" cy="512831"/>
          </a:xfrm>
          <a:prstGeom prst="rect">
            <a:avLst/>
          </a:prstGeom>
        </p:spPr>
      </p:pic>
      <p:pic>
        <p:nvPicPr>
          <p:cNvPr id="60" name="Picture 59">
            <a:extLst>
              <a:ext uri="{FF2B5EF4-FFF2-40B4-BE49-F238E27FC236}">
                <a16:creationId xmlns:a16="http://schemas.microsoft.com/office/drawing/2014/main" id="{D9CA5AE0-2D1B-917D-CC4E-9987832E8BE3}"/>
              </a:ext>
            </a:extLst>
          </p:cNvPr>
          <p:cNvPicPr>
            <a:picLocks noChangeAspect="1"/>
          </p:cNvPicPr>
          <p:nvPr/>
        </p:nvPicPr>
        <p:blipFill>
          <a:blip r:embed="rId38"/>
          <a:stretch>
            <a:fillRect/>
          </a:stretch>
        </p:blipFill>
        <p:spPr>
          <a:xfrm>
            <a:off x="6068651" y="4479182"/>
            <a:ext cx="1142547" cy="582354"/>
          </a:xfrm>
          <a:prstGeom prst="rect">
            <a:avLst/>
          </a:prstGeom>
        </p:spPr>
      </p:pic>
      <p:pic>
        <p:nvPicPr>
          <p:cNvPr id="62" name="Picture 61">
            <a:extLst>
              <a:ext uri="{FF2B5EF4-FFF2-40B4-BE49-F238E27FC236}">
                <a16:creationId xmlns:a16="http://schemas.microsoft.com/office/drawing/2014/main" id="{8A1FA8E8-0BEB-B04B-118E-8CD227450761}"/>
              </a:ext>
            </a:extLst>
          </p:cNvPr>
          <p:cNvPicPr>
            <a:picLocks noChangeAspect="1"/>
          </p:cNvPicPr>
          <p:nvPr/>
        </p:nvPicPr>
        <p:blipFill>
          <a:blip r:embed="rId39"/>
          <a:stretch>
            <a:fillRect/>
          </a:stretch>
        </p:blipFill>
        <p:spPr>
          <a:xfrm>
            <a:off x="6052814" y="3880963"/>
            <a:ext cx="1100689" cy="573372"/>
          </a:xfrm>
          <a:prstGeom prst="rect">
            <a:avLst/>
          </a:prstGeom>
        </p:spPr>
      </p:pic>
      <p:sp>
        <p:nvSpPr>
          <p:cNvPr id="63" name="TextBox 62">
            <a:extLst>
              <a:ext uri="{FF2B5EF4-FFF2-40B4-BE49-F238E27FC236}">
                <a16:creationId xmlns:a16="http://schemas.microsoft.com/office/drawing/2014/main" id="{45A7827E-19AB-C1B8-B43F-FB188CBBC467}"/>
              </a:ext>
            </a:extLst>
          </p:cNvPr>
          <p:cNvSpPr txBox="1"/>
          <p:nvPr/>
        </p:nvSpPr>
        <p:spPr>
          <a:xfrm>
            <a:off x="7630306" y="2966144"/>
            <a:ext cx="4447336" cy="4524315"/>
          </a:xfrm>
          <a:prstGeom prst="rect">
            <a:avLst/>
          </a:prstGeom>
          <a:noFill/>
        </p:spPr>
        <p:txBody>
          <a:bodyPr wrap="square" rtlCol="0">
            <a:spAutoFit/>
          </a:bodyPr>
          <a:lstStyle/>
          <a:p>
            <a:r>
              <a:rPr lang="en-US" sz="1400" dirty="0"/>
              <a:t>SSIM measures the structural similarity between two images, with values ranging from -1 to 1. A score of 1 indicates identical structures, while values near 0 suggest significant differences. High SSIM in motor assembly analysis suggests correct alignment, whereas low SSIM indicates potential assembly errors .Here </a:t>
            </a:r>
            <a:r>
              <a:rPr lang="en-IN" sz="1400" dirty="0">
                <a:effectLst/>
                <a:latin typeface="Aptos" panose="020B0004020202020204" pitchFamily="34" charset="0"/>
                <a:ea typeface="Aptos" panose="020B0004020202020204" pitchFamily="34" charset="0"/>
                <a:cs typeface="Times New Roman" panose="02020603050405020304" pitchFamily="18" charset="0"/>
              </a:rPr>
              <a:t>SSIM score for fully inserted magnet: 1.0000 and for test images </a:t>
            </a:r>
            <a:r>
              <a:rPr lang="en-US" sz="1400" dirty="0"/>
              <a:t>approximated SSIM is 0.8689 and all values lies within 0.8 value ranges gives some assembly errors.</a:t>
            </a:r>
            <a:endParaRPr lang="en-US" sz="1400" b="1" dirty="0"/>
          </a:p>
          <a:p>
            <a:r>
              <a:rPr lang="en-US" sz="1400" b="1" dirty="0"/>
              <a:t>Pixel-wise Difference: </a:t>
            </a:r>
            <a:r>
              <a:rPr lang="en-US" sz="1400" dirty="0"/>
              <a:t>This step calculates pixel-wise differences and normalizes them, highlighting mismatched regions between reference and test images. By scaling pixel values (0-255), subtle differences become more visible. In motor assembly, this difference image helps identify misalignments, defects, or positioning errors that SSIM alone may not reveal. Here all images show the misalignment of the magnets.</a:t>
            </a:r>
            <a:r>
              <a:rPr lang="en-US" sz="1400" b="1" dirty="0"/>
              <a:t>                                                                                   </a:t>
            </a:r>
          </a:p>
          <a:p>
            <a:endParaRPr lang="en-US" dirty="0"/>
          </a:p>
          <a:p>
            <a:endParaRPr lang="en-IN" dirty="0"/>
          </a:p>
        </p:txBody>
      </p:sp>
      <p:sp>
        <p:nvSpPr>
          <p:cNvPr id="29" name="TextBox 28">
            <a:extLst>
              <a:ext uri="{FF2B5EF4-FFF2-40B4-BE49-F238E27FC236}">
                <a16:creationId xmlns:a16="http://schemas.microsoft.com/office/drawing/2014/main" id="{7C988206-685A-7E2D-43DF-B82BB0822928}"/>
              </a:ext>
            </a:extLst>
          </p:cNvPr>
          <p:cNvSpPr txBox="1"/>
          <p:nvPr/>
        </p:nvSpPr>
        <p:spPr>
          <a:xfrm>
            <a:off x="688290" y="6500379"/>
            <a:ext cx="4214812" cy="369332"/>
          </a:xfrm>
          <a:prstGeom prst="rect">
            <a:avLst/>
          </a:prstGeom>
          <a:noFill/>
        </p:spPr>
        <p:txBody>
          <a:bodyPr wrap="square" rtlCol="0">
            <a:spAutoFit/>
          </a:bodyPr>
          <a:lstStyle/>
          <a:p>
            <a:r>
              <a:rPr lang="en-US" dirty="0"/>
              <a:t>Fig: Displaying SSIM </a:t>
            </a:r>
            <a:endParaRPr lang="en-IN" dirty="0"/>
          </a:p>
        </p:txBody>
      </p:sp>
    </p:spTree>
    <p:extLst>
      <p:ext uri="{BB962C8B-B14F-4D97-AF65-F5344CB8AC3E}">
        <p14:creationId xmlns:p14="http://schemas.microsoft.com/office/powerpoint/2010/main" val="39696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1379</TotalTime>
  <Words>2806</Words>
  <Application>Microsoft Office PowerPoint</Application>
  <PresentationFormat>Widescreen</PresentationFormat>
  <Paragraphs>279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Symbol</vt:lpstr>
      <vt:lpstr>Office Theme</vt:lpstr>
      <vt:lpstr>MOTOR ASSEMBLY MONITORING THROUGH IMAGE ANALYSIS  PROJECT ID-IN02 </vt:lpstr>
      <vt:lpstr>Problem Statement </vt:lpstr>
      <vt:lpstr>Work Approach </vt:lpstr>
      <vt:lpstr>PowerPoint Presentation</vt:lpstr>
      <vt:lpstr>Work products and deliverables</vt:lpstr>
      <vt:lpstr>User Manual</vt:lpstr>
      <vt:lpstr> Technical Manual </vt:lpstr>
      <vt:lpstr>Program Documentation: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Relevance of the project to industrial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dc:creator>
  <cp:lastModifiedBy>SONY</cp:lastModifiedBy>
  <cp:revision>73</cp:revision>
  <dcterms:created xsi:type="dcterms:W3CDTF">2024-10-29T16:06:55Z</dcterms:created>
  <dcterms:modified xsi:type="dcterms:W3CDTF">2024-11-05T22:06:00Z</dcterms:modified>
</cp:coreProperties>
</file>