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2" r:id="rId3"/>
    <p:sldId id="263" r:id="rId4"/>
    <p:sldId id="264" r:id="rId5"/>
    <p:sldId id="265" r:id="rId6"/>
    <p:sldId id="266" r:id="rId7"/>
    <p:sldId id="267" r:id="rId8"/>
    <p:sldId id="259" r:id="rId9"/>
    <p:sldId id="295" r:id="rId10"/>
    <p:sldId id="287" r:id="rId11"/>
    <p:sldId id="288" r:id="rId12"/>
    <p:sldId id="289" r:id="rId13"/>
    <p:sldId id="291" r:id="rId14"/>
    <p:sldId id="290" r:id="rId15"/>
    <p:sldId id="292" r:id="rId16"/>
    <p:sldId id="294" r:id="rId17"/>
    <p:sldId id="278" r:id="rId18"/>
    <p:sldId id="260" r:id="rId19"/>
    <p:sldId id="26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94173" autoAdjust="0"/>
  </p:normalViewPr>
  <p:slideViewPr>
    <p:cSldViewPr snapToGrid="0">
      <p:cViewPr varScale="1">
        <p:scale>
          <a:sx n="67" d="100"/>
          <a:sy n="67" d="100"/>
        </p:scale>
        <p:origin x="774" y="66"/>
      </p:cViewPr>
      <p:guideLst/>
    </p:cSldViewPr>
  </p:slideViewPr>
  <p:outlineViewPr>
    <p:cViewPr>
      <p:scale>
        <a:sx n="33" d="100"/>
        <a:sy n="33" d="100"/>
      </p:scale>
      <p:origin x="0" y="-175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05D76-F7C8-4C43-AAFD-30019C9C3CED}"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60152-A4EA-4C78-B799-A2789E7B6B98}" type="slidenum">
              <a:rPr lang="en-IN" smtClean="0"/>
              <a:t>‹#›</a:t>
            </a:fld>
            <a:endParaRPr lang="en-IN"/>
          </a:p>
        </p:txBody>
      </p:sp>
    </p:spTree>
    <p:extLst>
      <p:ext uri="{BB962C8B-B14F-4D97-AF65-F5344CB8AC3E}">
        <p14:creationId xmlns:p14="http://schemas.microsoft.com/office/powerpoint/2010/main" val="1042845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260152-A4EA-4C78-B799-A2789E7B6B98}" type="slidenum">
              <a:rPr lang="en-IN" smtClean="0"/>
              <a:t>7</a:t>
            </a:fld>
            <a:endParaRPr lang="en-IN"/>
          </a:p>
        </p:txBody>
      </p:sp>
    </p:spTree>
    <p:extLst>
      <p:ext uri="{BB962C8B-B14F-4D97-AF65-F5344CB8AC3E}">
        <p14:creationId xmlns:p14="http://schemas.microsoft.com/office/powerpoint/2010/main" val="200351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EB5A-DBAB-0996-28F1-C2345CFAF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27BFB9E-0327-F1CD-728A-CD61AE8E9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638D69-1A02-4412-194E-FF2E5E727DE6}"/>
              </a:ext>
            </a:extLst>
          </p:cNvPr>
          <p:cNvSpPr>
            <a:spLocks noGrp="1"/>
          </p:cNvSpPr>
          <p:nvPr>
            <p:ph type="dt" sz="half" idx="10"/>
          </p:nvPr>
        </p:nvSpPr>
        <p:spPr/>
        <p:txBody>
          <a:bodyPr/>
          <a:lstStyle/>
          <a:p>
            <a:fld id="{83C9F207-C916-4C7C-A382-91D39575CF54}" type="datetime1">
              <a:rPr lang="en-IN" smtClean="0"/>
              <a:t>10-11-2024</a:t>
            </a:fld>
            <a:endParaRPr lang="en-IN"/>
          </a:p>
        </p:txBody>
      </p:sp>
      <p:sp>
        <p:nvSpPr>
          <p:cNvPr id="5" name="Footer Placeholder 4">
            <a:extLst>
              <a:ext uri="{FF2B5EF4-FFF2-40B4-BE49-F238E27FC236}">
                <a16:creationId xmlns:a16="http://schemas.microsoft.com/office/drawing/2014/main" id="{FF7F7059-1887-9196-E0AE-9DA42A3B8E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BD22-513F-9385-77AA-02E463A39B14}"/>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14527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52660-390C-3E35-52C2-5EF87CD2BB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74708B-F0DB-7ACE-FBB1-6EB0C68FE0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049113-495D-0412-54A3-5E604679ED5A}"/>
              </a:ext>
            </a:extLst>
          </p:cNvPr>
          <p:cNvSpPr>
            <a:spLocks noGrp="1"/>
          </p:cNvSpPr>
          <p:nvPr>
            <p:ph type="dt" sz="half" idx="10"/>
          </p:nvPr>
        </p:nvSpPr>
        <p:spPr/>
        <p:txBody>
          <a:bodyPr/>
          <a:lstStyle/>
          <a:p>
            <a:fld id="{E6FC414D-7746-4363-B995-7C4DB374811C}" type="datetime1">
              <a:rPr lang="en-IN" smtClean="0"/>
              <a:t>10-11-2024</a:t>
            </a:fld>
            <a:endParaRPr lang="en-IN"/>
          </a:p>
        </p:txBody>
      </p:sp>
      <p:sp>
        <p:nvSpPr>
          <p:cNvPr id="5" name="Footer Placeholder 4">
            <a:extLst>
              <a:ext uri="{FF2B5EF4-FFF2-40B4-BE49-F238E27FC236}">
                <a16:creationId xmlns:a16="http://schemas.microsoft.com/office/drawing/2014/main" id="{2B590921-FDA7-5F90-67EA-1CBD85A3F7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FFCB85-49F5-0265-EB64-664E9C5D892D}"/>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12110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B32E38-3817-AA29-C9A0-EDF2CB784C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3B9386-CF2D-4D10-CE5E-D233B21D40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12065-38C2-79C2-0F03-F9F4C24ADF29}"/>
              </a:ext>
            </a:extLst>
          </p:cNvPr>
          <p:cNvSpPr>
            <a:spLocks noGrp="1"/>
          </p:cNvSpPr>
          <p:nvPr>
            <p:ph type="dt" sz="half" idx="10"/>
          </p:nvPr>
        </p:nvSpPr>
        <p:spPr/>
        <p:txBody>
          <a:bodyPr/>
          <a:lstStyle/>
          <a:p>
            <a:fld id="{B592DE1E-E27C-46BD-93DD-EA563D61858F}" type="datetime1">
              <a:rPr lang="en-IN" smtClean="0"/>
              <a:t>10-11-2024</a:t>
            </a:fld>
            <a:endParaRPr lang="en-IN"/>
          </a:p>
        </p:txBody>
      </p:sp>
      <p:sp>
        <p:nvSpPr>
          <p:cNvPr id="5" name="Footer Placeholder 4">
            <a:extLst>
              <a:ext uri="{FF2B5EF4-FFF2-40B4-BE49-F238E27FC236}">
                <a16:creationId xmlns:a16="http://schemas.microsoft.com/office/drawing/2014/main" id="{5FEF750B-6FA9-C1C2-F4A1-FC25C2B9D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187B37-6D9D-3280-926C-20B0EB42A266}"/>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55036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9C45-7A04-2CC5-8A4F-C4169AEB78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AC69DB-6232-DC03-347A-10312EF9B8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8709AB-F3D7-0C8E-C89D-B4A5E8B8D4BB}"/>
              </a:ext>
            </a:extLst>
          </p:cNvPr>
          <p:cNvSpPr>
            <a:spLocks noGrp="1"/>
          </p:cNvSpPr>
          <p:nvPr>
            <p:ph type="dt" sz="half" idx="10"/>
          </p:nvPr>
        </p:nvSpPr>
        <p:spPr/>
        <p:txBody>
          <a:bodyPr/>
          <a:lstStyle/>
          <a:p>
            <a:fld id="{D0AD38EA-9314-4E9B-8116-891B7C6B35D2}" type="datetime1">
              <a:rPr lang="en-IN" smtClean="0"/>
              <a:t>10-11-2024</a:t>
            </a:fld>
            <a:endParaRPr lang="en-IN"/>
          </a:p>
        </p:txBody>
      </p:sp>
      <p:sp>
        <p:nvSpPr>
          <p:cNvPr id="5" name="Footer Placeholder 4">
            <a:extLst>
              <a:ext uri="{FF2B5EF4-FFF2-40B4-BE49-F238E27FC236}">
                <a16:creationId xmlns:a16="http://schemas.microsoft.com/office/drawing/2014/main" id="{3CDFEC57-95A7-DFFD-E294-F43C631600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E349F3-0606-9549-6FF0-02C9E23A792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21835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F4AE8-F02C-37BC-DC26-68B8F9561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7292B8-39AE-7910-1C64-52F4DC7025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D66E1F-0D8F-58DB-8D27-6272AB03489E}"/>
              </a:ext>
            </a:extLst>
          </p:cNvPr>
          <p:cNvSpPr>
            <a:spLocks noGrp="1"/>
          </p:cNvSpPr>
          <p:nvPr>
            <p:ph type="dt" sz="half" idx="10"/>
          </p:nvPr>
        </p:nvSpPr>
        <p:spPr/>
        <p:txBody>
          <a:bodyPr/>
          <a:lstStyle/>
          <a:p>
            <a:fld id="{BBEF33E2-0168-43FE-8518-D476A444A2EA}" type="datetime1">
              <a:rPr lang="en-IN" smtClean="0"/>
              <a:t>10-11-2024</a:t>
            </a:fld>
            <a:endParaRPr lang="en-IN"/>
          </a:p>
        </p:txBody>
      </p:sp>
      <p:sp>
        <p:nvSpPr>
          <p:cNvPr id="5" name="Footer Placeholder 4">
            <a:extLst>
              <a:ext uri="{FF2B5EF4-FFF2-40B4-BE49-F238E27FC236}">
                <a16:creationId xmlns:a16="http://schemas.microsoft.com/office/drawing/2014/main" id="{C396A793-B3C4-1AA3-C84D-143F2D717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EA0D0-796C-62CC-C199-4CDFCB321EE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230356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FE4C1-4614-2645-2810-B645E85137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DA4D92-354B-31EC-1839-A11A3E20B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552E779-0849-6CF2-0B36-213CA8517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5C4BB5-3527-34B7-07C2-FA0C61DE408E}"/>
              </a:ext>
            </a:extLst>
          </p:cNvPr>
          <p:cNvSpPr>
            <a:spLocks noGrp="1"/>
          </p:cNvSpPr>
          <p:nvPr>
            <p:ph type="dt" sz="half" idx="10"/>
          </p:nvPr>
        </p:nvSpPr>
        <p:spPr/>
        <p:txBody>
          <a:bodyPr/>
          <a:lstStyle/>
          <a:p>
            <a:fld id="{1FE685A1-0D48-4A36-A1DE-F5FEA5119503}" type="datetime1">
              <a:rPr lang="en-IN" smtClean="0"/>
              <a:t>10-11-2024</a:t>
            </a:fld>
            <a:endParaRPr lang="en-IN"/>
          </a:p>
        </p:txBody>
      </p:sp>
      <p:sp>
        <p:nvSpPr>
          <p:cNvPr id="6" name="Footer Placeholder 5">
            <a:extLst>
              <a:ext uri="{FF2B5EF4-FFF2-40B4-BE49-F238E27FC236}">
                <a16:creationId xmlns:a16="http://schemas.microsoft.com/office/drawing/2014/main" id="{E1EC3153-924E-9E29-DAA4-B7EDC003D6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8D2CFF-413D-362E-45DE-D6E51C3EB3A2}"/>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73432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C48C-92C5-BACA-095C-33D059C540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A284AE-D55B-91ED-8B01-C99A02AA0A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07F26E-0DB8-3396-2671-DAEFCE94BD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1FD1B55-C70A-26B1-A3C7-BEE98AFB63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5157B5-1454-A252-FE70-E2DB6C1F56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E2491D-9322-2425-3386-F9E808B38FDD}"/>
              </a:ext>
            </a:extLst>
          </p:cNvPr>
          <p:cNvSpPr>
            <a:spLocks noGrp="1"/>
          </p:cNvSpPr>
          <p:nvPr>
            <p:ph type="dt" sz="half" idx="10"/>
          </p:nvPr>
        </p:nvSpPr>
        <p:spPr/>
        <p:txBody>
          <a:bodyPr/>
          <a:lstStyle/>
          <a:p>
            <a:fld id="{2D282AF4-15A5-4166-9A84-FD559DECAA47}" type="datetime1">
              <a:rPr lang="en-IN" smtClean="0"/>
              <a:t>10-11-2024</a:t>
            </a:fld>
            <a:endParaRPr lang="en-IN"/>
          </a:p>
        </p:txBody>
      </p:sp>
      <p:sp>
        <p:nvSpPr>
          <p:cNvPr id="8" name="Footer Placeholder 7">
            <a:extLst>
              <a:ext uri="{FF2B5EF4-FFF2-40B4-BE49-F238E27FC236}">
                <a16:creationId xmlns:a16="http://schemas.microsoft.com/office/drawing/2014/main" id="{87B91B34-B65D-9019-CA47-3DB11A0678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105B56-8A07-5759-4778-89AC60A4747B}"/>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3030653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06FB2-A90E-EEE2-1206-25F1CD6A1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EE9EAA-A0A2-3AAC-4607-5B8A384E476B}"/>
              </a:ext>
            </a:extLst>
          </p:cNvPr>
          <p:cNvSpPr>
            <a:spLocks noGrp="1"/>
          </p:cNvSpPr>
          <p:nvPr>
            <p:ph type="dt" sz="half" idx="10"/>
          </p:nvPr>
        </p:nvSpPr>
        <p:spPr/>
        <p:txBody>
          <a:bodyPr/>
          <a:lstStyle/>
          <a:p>
            <a:fld id="{7F3D5E44-CA1E-4547-911E-402C2B0112DC}" type="datetime1">
              <a:rPr lang="en-IN" smtClean="0"/>
              <a:t>10-11-2024</a:t>
            </a:fld>
            <a:endParaRPr lang="en-IN"/>
          </a:p>
        </p:txBody>
      </p:sp>
      <p:sp>
        <p:nvSpPr>
          <p:cNvPr id="4" name="Footer Placeholder 3">
            <a:extLst>
              <a:ext uri="{FF2B5EF4-FFF2-40B4-BE49-F238E27FC236}">
                <a16:creationId xmlns:a16="http://schemas.microsoft.com/office/drawing/2014/main" id="{A648BB32-DF41-43C9-7D1A-ADAB4B26BB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6B7DD8-2AE2-7C43-BB49-14451E102018}"/>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941479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FFE3-1D60-CBC4-33FA-1586724663CF}"/>
              </a:ext>
            </a:extLst>
          </p:cNvPr>
          <p:cNvSpPr>
            <a:spLocks noGrp="1"/>
          </p:cNvSpPr>
          <p:nvPr>
            <p:ph type="dt" sz="half" idx="10"/>
          </p:nvPr>
        </p:nvSpPr>
        <p:spPr/>
        <p:txBody>
          <a:bodyPr/>
          <a:lstStyle/>
          <a:p>
            <a:fld id="{DF392D46-81A6-4A9A-A112-3A0DCDB8AC13}" type="datetime1">
              <a:rPr lang="en-IN" smtClean="0"/>
              <a:t>10-11-2024</a:t>
            </a:fld>
            <a:endParaRPr lang="en-IN"/>
          </a:p>
        </p:txBody>
      </p:sp>
      <p:sp>
        <p:nvSpPr>
          <p:cNvPr id="3" name="Footer Placeholder 2">
            <a:extLst>
              <a:ext uri="{FF2B5EF4-FFF2-40B4-BE49-F238E27FC236}">
                <a16:creationId xmlns:a16="http://schemas.microsoft.com/office/drawing/2014/main" id="{E2671D3D-7A79-294C-3B2B-934FCFD32F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2FF86-0FE1-F555-89CB-7D7484235571}"/>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14522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B6B27-B934-30E8-B67C-994005374A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95A9AD-BB2F-10F9-5EAB-3E2DE0779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0E4559-B3AC-2237-2A93-C2AB68D98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3DE52-2FB5-531E-5C9C-F3DA4DD8C877}"/>
              </a:ext>
            </a:extLst>
          </p:cNvPr>
          <p:cNvSpPr>
            <a:spLocks noGrp="1"/>
          </p:cNvSpPr>
          <p:nvPr>
            <p:ph type="dt" sz="half" idx="10"/>
          </p:nvPr>
        </p:nvSpPr>
        <p:spPr/>
        <p:txBody>
          <a:bodyPr/>
          <a:lstStyle/>
          <a:p>
            <a:fld id="{D99B8865-1F63-464E-813C-EEB8881A9B17}" type="datetime1">
              <a:rPr lang="en-IN" smtClean="0"/>
              <a:t>10-11-2024</a:t>
            </a:fld>
            <a:endParaRPr lang="en-IN"/>
          </a:p>
        </p:txBody>
      </p:sp>
      <p:sp>
        <p:nvSpPr>
          <p:cNvPr id="6" name="Footer Placeholder 5">
            <a:extLst>
              <a:ext uri="{FF2B5EF4-FFF2-40B4-BE49-F238E27FC236}">
                <a16:creationId xmlns:a16="http://schemas.microsoft.com/office/drawing/2014/main" id="{A62EFBC0-1194-8F09-FAB6-C649160695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647E2-287B-9076-CC23-1AE1BD131515}"/>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4061345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A0CB-3A7C-9EDB-3D21-FD1A0A7FC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A8F0AE-7675-770C-DBD1-AD2598ACD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076915-76CC-3F44-389E-F893527428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BBB35-53F6-8EAD-57B4-7637F5B93FAF}"/>
              </a:ext>
            </a:extLst>
          </p:cNvPr>
          <p:cNvSpPr>
            <a:spLocks noGrp="1"/>
          </p:cNvSpPr>
          <p:nvPr>
            <p:ph type="dt" sz="half" idx="10"/>
          </p:nvPr>
        </p:nvSpPr>
        <p:spPr/>
        <p:txBody>
          <a:bodyPr/>
          <a:lstStyle/>
          <a:p>
            <a:fld id="{9BE8BA34-3E83-441D-B704-B264B0C1EE31}" type="datetime1">
              <a:rPr lang="en-IN" smtClean="0"/>
              <a:t>10-11-2024</a:t>
            </a:fld>
            <a:endParaRPr lang="en-IN"/>
          </a:p>
        </p:txBody>
      </p:sp>
      <p:sp>
        <p:nvSpPr>
          <p:cNvPr id="6" name="Footer Placeholder 5">
            <a:extLst>
              <a:ext uri="{FF2B5EF4-FFF2-40B4-BE49-F238E27FC236}">
                <a16:creationId xmlns:a16="http://schemas.microsoft.com/office/drawing/2014/main" id="{90D203A3-AF14-4EAA-DC05-D96C270D45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91B76E-E0A3-3EB4-4FCD-8814D2ABB747}"/>
              </a:ext>
            </a:extLst>
          </p:cNvPr>
          <p:cNvSpPr>
            <a:spLocks noGrp="1"/>
          </p:cNvSpPr>
          <p:nvPr>
            <p:ph type="sldNum" sz="quarter" idx="12"/>
          </p:nvPr>
        </p:nvSpPr>
        <p:spPr/>
        <p:txBody>
          <a:bodyPr/>
          <a:lstStyle/>
          <a:p>
            <a:fld id="{1D67EF22-5B5C-4800-AB3D-6E125217BB00}" type="slidenum">
              <a:rPr lang="en-IN" smtClean="0"/>
              <a:t>‹#›</a:t>
            </a:fld>
            <a:endParaRPr lang="en-IN"/>
          </a:p>
        </p:txBody>
      </p:sp>
    </p:spTree>
    <p:extLst>
      <p:ext uri="{BB962C8B-B14F-4D97-AF65-F5344CB8AC3E}">
        <p14:creationId xmlns:p14="http://schemas.microsoft.com/office/powerpoint/2010/main" val="846170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3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C07220-23DF-238F-F768-69878D9D5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3D7DB-4419-D178-ABA0-BDB6FAC26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D070CF-4AAB-D779-C438-A661FE8CC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B2343C-6423-4673-A698-EFCF52C192A7}" type="datetime1">
              <a:rPr lang="en-IN" smtClean="0"/>
              <a:t>10-11-2024</a:t>
            </a:fld>
            <a:endParaRPr lang="en-IN"/>
          </a:p>
        </p:txBody>
      </p:sp>
      <p:sp>
        <p:nvSpPr>
          <p:cNvPr id="5" name="Footer Placeholder 4">
            <a:extLst>
              <a:ext uri="{FF2B5EF4-FFF2-40B4-BE49-F238E27FC236}">
                <a16:creationId xmlns:a16="http://schemas.microsoft.com/office/drawing/2014/main" id="{6D77F5AE-0EA5-D08F-AC0E-10A5E9835F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D9BEB6F-DA1A-A18E-4B38-CD64C88867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67EF22-5B5C-4800-AB3D-6E125217BB00}" type="slidenum">
              <a:rPr lang="en-IN" smtClean="0"/>
              <a:t>‹#›</a:t>
            </a:fld>
            <a:endParaRPr lang="en-IN"/>
          </a:p>
        </p:txBody>
      </p:sp>
    </p:spTree>
    <p:extLst>
      <p:ext uri="{BB962C8B-B14F-4D97-AF65-F5344CB8AC3E}">
        <p14:creationId xmlns:p14="http://schemas.microsoft.com/office/powerpoint/2010/main" val="702925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rpankumar2520/IDEAS_TIH_Project/tree/my-new-bran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1A19-BCDF-ADD7-067E-E27D13CF625A}"/>
              </a:ext>
            </a:extLst>
          </p:cNvPr>
          <p:cNvSpPr>
            <a:spLocks noGrp="1"/>
          </p:cNvSpPr>
          <p:nvPr>
            <p:ph type="ctrTitle"/>
          </p:nvPr>
        </p:nvSpPr>
        <p:spPr>
          <a:xfrm>
            <a:off x="1376082" y="745845"/>
            <a:ext cx="9144000" cy="2387600"/>
          </a:xfrm>
        </p:spPr>
        <p:txBody>
          <a:bodyPr>
            <a:normAutofit fontScale="90000"/>
          </a:bodyPr>
          <a:lstStyle/>
          <a:p>
            <a: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a:t>
            </a: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br>
              <a:rPr lang="en-US" sz="3600" b="1" u="sng" dirty="0">
                <a:effectLst/>
                <a:latin typeface="Aptos Display" panose="020B0004020202020204" pitchFamily="34" charset="0"/>
                <a:ea typeface="Aptos" panose="020B0004020202020204" pitchFamily="34" charset="0"/>
                <a:cs typeface="Times New Roman" panose="02020603050405020304" pitchFamily="18" charset="0"/>
              </a:rPr>
            </a:br>
            <a:r>
              <a:rPr lang="en-US" sz="2700" b="1" u="sng" dirty="0">
                <a:effectLst/>
                <a:latin typeface="Aptos Display" panose="020B0004020202020204" pitchFamily="34" charset="0"/>
                <a:ea typeface="Aptos" panose="020B0004020202020204" pitchFamily="34" charset="0"/>
                <a:cs typeface="Times New Roman" panose="02020603050405020304" pitchFamily="18" charset="0"/>
              </a:rPr>
              <a:t>PROJECT ID-IN02</a:t>
            </a:r>
            <a:br>
              <a:rPr lang="en-IN" sz="1800" u="sng" dirty="0">
                <a:effectLst/>
                <a:latin typeface="Aptos" panose="020B0004020202020204" pitchFamily="34" charset="0"/>
                <a:ea typeface="Aptos" panose="020B0004020202020204" pitchFamily="34" charset="0"/>
                <a:cs typeface="Times New Roman" panose="02020603050405020304" pitchFamily="18" charset="0"/>
              </a:rPr>
            </a:br>
            <a:endParaRPr lang="en-IN" u="sng" dirty="0"/>
          </a:p>
        </p:txBody>
      </p:sp>
      <p:sp>
        <p:nvSpPr>
          <p:cNvPr id="3" name="Subtitle 2">
            <a:extLst>
              <a:ext uri="{FF2B5EF4-FFF2-40B4-BE49-F238E27FC236}">
                <a16:creationId xmlns:a16="http://schemas.microsoft.com/office/drawing/2014/main" id="{544ACA21-E435-6BAF-B22B-17A359643014}"/>
              </a:ext>
            </a:extLst>
          </p:cNvPr>
          <p:cNvSpPr>
            <a:spLocks noGrp="1"/>
          </p:cNvSpPr>
          <p:nvPr>
            <p:ph type="subTitle" idx="1"/>
          </p:nvPr>
        </p:nvSpPr>
        <p:spPr>
          <a:xfrm>
            <a:off x="1524000" y="2796988"/>
            <a:ext cx="4572000" cy="3859305"/>
          </a:xfrm>
        </p:spPr>
        <p:txBody>
          <a:bodyPr>
            <a:normAutofit/>
          </a:bodyPr>
          <a:lstStyle/>
          <a:p>
            <a:pPr algn="l"/>
            <a:r>
              <a:rPr lang="en-US" b="1" dirty="0"/>
              <a:t>Team Members-                                                               </a:t>
            </a:r>
          </a:p>
          <a:p>
            <a:pPr algn="l"/>
            <a:r>
              <a:rPr lang="en-US" sz="1900" dirty="0"/>
              <a:t>1)</a:t>
            </a:r>
            <a:r>
              <a:rPr lang="en-US" sz="2000" b="1" dirty="0"/>
              <a:t>Arpan Kumar</a:t>
            </a:r>
          </a:p>
          <a:p>
            <a:pPr algn="l"/>
            <a:r>
              <a:rPr lang="en-US" sz="1800" dirty="0"/>
              <a:t>        4</a:t>
            </a:r>
            <a:r>
              <a:rPr lang="en-US" sz="1800" baseline="30000" dirty="0"/>
              <a:t>th</a:t>
            </a:r>
            <a:r>
              <a:rPr lang="en-US" sz="1800" dirty="0"/>
              <a:t> year ECE</a:t>
            </a:r>
          </a:p>
          <a:p>
            <a:pPr algn="l"/>
            <a:r>
              <a:rPr lang="en-US" sz="1800" dirty="0"/>
              <a:t>        Academy of technology</a:t>
            </a:r>
          </a:p>
          <a:p>
            <a:pPr algn="l"/>
            <a:r>
              <a:rPr lang="en-US" sz="1800" dirty="0"/>
              <a:t>   </a:t>
            </a:r>
          </a:p>
          <a:p>
            <a:pPr algn="l"/>
            <a:r>
              <a:rPr lang="en-US" sz="1900" b="1" dirty="0"/>
              <a:t>2) Ayush Kumar</a:t>
            </a:r>
          </a:p>
          <a:p>
            <a:pPr algn="l"/>
            <a:r>
              <a:rPr lang="en-US" sz="1800" dirty="0"/>
              <a:t>        4</a:t>
            </a:r>
            <a:r>
              <a:rPr lang="en-US" sz="1800" baseline="30000" dirty="0"/>
              <a:t>th</a:t>
            </a:r>
            <a:r>
              <a:rPr lang="en-US" sz="1800" dirty="0"/>
              <a:t> year EEE</a:t>
            </a:r>
          </a:p>
          <a:p>
            <a:pPr algn="l"/>
            <a:r>
              <a:rPr lang="en-US" sz="1800" dirty="0"/>
              <a:t>        Academy of technology</a:t>
            </a:r>
          </a:p>
          <a:p>
            <a:pPr algn="l"/>
            <a:endParaRPr lang="en-US" sz="1800" dirty="0"/>
          </a:p>
          <a:p>
            <a:pPr algn="l"/>
            <a:r>
              <a:rPr lang="en-US" sz="1800" dirty="0"/>
              <a:t>                                       </a:t>
            </a:r>
            <a:endParaRPr lang="en-IN" sz="1800" dirty="0"/>
          </a:p>
        </p:txBody>
      </p:sp>
      <p:sp>
        <p:nvSpPr>
          <p:cNvPr id="4" name="TextBox 3">
            <a:extLst>
              <a:ext uri="{FF2B5EF4-FFF2-40B4-BE49-F238E27FC236}">
                <a16:creationId xmlns:a16="http://schemas.microsoft.com/office/drawing/2014/main" id="{32652C6D-C778-B774-EBFE-FEF70DDD33A4}"/>
              </a:ext>
            </a:extLst>
          </p:cNvPr>
          <p:cNvSpPr txBox="1"/>
          <p:nvPr/>
        </p:nvSpPr>
        <p:spPr>
          <a:xfrm>
            <a:off x="6938682" y="2771211"/>
            <a:ext cx="4316506" cy="2215991"/>
          </a:xfrm>
          <a:prstGeom prst="rect">
            <a:avLst/>
          </a:prstGeom>
          <a:noFill/>
        </p:spPr>
        <p:txBody>
          <a:bodyPr wrap="square" rtlCol="0">
            <a:spAutoFit/>
          </a:bodyPr>
          <a:lstStyle/>
          <a:p>
            <a:pPr algn="l"/>
            <a:r>
              <a:rPr lang="en-US" sz="2400" b="1" dirty="0"/>
              <a:t>Team Mentor-                                                                                               </a:t>
            </a:r>
            <a:r>
              <a:rPr lang="en-US" sz="2000" b="1" dirty="0"/>
              <a:t>Mr. Anik Sardar</a:t>
            </a:r>
          </a:p>
          <a:p>
            <a:endParaRPr lang="en-US" dirty="0"/>
          </a:p>
          <a:p>
            <a:r>
              <a:rPr lang="en-US" dirty="0"/>
              <a:t>Manager :Sensor QC &amp; Calibration </a:t>
            </a:r>
          </a:p>
          <a:p>
            <a:r>
              <a:rPr lang="en-US" dirty="0"/>
              <a:t>Prophecy Sensorlytics India PVT.LTD.</a:t>
            </a:r>
          </a:p>
          <a:p>
            <a:endParaRPr lang="en-US" dirty="0"/>
          </a:p>
          <a:p>
            <a:endParaRPr lang="en-IN" dirty="0"/>
          </a:p>
        </p:txBody>
      </p:sp>
      <p:sp>
        <p:nvSpPr>
          <p:cNvPr id="5" name="Slide Number Placeholder 4">
            <a:extLst>
              <a:ext uri="{FF2B5EF4-FFF2-40B4-BE49-F238E27FC236}">
                <a16:creationId xmlns:a16="http://schemas.microsoft.com/office/drawing/2014/main" id="{D1505C84-BD1A-A8DC-B630-5AEED9292C74}"/>
              </a:ext>
            </a:extLst>
          </p:cNvPr>
          <p:cNvSpPr>
            <a:spLocks noGrp="1"/>
          </p:cNvSpPr>
          <p:nvPr>
            <p:ph type="sldNum" sz="quarter" idx="12"/>
          </p:nvPr>
        </p:nvSpPr>
        <p:spPr/>
        <p:txBody>
          <a:bodyPr/>
          <a:lstStyle/>
          <a:p>
            <a:fld id="{1D67EF22-5B5C-4800-AB3D-6E125217BB00}" type="slidenum">
              <a:rPr lang="en-IN" smtClean="0"/>
              <a:t>1</a:t>
            </a:fld>
            <a:endParaRPr lang="en-IN"/>
          </a:p>
        </p:txBody>
      </p:sp>
    </p:spTree>
    <p:extLst>
      <p:ext uri="{BB962C8B-B14F-4D97-AF65-F5344CB8AC3E}">
        <p14:creationId xmlns:p14="http://schemas.microsoft.com/office/powerpoint/2010/main" val="2512952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6F071-463F-DFF7-AE9F-42E57DCD1F94}"/>
              </a:ext>
            </a:extLst>
          </p:cNvPr>
          <p:cNvSpPr>
            <a:spLocks noGrp="1"/>
          </p:cNvSpPr>
          <p:nvPr>
            <p:ph type="title"/>
          </p:nvPr>
        </p:nvSpPr>
        <p:spPr>
          <a:xfrm>
            <a:off x="405684" y="136525"/>
            <a:ext cx="10948116" cy="434975"/>
          </a:xfrm>
        </p:spPr>
        <p:txBody>
          <a:bodyPr>
            <a:normAutofit/>
          </a:bodyPr>
          <a:lstStyle/>
          <a:p>
            <a:r>
              <a:rPr lang="en-IN" sz="2400" b="1" u="sng" dirty="0">
                <a:effectLst/>
                <a:latin typeface="Aptos" panose="020B0004020202020204" pitchFamily="34" charset="0"/>
                <a:ea typeface="Aptos" panose="020B0004020202020204" pitchFamily="34" charset="0"/>
                <a:cs typeface="Times New Roman" panose="02020603050405020304" pitchFamily="18" charset="0"/>
              </a:rPr>
              <a:t>Analysis of Program:</a:t>
            </a:r>
            <a:endParaRPr lang="en-IN" sz="2400" u="sng" dirty="0"/>
          </a:p>
        </p:txBody>
      </p:sp>
      <p:sp>
        <p:nvSpPr>
          <p:cNvPr id="3" name="Content Placeholder 2">
            <a:extLst>
              <a:ext uri="{FF2B5EF4-FFF2-40B4-BE49-F238E27FC236}">
                <a16:creationId xmlns:a16="http://schemas.microsoft.com/office/drawing/2014/main" id="{F99CE0B3-A74D-6945-5971-431C1FFDD540}"/>
              </a:ext>
            </a:extLst>
          </p:cNvPr>
          <p:cNvSpPr>
            <a:spLocks noGrp="1"/>
          </p:cNvSpPr>
          <p:nvPr>
            <p:ph idx="1"/>
          </p:nvPr>
        </p:nvSpPr>
        <p:spPr>
          <a:xfrm>
            <a:off x="283335" y="681038"/>
            <a:ext cx="11418127" cy="5495925"/>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Load and</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preprocess images</a:t>
            </a:r>
            <a:r>
              <a:rPr lang="en-IN" sz="2000" dirty="0">
                <a:effectLst/>
                <a:latin typeface="Aptos" panose="020B0004020202020204" pitchFamily="34" charset="0"/>
                <a:ea typeface="Aptos" panose="020B0004020202020204" pitchFamily="34" charset="0"/>
                <a:cs typeface="Times New Roman" panose="02020603050405020304" pitchFamily="18" charset="0"/>
              </a:rPr>
              <a:t>:</a:t>
            </a:r>
            <a:r>
              <a:rPr lang="en-IN" sz="16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a:t>
            </a:r>
          </a:p>
          <a:p>
            <a:pPr marL="0" indent="0">
              <a:buNone/>
            </a:pPr>
            <a:endParaRPr lang="en-IN" sz="2000" dirty="0"/>
          </a:p>
        </p:txBody>
      </p:sp>
      <p:sp>
        <p:nvSpPr>
          <p:cNvPr id="4" name="Slide Number Placeholder 3">
            <a:extLst>
              <a:ext uri="{FF2B5EF4-FFF2-40B4-BE49-F238E27FC236}">
                <a16:creationId xmlns:a16="http://schemas.microsoft.com/office/drawing/2014/main" id="{7DBC3DA5-0648-975D-B58A-7B627C1B0BA7}"/>
              </a:ext>
            </a:extLst>
          </p:cNvPr>
          <p:cNvSpPr>
            <a:spLocks noGrp="1"/>
          </p:cNvSpPr>
          <p:nvPr>
            <p:ph type="sldNum" sz="quarter" idx="12"/>
          </p:nvPr>
        </p:nvSpPr>
        <p:spPr/>
        <p:txBody>
          <a:bodyPr/>
          <a:lstStyle/>
          <a:p>
            <a:fld id="{1D67EF22-5B5C-4800-AB3D-6E125217BB00}" type="slidenum">
              <a:rPr lang="en-IN" smtClean="0"/>
              <a:t>10</a:t>
            </a:fld>
            <a:endParaRPr lang="en-IN"/>
          </a:p>
        </p:txBody>
      </p:sp>
      <p:sp>
        <p:nvSpPr>
          <p:cNvPr id="7" name="Oval 6">
            <a:extLst>
              <a:ext uri="{FF2B5EF4-FFF2-40B4-BE49-F238E27FC236}">
                <a16:creationId xmlns:a16="http://schemas.microsoft.com/office/drawing/2014/main" id="{353412E7-BC69-D2D8-F056-867DD322B135}"/>
              </a:ext>
            </a:extLst>
          </p:cNvPr>
          <p:cNvSpPr/>
          <p:nvPr/>
        </p:nvSpPr>
        <p:spPr>
          <a:xfrm>
            <a:off x="2078325" y="996095"/>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Flowchart: Process 7">
            <a:extLst>
              <a:ext uri="{FF2B5EF4-FFF2-40B4-BE49-F238E27FC236}">
                <a16:creationId xmlns:a16="http://schemas.microsoft.com/office/drawing/2014/main" id="{D8CE02F2-88AE-ECEF-9E16-FE0070B46965}"/>
              </a:ext>
            </a:extLst>
          </p:cNvPr>
          <p:cNvSpPr/>
          <p:nvPr/>
        </p:nvSpPr>
        <p:spPr>
          <a:xfrm>
            <a:off x="1762793" y="1722807"/>
            <a:ext cx="1854558" cy="676453"/>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Load Reference and Test image </a:t>
            </a:r>
            <a:endParaRPr lang="en-IN" sz="1400" dirty="0"/>
          </a:p>
        </p:txBody>
      </p:sp>
      <p:sp>
        <p:nvSpPr>
          <p:cNvPr id="9" name="Diamond 8">
            <a:extLst>
              <a:ext uri="{FF2B5EF4-FFF2-40B4-BE49-F238E27FC236}">
                <a16:creationId xmlns:a16="http://schemas.microsoft.com/office/drawing/2014/main" id="{A1EAFD27-DECB-33A8-552F-9B59708ACDD7}"/>
              </a:ext>
            </a:extLst>
          </p:cNvPr>
          <p:cNvSpPr/>
          <p:nvPr/>
        </p:nvSpPr>
        <p:spPr>
          <a:xfrm>
            <a:off x="1503605" y="2600525"/>
            <a:ext cx="2372935" cy="880857"/>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Check if Images Load Successfully</a:t>
            </a:r>
            <a:endParaRPr lang="en-IN" sz="1400" dirty="0"/>
          </a:p>
        </p:txBody>
      </p:sp>
      <p:sp>
        <p:nvSpPr>
          <p:cNvPr id="11" name="Flowchart: Process 10">
            <a:extLst>
              <a:ext uri="{FF2B5EF4-FFF2-40B4-BE49-F238E27FC236}">
                <a16:creationId xmlns:a16="http://schemas.microsoft.com/office/drawing/2014/main" id="{B727A19E-BB19-93A5-9578-607BAC5AB0BD}"/>
              </a:ext>
            </a:extLst>
          </p:cNvPr>
          <p:cNvSpPr/>
          <p:nvPr/>
        </p:nvSpPr>
        <p:spPr>
          <a:xfrm>
            <a:off x="405684"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Show Error Message</a:t>
            </a:r>
            <a:endParaRPr lang="en-IN" sz="1400" dirty="0"/>
          </a:p>
        </p:txBody>
      </p:sp>
      <p:sp>
        <p:nvSpPr>
          <p:cNvPr id="12" name="Flowchart: Process 11">
            <a:extLst>
              <a:ext uri="{FF2B5EF4-FFF2-40B4-BE49-F238E27FC236}">
                <a16:creationId xmlns:a16="http://schemas.microsoft.com/office/drawing/2014/main" id="{2F22DB16-B944-2177-5033-01D781962C0B}"/>
              </a:ext>
            </a:extLst>
          </p:cNvPr>
          <p:cNvSpPr/>
          <p:nvPr/>
        </p:nvSpPr>
        <p:spPr>
          <a:xfrm>
            <a:off x="3251915" y="5321177"/>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Processed images</a:t>
            </a:r>
            <a:endParaRPr lang="en-IN" sz="1400" dirty="0"/>
          </a:p>
        </p:txBody>
      </p:sp>
      <p:sp>
        <p:nvSpPr>
          <p:cNvPr id="13" name="Flowchart: Process 12">
            <a:extLst>
              <a:ext uri="{FF2B5EF4-FFF2-40B4-BE49-F238E27FC236}">
                <a16:creationId xmlns:a16="http://schemas.microsoft.com/office/drawing/2014/main" id="{600BE08D-584D-E99E-6E82-2ACE232684D7}"/>
              </a:ext>
            </a:extLst>
          </p:cNvPr>
          <p:cNvSpPr/>
          <p:nvPr/>
        </p:nvSpPr>
        <p:spPr>
          <a:xfrm>
            <a:off x="3251915" y="4465391"/>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Convert to Grayscale</a:t>
            </a:r>
            <a:endParaRPr lang="en-IN" sz="1400" dirty="0"/>
          </a:p>
        </p:txBody>
      </p:sp>
      <p:sp>
        <p:nvSpPr>
          <p:cNvPr id="14" name="Flowchart: Process 13">
            <a:extLst>
              <a:ext uri="{FF2B5EF4-FFF2-40B4-BE49-F238E27FC236}">
                <a16:creationId xmlns:a16="http://schemas.microsoft.com/office/drawing/2014/main" id="{EE3DCA79-FCD7-CB28-79C1-B1B965B033C7}"/>
              </a:ext>
            </a:extLst>
          </p:cNvPr>
          <p:cNvSpPr/>
          <p:nvPr/>
        </p:nvSpPr>
        <p:spPr>
          <a:xfrm>
            <a:off x="3251915" y="3646289"/>
            <a:ext cx="1854558" cy="46685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Resize Test image</a:t>
            </a:r>
            <a:endParaRPr lang="en-IN" sz="1400" dirty="0"/>
          </a:p>
        </p:txBody>
      </p:sp>
      <p:sp>
        <p:nvSpPr>
          <p:cNvPr id="15" name="Oval 14">
            <a:extLst>
              <a:ext uri="{FF2B5EF4-FFF2-40B4-BE49-F238E27FC236}">
                <a16:creationId xmlns:a16="http://schemas.microsoft.com/office/drawing/2014/main" id="{812E4304-90A2-8ABD-E29C-14B411259A69}"/>
              </a:ext>
            </a:extLst>
          </p:cNvPr>
          <p:cNvSpPr/>
          <p:nvPr/>
        </p:nvSpPr>
        <p:spPr>
          <a:xfrm>
            <a:off x="2083151" y="6064974"/>
            <a:ext cx="1223493" cy="55379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cxnSp>
        <p:nvCxnSpPr>
          <p:cNvPr id="17" name="Straight Arrow Connector 16">
            <a:extLst>
              <a:ext uri="{FF2B5EF4-FFF2-40B4-BE49-F238E27FC236}">
                <a16:creationId xmlns:a16="http://schemas.microsoft.com/office/drawing/2014/main" id="{D9987896-908D-B56B-EE9A-14CDFFCF45FF}"/>
              </a:ext>
            </a:extLst>
          </p:cNvPr>
          <p:cNvCxnSpPr>
            <a:cxnSpLocks/>
            <a:stCxn id="7" idx="4"/>
            <a:endCxn id="8" idx="0"/>
          </p:cNvCxnSpPr>
          <p:nvPr/>
        </p:nvCxnSpPr>
        <p:spPr>
          <a:xfrm>
            <a:off x="2690072" y="1549887"/>
            <a:ext cx="0" cy="17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3715FDE6-A62F-6C7C-1DD0-188A3D520909}"/>
              </a:ext>
            </a:extLst>
          </p:cNvPr>
          <p:cNvCxnSpPr>
            <a:cxnSpLocks/>
            <a:stCxn id="8" idx="2"/>
            <a:endCxn id="9" idx="0"/>
          </p:cNvCxnSpPr>
          <p:nvPr/>
        </p:nvCxnSpPr>
        <p:spPr>
          <a:xfrm>
            <a:off x="2690072" y="2399260"/>
            <a:ext cx="1" cy="20126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AE9F5993-C3EA-7199-A6F9-E3F59D8870D8}"/>
              </a:ext>
            </a:extLst>
          </p:cNvPr>
          <p:cNvCxnSpPr>
            <a:stCxn id="14" idx="2"/>
            <a:endCxn id="13" idx="0"/>
          </p:cNvCxnSpPr>
          <p:nvPr/>
        </p:nvCxnSpPr>
        <p:spPr>
          <a:xfrm>
            <a:off x="4179194" y="4113148"/>
            <a:ext cx="0" cy="35224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18D59013-6630-CB76-ACE7-16C3841C965E}"/>
              </a:ext>
            </a:extLst>
          </p:cNvPr>
          <p:cNvCxnSpPr>
            <a:stCxn id="13" idx="2"/>
            <a:endCxn id="12" idx="0"/>
          </p:cNvCxnSpPr>
          <p:nvPr/>
        </p:nvCxnSpPr>
        <p:spPr>
          <a:xfrm>
            <a:off x="4179194" y="4932250"/>
            <a:ext cx="0" cy="3889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5" name="TextBox 74">
            <a:extLst>
              <a:ext uri="{FF2B5EF4-FFF2-40B4-BE49-F238E27FC236}">
                <a16:creationId xmlns:a16="http://schemas.microsoft.com/office/drawing/2014/main" id="{5AB00AF4-5049-A0E3-5A78-EF93E93286FD}"/>
              </a:ext>
            </a:extLst>
          </p:cNvPr>
          <p:cNvSpPr txBox="1"/>
          <p:nvPr/>
        </p:nvSpPr>
        <p:spPr>
          <a:xfrm>
            <a:off x="4116470" y="3135860"/>
            <a:ext cx="439544" cy="276999"/>
          </a:xfrm>
          <a:prstGeom prst="rect">
            <a:avLst/>
          </a:prstGeom>
          <a:noFill/>
        </p:spPr>
        <p:txBody>
          <a:bodyPr wrap="none" rtlCol="0">
            <a:spAutoFit/>
          </a:bodyPr>
          <a:lstStyle/>
          <a:p>
            <a:r>
              <a:rPr lang="en-US" sz="1200" dirty="0"/>
              <a:t>YES</a:t>
            </a:r>
            <a:endParaRPr lang="en-IN" sz="1200" dirty="0"/>
          </a:p>
        </p:txBody>
      </p:sp>
      <p:sp>
        <p:nvSpPr>
          <p:cNvPr id="77" name="TextBox 76">
            <a:extLst>
              <a:ext uri="{FF2B5EF4-FFF2-40B4-BE49-F238E27FC236}">
                <a16:creationId xmlns:a16="http://schemas.microsoft.com/office/drawing/2014/main" id="{24213A03-60DB-C3EB-B392-04877360AB0D}"/>
              </a:ext>
            </a:extLst>
          </p:cNvPr>
          <p:cNvSpPr txBox="1"/>
          <p:nvPr/>
        </p:nvSpPr>
        <p:spPr>
          <a:xfrm>
            <a:off x="991127" y="3602719"/>
            <a:ext cx="405880" cy="276999"/>
          </a:xfrm>
          <a:prstGeom prst="rect">
            <a:avLst/>
          </a:prstGeom>
          <a:noFill/>
        </p:spPr>
        <p:txBody>
          <a:bodyPr wrap="none" rtlCol="0">
            <a:spAutoFit/>
          </a:bodyPr>
          <a:lstStyle/>
          <a:p>
            <a:r>
              <a:rPr lang="en-US" sz="1200" dirty="0"/>
              <a:t>NO</a:t>
            </a:r>
            <a:endParaRPr lang="en-IN" sz="1200" dirty="0"/>
          </a:p>
        </p:txBody>
      </p:sp>
      <p:pic>
        <p:nvPicPr>
          <p:cNvPr id="78" name="Picture 77" descr="A collage of images of a cylinder&#10;&#10;Description automatically generated">
            <a:extLst>
              <a:ext uri="{FF2B5EF4-FFF2-40B4-BE49-F238E27FC236}">
                <a16:creationId xmlns:a16="http://schemas.microsoft.com/office/drawing/2014/main" id="{1772B34D-9C0F-6896-619B-11F413B3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9112" y="1069964"/>
            <a:ext cx="2721895" cy="1248174"/>
          </a:xfrm>
          <a:prstGeom prst="rect">
            <a:avLst/>
          </a:prstGeom>
        </p:spPr>
      </p:pic>
      <p:pic>
        <p:nvPicPr>
          <p:cNvPr id="81" name="Picture 80" descr="A close-up of a metal object&#10;&#10;Description automatically generated">
            <a:extLst>
              <a:ext uri="{FF2B5EF4-FFF2-40B4-BE49-F238E27FC236}">
                <a16:creationId xmlns:a16="http://schemas.microsoft.com/office/drawing/2014/main" id="{02C991E5-1990-DA76-391B-789BE4CF2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6761" y="5392452"/>
            <a:ext cx="1718478" cy="1173437"/>
          </a:xfrm>
          <a:prstGeom prst="rect">
            <a:avLst/>
          </a:prstGeom>
        </p:spPr>
      </p:pic>
      <p:pic>
        <p:nvPicPr>
          <p:cNvPr id="82" name="Picture 81" descr="A close-up of a metal cylinder&#10;&#10;Description automatically generated">
            <a:extLst>
              <a:ext uri="{FF2B5EF4-FFF2-40B4-BE49-F238E27FC236}">
                <a16:creationId xmlns:a16="http://schemas.microsoft.com/office/drawing/2014/main" id="{2B39BE6C-A56D-860D-E6AD-9C0BF7CB7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6590" y="5392451"/>
            <a:ext cx="1590060" cy="1173437"/>
          </a:xfrm>
          <a:prstGeom prst="rect">
            <a:avLst/>
          </a:prstGeom>
        </p:spPr>
      </p:pic>
      <p:pic>
        <p:nvPicPr>
          <p:cNvPr id="83" name="Picture 82">
            <a:extLst>
              <a:ext uri="{FF2B5EF4-FFF2-40B4-BE49-F238E27FC236}">
                <a16:creationId xmlns:a16="http://schemas.microsoft.com/office/drawing/2014/main" id="{87BBC8EE-BA8F-2A98-5617-5539A413F7F8}"/>
              </a:ext>
            </a:extLst>
          </p:cNvPr>
          <p:cNvPicPr>
            <a:picLocks noChangeAspect="1"/>
          </p:cNvPicPr>
          <p:nvPr/>
        </p:nvPicPr>
        <p:blipFill>
          <a:blip r:embed="rId5"/>
          <a:stretch>
            <a:fillRect/>
          </a:stretch>
        </p:blipFill>
        <p:spPr>
          <a:xfrm>
            <a:off x="5236761" y="5219601"/>
            <a:ext cx="3004557" cy="112754"/>
          </a:xfrm>
          <a:prstGeom prst="rect">
            <a:avLst/>
          </a:prstGeom>
        </p:spPr>
      </p:pic>
      <p:sp>
        <p:nvSpPr>
          <p:cNvPr id="97" name="TextBox 96">
            <a:extLst>
              <a:ext uri="{FF2B5EF4-FFF2-40B4-BE49-F238E27FC236}">
                <a16:creationId xmlns:a16="http://schemas.microsoft.com/office/drawing/2014/main" id="{A80FC011-A4CF-B7BB-301E-4F292AB45969}"/>
              </a:ext>
            </a:extLst>
          </p:cNvPr>
          <p:cNvSpPr txBox="1"/>
          <p:nvPr/>
        </p:nvSpPr>
        <p:spPr>
          <a:xfrm>
            <a:off x="6676734" y="1694051"/>
            <a:ext cx="5264658" cy="2800767"/>
          </a:xfrm>
          <a:prstGeom prst="rect">
            <a:avLst/>
          </a:prstGeom>
          <a:noFill/>
        </p:spPr>
        <p:txBody>
          <a:bodyPr wrap="square" rtlCol="0">
            <a:spAutoFit/>
          </a:bodyPr>
          <a:lstStyle/>
          <a:p>
            <a:r>
              <a:rPr lang="en-US" sz="1600" dirty="0"/>
              <a:t>The function first loads the reference and test images using `cv2.imread`. If the loading process fails, it displays an error message and terminates. Upon successful loading, the test image is resized to match the dimensions of the reference image using `cv2.resize`. Both images are then converted to grayscale using `cv2.cvtColor`. Finally, the function returns the original reference image, the resized test image, and their grayscale versions, as shown here . We used grayscale images because it have single intensity value per pixel and reduces complexity and easy to apply SSIM , Feature matching algorithm.</a:t>
            </a:r>
            <a:endParaRPr lang="en-IN" sz="1600" dirty="0"/>
          </a:p>
        </p:txBody>
      </p:sp>
      <p:cxnSp>
        <p:nvCxnSpPr>
          <p:cNvPr id="6" name="Connector: Elbow 5">
            <a:extLst>
              <a:ext uri="{FF2B5EF4-FFF2-40B4-BE49-F238E27FC236}">
                <a16:creationId xmlns:a16="http://schemas.microsoft.com/office/drawing/2014/main" id="{30D42EAB-108A-72F6-E695-AE894F914469}"/>
              </a:ext>
            </a:extLst>
          </p:cNvPr>
          <p:cNvCxnSpPr>
            <a:stCxn id="11" idx="2"/>
            <a:endCxn id="15" idx="2"/>
          </p:cNvCxnSpPr>
          <p:nvPr/>
        </p:nvCxnSpPr>
        <p:spPr>
          <a:xfrm rot="16200000" flipH="1">
            <a:off x="1003247" y="5261966"/>
            <a:ext cx="1409620" cy="75018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DA41BD8F-E28C-B616-BA95-A1406A726290}"/>
              </a:ext>
            </a:extLst>
          </p:cNvPr>
          <p:cNvCxnSpPr>
            <a:stCxn id="9" idx="1"/>
            <a:endCxn id="11" idx="0"/>
          </p:cNvCxnSpPr>
          <p:nvPr/>
        </p:nvCxnSpPr>
        <p:spPr>
          <a:xfrm rot="10800000" flipV="1">
            <a:off x="1332963" y="3040953"/>
            <a:ext cx="170642" cy="142443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5" name="Connector: Elbow 24">
            <a:extLst>
              <a:ext uri="{FF2B5EF4-FFF2-40B4-BE49-F238E27FC236}">
                <a16:creationId xmlns:a16="http://schemas.microsoft.com/office/drawing/2014/main" id="{914D4EEF-672F-899D-0CC2-A94F0496E7F6}"/>
              </a:ext>
            </a:extLst>
          </p:cNvPr>
          <p:cNvCxnSpPr>
            <a:stCxn id="9" idx="3"/>
            <a:endCxn id="14" idx="0"/>
          </p:cNvCxnSpPr>
          <p:nvPr/>
        </p:nvCxnSpPr>
        <p:spPr>
          <a:xfrm>
            <a:off x="3876540" y="3040954"/>
            <a:ext cx="302654" cy="605335"/>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Connector: Elbow 26">
            <a:extLst>
              <a:ext uri="{FF2B5EF4-FFF2-40B4-BE49-F238E27FC236}">
                <a16:creationId xmlns:a16="http://schemas.microsoft.com/office/drawing/2014/main" id="{CA5064E1-534B-6C77-CCEE-6A623FC49B1E}"/>
              </a:ext>
            </a:extLst>
          </p:cNvPr>
          <p:cNvCxnSpPr>
            <a:stCxn id="12" idx="2"/>
            <a:endCxn id="15" idx="6"/>
          </p:cNvCxnSpPr>
          <p:nvPr/>
        </p:nvCxnSpPr>
        <p:spPr>
          <a:xfrm rot="5400000">
            <a:off x="3466002" y="5628678"/>
            <a:ext cx="553834" cy="872550"/>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4888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2A640-F6DD-089F-B174-FA462D731A4C}"/>
              </a:ext>
            </a:extLst>
          </p:cNvPr>
          <p:cNvSpPr>
            <a:spLocks noGrp="1"/>
          </p:cNvSpPr>
          <p:nvPr>
            <p:ph idx="1"/>
          </p:nvPr>
        </p:nvSpPr>
        <p:spPr>
          <a:xfrm>
            <a:off x="231819" y="136525"/>
            <a:ext cx="11732653" cy="6040438"/>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Compari</a:t>
            </a:r>
            <a:r>
              <a:rPr lang="en-IN" sz="2000" b="1" dirty="0">
                <a:latin typeface="Aptos" panose="020B0004020202020204" pitchFamily="34" charset="0"/>
                <a:ea typeface="Aptos" panose="020B0004020202020204" pitchFamily="34" charset="0"/>
                <a:cs typeface="Times New Roman" panose="02020603050405020304" pitchFamily="18" charset="0"/>
              </a:rPr>
              <a:t>ng</a:t>
            </a:r>
            <a:r>
              <a:rPr lang="en-IN" sz="2000" b="1" dirty="0">
                <a:effectLst/>
                <a:latin typeface="Aptos" panose="020B0004020202020204" pitchFamily="34" charset="0"/>
                <a:ea typeface="Aptos" panose="020B0004020202020204" pitchFamily="34" charset="0"/>
                <a:cs typeface="Times New Roman" panose="02020603050405020304" pitchFamily="18" charset="0"/>
              </a:rPr>
              <a:t> images</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SSIM between reference and test images.</a:t>
            </a:r>
          </a:p>
          <a:p>
            <a:endParaRPr lang="en-IN" sz="2000" dirty="0"/>
          </a:p>
        </p:txBody>
      </p:sp>
      <p:sp>
        <p:nvSpPr>
          <p:cNvPr id="4" name="Slide Number Placeholder 3">
            <a:extLst>
              <a:ext uri="{FF2B5EF4-FFF2-40B4-BE49-F238E27FC236}">
                <a16:creationId xmlns:a16="http://schemas.microsoft.com/office/drawing/2014/main" id="{5533F285-7E07-C8F6-CD6E-A10F075FDBA4}"/>
              </a:ext>
            </a:extLst>
          </p:cNvPr>
          <p:cNvSpPr>
            <a:spLocks noGrp="1"/>
          </p:cNvSpPr>
          <p:nvPr>
            <p:ph type="sldNum" sz="quarter" idx="12"/>
          </p:nvPr>
        </p:nvSpPr>
        <p:spPr/>
        <p:txBody>
          <a:bodyPr/>
          <a:lstStyle/>
          <a:p>
            <a:fld id="{1D67EF22-5B5C-4800-AB3D-6E125217BB00}" type="slidenum">
              <a:rPr lang="en-IN" smtClean="0"/>
              <a:t>11</a:t>
            </a:fld>
            <a:endParaRPr lang="en-IN" dirty="0"/>
          </a:p>
        </p:txBody>
      </p:sp>
      <p:sp>
        <p:nvSpPr>
          <p:cNvPr id="7" name="Oval 6">
            <a:extLst>
              <a:ext uri="{FF2B5EF4-FFF2-40B4-BE49-F238E27FC236}">
                <a16:creationId xmlns:a16="http://schemas.microsoft.com/office/drawing/2014/main" id="{01F969A3-3F6E-9D20-D925-CCF76C740322}"/>
              </a:ext>
            </a:extLst>
          </p:cNvPr>
          <p:cNvSpPr/>
          <p:nvPr/>
        </p:nvSpPr>
        <p:spPr>
          <a:xfrm>
            <a:off x="1338325" y="629140"/>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8" name="Oval 7">
            <a:extLst>
              <a:ext uri="{FF2B5EF4-FFF2-40B4-BE49-F238E27FC236}">
                <a16:creationId xmlns:a16="http://schemas.microsoft.com/office/drawing/2014/main" id="{E66D16FD-2933-A7DD-2195-8DE18F2E79FC}"/>
              </a:ext>
            </a:extLst>
          </p:cNvPr>
          <p:cNvSpPr/>
          <p:nvPr/>
        </p:nvSpPr>
        <p:spPr>
          <a:xfrm>
            <a:off x="1338325" y="5810558"/>
            <a:ext cx="1390918" cy="54091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9" name="Rectangle 8">
            <a:extLst>
              <a:ext uri="{FF2B5EF4-FFF2-40B4-BE49-F238E27FC236}">
                <a16:creationId xmlns:a16="http://schemas.microsoft.com/office/drawing/2014/main" id="{140BA1DF-DC24-6D7F-31A5-76B8D0EC8EB0}"/>
              </a:ext>
            </a:extLst>
          </p:cNvPr>
          <p:cNvSpPr/>
          <p:nvPr/>
        </p:nvSpPr>
        <p:spPr>
          <a:xfrm>
            <a:off x="1019573" y="1479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SSIM</a:t>
            </a:r>
            <a:endParaRPr lang="en-IN" sz="1400" dirty="0"/>
          </a:p>
        </p:txBody>
      </p:sp>
      <p:sp>
        <p:nvSpPr>
          <p:cNvPr id="10" name="Rectangle 9">
            <a:extLst>
              <a:ext uri="{FF2B5EF4-FFF2-40B4-BE49-F238E27FC236}">
                <a16:creationId xmlns:a16="http://schemas.microsoft.com/office/drawing/2014/main" id="{412E40D4-35AE-74AE-AE29-04A44B80F713}"/>
              </a:ext>
            </a:extLst>
          </p:cNvPr>
          <p:cNvSpPr/>
          <p:nvPr/>
        </p:nvSpPr>
        <p:spPr>
          <a:xfrm>
            <a:off x="1019571" y="2538766"/>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Absolute Difference</a:t>
            </a:r>
            <a:endParaRPr lang="en-IN" sz="1400" dirty="0"/>
          </a:p>
        </p:txBody>
      </p:sp>
      <p:sp>
        <p:nvSpPr>
          <p:cNvPr id="11" name="Rectangle 10">
            <a:extLst>
              <a:ext uri="{FF2B5EF4-FFF2-40B4-BE49-F238E27FC236}">
                <a16:creationId xmlns:a16="http://schemas.microsoft.com/office/drawing/2014/main" id="{4C41C994-E567-AA4B-05D7-9EC03B1CCC50}"/>
              </a:ext>
            </a:extLst>
          </p:cNvPr>
          <p:cNvSpPr/>
          <p:nvPr/>
        </p:nvSpPr>
        <p:spPr>
          <a:xfrm>
            <a:off x="1019572" y="3645042"/>
            <a:ext cx="2028423"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Normalize Difference Image</a:t>
            </a:r>
            <a:endParaRPr lang="en-IN" sz="1400" dirty="0"/>
          </a:p>
        </p:txBody>
      </p:sp>
      <p:sp>
        <p:nvSpPr>
          <p:cNvPr id="12" name="Rectangle 11">
            <a:extLst>
              <a:ext uri="{FF2B5EF4-FFF2-40B4-BE49-F238E27FC236}">
                <a16:creationId xmlns:a16="http://schemas.microsoft.com/office/drawing/2014/main" id="{3BE2A341-D386-84C7-0724-97C29FE4D8E9}"/>
              </a:ext>
            </a:extLst>
          </p:cNvPr>
          <p:cNvSpPr/>
          <p:nvPr/>
        </p:nvSpPr>
        <p:spPr>
          <a:xfrm>
            <a:off x="1019571" y="4786007"/>
            <a:ext cx="2019836" cy="6179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Difference image and Similarity Index</a:t>
            </a:r>
            <a:endParaRPr lang="en-IN" sz="1400" dirty="0"/>
          </a:p>
        </p:txBody>
      </p:sp>
      <p:cxnSp>
        <p:nvCxnSpPr>
          <p:cNvPr id="14" name="Straight Arrow Connector 13">
            <a:extLst>
              <a:ext uri="{FF2B5EF4-FFF2-40B4-BE49-F238E27FC236}">
                <a16:creationId xmlns:a16="http://schemas.microsoft.com/office/drawing/2014/main" id="{16E46800-2385-BE51-FAA0-D64F75739F24}"/>
              </a:ext>
            </a:extLst>
          </p:cNvPr>
          <p:cNvCxnSpPr>
            <a:stCxn id="7" idx="4"/>
            <a:endCxn id="9" idx="0"/>
          </p:cNvCxnSpPr>
          <p:nvPr/>
        </p:nvCxnSpPr>
        <p:spPr>
          <a:xfrm>
            <a:off x="2033784" y="1170053"/>
            <a:ext cx="1" cy="30898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3CBC74B2-C31F-B751-4431-252B56178C97}"/>
              </a:ext>
            </a:extLst>
          </p:cNvPr>
          <p:cNvCxnSpPr>
            <a:stCxn id="9" idx="2"/>
            <a:endCxn id="10" idx="0"/>
          </p:cNvCxnSpPr>
          <p:nvPr/>
        </p:nvCxnSpPr>
        <p:spPr>
          <a:xfrm flipH="1">
            <a:off x="2033783" y="2097020"/>
            <a:ext cx="2" cy="44174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F5D261BC-9E5E-0BAF-554A-5630B20F88CB}"/>
              </a:ext>
            </a:extLst>
          </p:cNvPr>
          <p:cNvCxnSpPr>
            <a:stCxn id="10" idx="2"/>
            <a:endCxn id="11" idx="0"/>
          </p:cNvCxnSpPr>
          <p:nvPr/>
        </p:nvCxnSpPr>
        <p:spPr>
          <a:xfrm>
            <a:off x="2033783" y="3156744"/>
            <a:ext cx="1" cy="48829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31181457-0B02-CDA9-1B10-223161CA4551}"/>
              </a:ext>
            </a:extLst>
          </p:cNvPr>
          <p:cNvCxnSpPr>
            <a:stCxn id="11" idx="2"/>
            <a:endCxn id="12" idx="0"/>
          </p:cNvCxnSpPr>
          <p:nvPr/>
        </p:nvCxnSpPr>
        <p:spPr>
          <a:xfrm flipH="1">
            <a:off x="2029489" y="4263020"/>
            <a:ext cx="4295" cy="52298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E3BBD77E-7D7D-DF8F-17F1-28674A908586}"/>
              </a:ext>
            </a:extLst>
          </p:cNvPr>
          <p:cNvCxnSpPr>
            <a:cxnSpLocks/>
            <a:stCxn id="12" idx="2"/>
            <a:endCxn id="8" idx="0"/>
          </p:cNvCxnSpPr>
          <p:nvPr/>
        </p:nvCxnSpPr>
        <p:spPr>
          <a:xfrm>
            <a:off x="2029489" y="5403985"/>
            <a:ext cx="4295" cy="40657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7" name="Picture 56">
            <a:extLst>
              <a:ext uri="{FF2B5EF4-FFF2-40B4-BE49-F238E27FC236}">
                <a16:creationId xmlns:a16="http://schemas.microsoft.com/office/drawing/2014/main" id="{EF851A30-3522-4A02-B72C-CF207520B3CF}"/>
              </a:ext>
            </a:extLst>
          </p:cNvPr>
          <p:cNvPicPr>
            <a:picLocks noChangeAspect="1"/>
          </p:cNvPicPr>
          <p:nvPr/>
        </p:nvPicPr>
        <p:blipFill>
          <a:blip r:embed="rId2"/>
          <a:stretch>
            <a:fillRect/>
          </a:stretch>
        </p:blipFill>
        <p:spPr>
          <a:xfrm>
            <a:off x="3420406" y="3256348"/>
            <a:ext cx="5965349" cy="3365523"/>
          </a:xfrm>
          <a:prstGeom prst="rect">
            <a:avLst/>
          </a:prstGeom>
        </p:spPr>
      </p:pic>
      <p:sp>
        <p:nvSpPr>
          <p:cNvPr id="58" name="TextBox 57">
            <a:extLst>
              <a:ext uri="{FF2B5EF4-FFF2-40B4-BE49-F238E27FC236}">
                <a16:creationId xmlns:a16="http://schemas.microsoft.com/office/drawing/2014/main" id="{C6A6A21C-0F8B-F094-BF62-E7D50A53AB70}"/>
              </a:ext>
            </a:extLst>
          </p:cNvPr>
          <p:cNvSpPr txBox="1"/>
          <p:nvPr/>
        </p:nvSpPr>
        <p:spPr>
          <a:xfrm>
            <a:off x="3360309" y="722197"/>
            <a:ext cx="8610599" cy="2308324"/>
          </a:xfrm>
          <a:prstGeom prst="rect">
            <a:avLst/>
          </a:prstGeom>
          <a:noFill/>
        </p:spPr>
        <p:txBody>
          <a:bodyPr wrap="square" rtlCol="0">
            <a:spAutoFit/>
          </a:bodyPr>
          <a:lstStyle/>
          <a:p>
            <a:r>
              <a:rPr lang="en-US" sz="1600" dirty="0"/>
              <a:t>We compute the similarity index (SSIM) between the reference and test grayscale images to assess structural similarity. The SSIM score, ranging from -1 to 1, measures how closely the two images align, with a score of 1 indicating identical structures. High SSIM values suggest proper alignment, while lower values indicate potential alignment issues. For example, the SSIM for a fully inserted magnet is 1.0000, whereas the test images show an SSIM of approximately 0.8689, indicating alignment problems. Additionally, we calculate the absolute pixel-wise difference using `cv2.absdiff` and normalize this difference to a 0-255 range using `cv2.normalize`. The normalized difference image highlights mismatches and reveals misalignments or defects that SSIM alone may not capture. In this case, all images show magnet misalignment.</a:t>
            </a:r>
            <a:endParaRPr lang="en-IN" sz="1600" dirty="0"/>
          </a:p>
        </p:txBody>
      </p:sp>
      <p:sp>
        <p:nvSpPr>
          <p:cNvPr id="59" name="TextBox 58">
            <a:extLst>
              <a:ext uri="{FF2B5EF4-FFF2-40B4-BE49-F238E27FC236}">
                <a16:creationId xmlns:a16="http://schemas.microsoft.com/office/drawing/2014/main" id="{10ADD6B0-D9E3-13B9-29C8-398D52625408}"/>
              </a:ext>
            </a:extLst>
          </p:cNvPr>
          <p:cNvSpPr txBox="1"/>
          <p:nvPr/>
        </p:nvSpPr>
        <p:spPr>
          <a:xfrm>
            <a:off x="9385755" y="6160093"/>
            <a:ext cx="1728678" cy="307777"/>
          </a:xfrm>
          <a:prstGeom prst="rect">
            <a:avLst/>
          </a:prstGeom>
          <a:noFill/>
        </p:spPr>
        <p:txBody>
          <a:bodyPr wrap="none" rtlCol="0">
            <a:spAutoFit/>
          </a:bodyPr>
          <a:lstStyle/>
          <a:p>
            <a:r>
              <a:rPr lang="en-IN" sz="1400" dirty="0"/>
              <a:t>Fig: Displaying SSIM</a:t>
            </a:r>
          </a:p>
        </p:txBody>
      </p:sp>
    </p:spTree>
    <p:extLst>
      <p:ext uri="{BB962C8B-B14F-4D97-AF65-F5344CB8AC3E}">
        <p14:creationId xmlns:p14="http://schemas.microsoft.com/office/powerpoint/2010/main" val="997733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5878D6-B082-783B-275A-0F58818CEB83}"/>
              </a:ext>
            </a:extLst>
          </p:cNvPr>
          <p:cNvSpPr>
            <a:spLocks noGrp="1"/>
          </p:cNvSpPr>
          <p:nvPr>
            <p:ph idx="1"/>
          </p:nvPr>
        </p:nvSpPr>
        <p:spPr>
          <a:xfrm>
            <a:off x="340963" y="325464"/>
            <a:ext cx="11468745" cy="6030886"/>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Determining the ssim</a:t>
            </a:r>
            <a:r>
              <a:rPr lang="en-IN" sz="2000" b="1" dirty="0">
                <a:latin typeface="Aptos" panose="020B0004020202020204" pitchFamily="34" charset="0"/>
                <a:ea typeface="Aptos" panose="020B0004020202020204" pitchFamily="34" charset="0"/>
                <a:cs typeface="Times New Roman" panose="02020603050405020304" pitchFamily="18" charset="0"/>
              </a:rPr>
              <a:t> </a:t>
            </a:r>
            <a:r>
              <a:rPr lang="en-IN" sz="2000" b="1" dirty="0">
                <a:effectLst/>
                <a:latin typeface="Aptos" panose="020B0004020202020204" pitchFamily="34" charset="0"/>
                <a:ea typeface="Aptos" panose="020B0004020202020204" pitchFamily="34" charset="0"/>
                <a:cs typeface="Times New Roman" panose="02020603050405020304" pitchFamily="18" charset="0"/>
              </a:rPr>
              <a:t>threshold</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Determines the SSIM threshold for classifying assembly accuracy.</a:t>
            </a:r>
          </a:p>
          <a:p>
            <a:endParaRPr lang="en-IN" sz="2000" dirty="0"/>
          </a:p>
        </p:txBody>
      </p:sp>
      <p:sp>
        <p:nvSpPr>
          <p:cNvPr id="4" name="Slide Number Placeholder 3">
            <a:extLst>
              <a:ext uri="{FF2B5EF4-FFF2-40B4-BE49-F238E27FC236}">
                <a16:creationId xmlns:a16="http://schemas.microsoft.com/office/drawing/2014/main" id="{A0D5ED0A-5D61-0D6F-D73E-9175D6D734CA}"/>
              </a:ext>
            </a:extLst>
          </p:cNvPr>
          <p:cNvSpPr>
            <a:spLocks noGrp="1"/>
          </p:cNvSpPr>
          <p:nvPr>
            <p:ph type="sldNum" sz="quarter" idx="12"/>
          </p:nvPr>
        </p:nvSpPr>
        <p:spPr/>
        <p:txBody>
          <a:bodyPr/>
          <a:lstStyle/>
          <a:p>
            <a:fld id="{1D67EF22-5B5C-4800-AB3D-6E125217BB00}" type="slidenum">
              <a:rPr lang="en-IN" smtClean="0"/>
              <a:t>12</a:t>
            </a:fld>
            <a:endParaRPr lang="en-IN"/>
          </a:p>
        </p:txBody>
      </p:sp>
      <p:sp>
        <p:nvSpPr>
          <p:cNvPr id="5" name="Oval 4">
            <a:extLst>
              <a:ext uri="{FF2B5EF4-FFF2-40B4-BE49-F238E27FC236}">
                <a16:creationId xmlns:a16="http://schemas.microsoft.com/office/drawing/2014/main" id="{287F6E65-C2CA-BF83-4068-31C74CD1E653}"/>
              </a:ext>
            </a:extLst>
          </p:cNvPr>
          <p:cNvSpPr/>
          <p:nvPr/>
        </p:nvSpPr>
        <p:spPr>
          <a:xfrm>
            <a:off x="1250576" y="774573"/>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B7C0009-466D-778F-30F5-70D688D24649}"/>
              </a:ext>
            </a:extLst>
          </p:cNvPr>
          <p:cNvSpPr/>
          <p:nvPr/>
        </p:nvSpPr>
        <p:spPr>
          <a:xfrm>
            <a:off x="1250576" y="5974135"/>
            <a:ext cx="1237130" cy="5647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43C4BEA9-4C45-3303-549D-FF90A2CDE4D1}"/>
              </a:ext>
            </a:extLst>
          </p:cNvPr>
          <p:cNvSpPr/>
          <p:nvPr/>
        </p:nvSpPr>
        <p:spPr>
          <a:xfrm>
            <a:off x="705970" y="1788458"/>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Mean SSIM</a:t>
            </a:r>
            <a:endParaRPr lang="en-IN" sz="1400" dirty="0"/>
          </a:p>
        </p:txBody>
      </p:sp>
      <p:sp>
        <p:nvSpPr>
          <p:cNvPr id="8" name="Rectangle 7">
            <a:extLst>
              <a:ext uri="{FF2B5EF4-FFF2-40B4-BE49-F238E27FC236}">
                <a16:creationId xmlns:a16="http://schemas.microsoft.com/office/drawing/2014/main" id="{CA4408DB-D075-4A02-E2A0-DA1295C3895C}"/>
              </a:ext>
            </a:extLst>
          </p:cNvPr>
          <p:cNvSpPr/>
          <p:nvPr/>
        </p:nvSpPr>
        <p:spPr>
          <a:xfrm>
            <a:off x="705970" y="5000127"/>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Threshold</a:t>
            </a:r>
            <a:endParaRPr lang="en-IN" sz="1400" dirty="0"/>
          </a:p>
        </p:txBody>
      </p:sp>
      <p:sp>
        <p:nvSpPr>
          <p:cNvPr id="9" name="Rectangle 8">
            <a:extLst>
              <a:ext uri="{FF2B5EF4-FFF2-40B4-BE49-F238E27FC236}">
                <a16:creationId xmlns:a16="http://schemas.microsoft.com/office/drawing/2014/main" id="{892DBB5A-2411-DACE-EC6B-3922ECF5D087}"/>
              </a:ext>
            </a:extLst>
          </p:cNvPr>
          <p:cNvSpPr/>
          <p:nvPr/>
        </p:nvSpPr>
        <p:spPr>
          <a:xfrm>
            <a:off x="705970" y="3922430"/>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Threshold (Mean + Standard Deviation)</a:t>
            </a:r>
            <a:endParaRPr lang="en-IN" sz="1400" dirty="0"/>
          </a:p>
        </p:txBody>
      </p:sp>
      <p:sp>
        <p:nvSpPr>
          <p:cNvPr id="10" name="Rectangle 9">
            <a:extLst>
              <a:ext uri="{FF2B5EF4-FFF2-40B4-BE49-F238E27FC236}">
                <a16:creationId xmlns:a16="http://schemas.microsoft.com/office/drawing/2014/main" id="{0FB9FCC8-905F-5C92-299B-7EE554FD903C}"/>
              </a:ext>
            </a:extLst>
          </p:cNvPr>
          <p:cNvSpPr/>
          <p:nvPr/>
        </p:nvSpPr>
        <p:spPr>
          <a:xfrm>
            <a:off x="705970" y="2855444"/>
            <a:ext cx="2326342" cy="564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Standard Deviation of SSIM</a:t>
            </a:r>
            <a:endParaRPr lang="en-IN" sz="1400" dirty="0"/>
          </a:p>
        </p:txBody>
      </p:sp>
      <p:cxnSp>
        <p:nvCxnSpPr>
          <p:cNvPr id="12" name="Straight Arrow Connector 11">
            <a:extLst>
              <a:ext uri="{FF2B5EF4-FFF2-40B4-BE49-F238E27FC236}">
                <a16:creationId xmlns:a16="http://schemas.microsoft.com/office/drawing/2014/main" id="{E1543F49-06E9-07DA-B344-BE77A5F37719}"/>
              </a:ext>
            </a:extLst>
          </p:cNvPr>
          <p:cNvCxnSpPr>
            <a:stCxn id="5" idx="4"/>
            <a:endCxn id="7" idx="0"/>
          </p:cNvCxnSpPr>
          <p:nvPr/>
        </p:nvCxnSpPr>
        <p:spPr>
          <a:xfrm>
            <a:off x="1869141" y="1339350"/>
            <a:ext cx="0" cy="4491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1BFE88E0-74F2-1CBA-FD75-E906C8E5FDB4}"/>
              </a:ext>
            </a:extLst>
          </p:cNvPr>
          <p:cNvCxnSpPr>
            <a:stCxn id="7" idx="2"/>
            <a:endCxn id="10" idx="0"/>
          </p:cNvCxnSpPr>
          <p:nvPr/>
        </p:nvCxnSpPr>
        <p:spPr>
          <a:xfrm>
            <a:off x="1869141" y="2353235"/>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A5F7E358-865A-C632-9D91-CA61E126D7C0}"/>
              </a:ext>
            </a:extLst>
          </p:cNvPr>
          <p:cNvCxnSpPr>
            <a:stCxn id="10" idx="2"/>
            <a:endCxn id="9" idx="0"/>
          </p:cNvCxnSpPr>
          <p:nvPr/>
        </p:nvCxnSpPr>
        <p:spPr>
          <a:xfrm>
            <a:off x="1869141" y="3420221"/>
            <a:ext cx="0" cy="50220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ACCD53F4-08AC-C198-AFD0-2EB619D377C7}"/>
              </a:ext>
            </a:extLst>
          </p:cNvPr>
          <p:cNvCxnSpPr>
            <a:stCxn id="9" idx="2"/>
            <a:endCxn id="8" idx="0"/>
          </p:cNvCxnSpPr>
          <p:nvPr/>
        </p:nvCxnSpPr>
        <p:spPr>
          <a:xfrm>
            <a:off x="1869141" y="4487207"/>
            <a:ext cx="0" cy="51292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81FA873D-8399-AB0B-4AFB-F7E9B10F3318}"/>
              </a:ext>
            </a:extLst>
          </p:cNvPr>
          <p:cNvCxnSpPr>
            <a:stCxn id="8" idx="2"/>
            <a:endCxn id="6" idx="0"/>
          </p:cNvCxnSpPr>
          <p:nvPr/>
        </p:nvCxnSpPr>
        <p:spPr>
          <a:xfrm>
            <a:off x="1869141" y="5564904"/>
            <a:ext cx="0" cy="4092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04780C69-AF5A-9872-BA8D-F725A062EFD9}"/>
              </a:ext>
            </a:extLst>
          </p:cNvPr>
          <p:cNvPicPr>
            <a:picLocks noChangeAspect="1"/>
          </p:cNvPicPr>
          <p:nvPr/>
        </p:nvPicPr>
        <p:blipFill>
          <a:blip r:embed="rId2"/>
          <a:stretch>
            <a:fillRect/>
          </a:stretch>
        </p:blipFill>
        <p:spPr>
          <a:xfrm>
            <a:off x="4037445" y="3117273"/>
            <a:ext cx="5603959" cy="3740727"/>
          </a:xfrm>
          <a:prstGeom prst="rect">
            <a:avLst/>
          </a:prstGeom>
        </p:spPr>
      </p:pic>
      <p:sp>
        <p:nvSpPr>
          <p:cNvPr id="28" name="TextBox 27">
            <a:extLst>
              <a:ext uri="{FF2B5EF4-FFF2-40B4-BE49-F238E27FC236}">
                <a16:creationId xmlns:a16="http://schemas.microsoft.com/office/drawing/2014/main" id="{17266A02-12D8-6DDE-4EE1-C9FABB793752}"/>
              </a:ext>
            </a:extLst>
          </p:cNvPr>
          <p:cNvSpPr txBox="1"/>
          <p:nvPr/>
        </p:nvSpPr>
        <p:spPr>
          <a:xfrm>
            <a:off x="3965867" y="845486"/>
            <a:ext cx="7793823" cy="2554545"/>
          </a:xfrm>
          <a:prstGeom prst="rect">
            <a:avLst/>
          </a:prstGeom>
          <a:noFill/>
        </p:spPr>
        <p:txBody>
          <a:bodyPr wrap="square" rtlCol="0">
            <a:spAutoFit/>
          </a:bodyPr>
          <a:lstStyle/>
          <a:p>
            <a:r>
              <a:rPr lang="en-US" sz="1600" dirty="0"/>
              <a:t>We compute the mean and standard deviation of the SSIM scores using `np.mean` and `np.std`, then calculate the threshold by adding the mean and standard deviation, returning the resulting threshold. </a:t>
            </a:r>
          </a:p>
          <a:p>
            <a:endParaRPr lang="en-US" sz="1600" dirty="0"/>
          </a:p>
          <a:p>
            <a:r>
              <a:rPr lang="en-US" sz="1600" dirty="0"/>
              <a:t>The reason for using the mean + standard deviation is that it provides a reliable, adaptive similarity level, avoiding overly strict or lenient arbitrary thresholds. This approach improves classification accuracy in quality control by accommodating acceptable variations. The mean plus standard deviation is chosen because it closely aligns with the mean  SSIM values, unlike higher thresholds, which tend to differ significantly.</a:t>
            </a:r>
            <a:endParaRPr lang="en-IN" dirty="0"/>
          </a:p>
        </p:txBody>
      </p:sp>
      <p:sp>
        <p:nvSpPr>
          <p:cNvPr id="30" name="TextBox 29">
            <a:extLst>
              <a:ext uri="{FF2B5EF4-FFF2-40B4-BE49-F238E27FC236}">
                <a16:creationId xmlns:a16="http://schemas.microsoft.com/office/drawing/2014/main" id="{04A9CD6E-9A64-68B7-E3FB-141B44E52911}"/>
              </a:ext>
            </a:extLst>
          </p:cNvPr>
          <p:cNvSpPr txBox="1"/>
          <p:nvPr/>
        </p:nvSpPr>
        <p:spPr>
          <a:xfrm>
            <a:off x="9864436" y="5974135"/>
            <a:ext cx="2086405" cy="738664"/>
          </a:xfrm>
          <a:prstGeom prst="rect">
            <a:avLst/>
          </a:prstGeom>
          <a:noFill/>
        </p:spPr>
        <p:txBody>
          <a:bodyPr wrap="none" rtlCol="0">
            <a:spAutoFit/>
          </a:bodyPr>
          <a:lstStyle/>
          <a:p>
            <a:r>
              <a:rPr lang="en-IN" sz="1400" dirty="0"/>
              <a:t>Fig:  Comparing different</a:t>
            </a:r>
          </a:p>
          <a:p>
            <a:r>
              <a:rPr lang="en-IN" sz="1400" dirty="0"/>
              <a:t> SSIM thresholding </a:t>
            </a:r>
          </a:p>
          <a:p>
            <a:endParaRPr lang="en-IN" sz="1400" dirty="0"/>
          </a:p>
        </p:txBody>
      </p:sp>
    </p:spTree>
    <p:extLst>
      <p:ext uri="{BB962C8B-B14F-4D97-AF65-F5344CB8AC3E}">
        <p14:creationId xmlns:p14="http://schemas.microsoft.com/office/powerpoint/2010/main" val="1003859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191B1-CB65-A91C-E668-7EF741BAF0A0}"/>
              </a:ext>
            </a:extLst>
          </p:cNvPr>
          <p:cNvSpPr>
            <a:spLocks noGrp="1"/>
          </p:cNvSpPr>
          <p:nvPr>
            <p:ph idx="1"/>
          </p:nvPr>
        </p:nvSpPr>
        <p:spPr>
          <a:xfrm>
            <a:off x="255494" y="136525"/>
            <a:ext cx="11685494" cy="6040438"/>
          </a:xfrm>
        </p:spPr>
        <p:txBody>
          <a:bodyPr>
            <a:normAutofit/>
          </a:bodyPr>
          <a:lstStyle/>
          <a:p>
            <a:r>
              <a:rPr lang="en-IN" sz="2000" b="1" dirty="0">
                <a:latin typeface="Aptos" panose="020B0004020202020204" pitchFamily="34" charset="0"/>
                <a:ea typeface="Aptos" panose="020B0004020202020204" pitchFamily="34" charset="0"/>
                <a:cs typeface="Times New Roman" panose="02020603050405020304" pitchFamily="18" charset="0"/>
              </a:rPr>
              <a:t>Analysing</a:t>
            </a:r>
            <a:r>
              <a:rPr lang="en-IN" sz="2000" b="1" dirty="0">
                <a:effectLst/>
                <a:latin typeface="Aptos" panose="020B0004020202020204" pitchFamily="34" charset="0"/>
                <a:ea typeface="Aptos" panose="020B0004020202020204" pitchFamily="34" charset="0"/>
                <a:cs typeface="Times New Roman" panose="02020603050405020304" pitchFamily="18" charset="0"/>
              </a:rPr>
              <a:t> surface and </a:t>
            </a:r>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epth </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surface roughness using standard deviation of the depth map. Generates disparity map for depth analysis.</a:t>
            </a:r>
          </a:p>
          <a:p>
            <a:pPr marL="0" indent="0">
              <a:buNone/>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
        <p:nvSpPr>
          <p:cNvPr id="4" name="Slide Number Placeholder 3">
            <a:extLst>
              <a:ext uri="{FF2B5EF4-FFF2-40B4-BE49-F238E27FC236}">
                <a16:creationId xmlns:a16="http://schemas.microsoft.com/office/drawing/2014/main" id="{4E588275-4040-1CA1-51D6-C7F2230FF068}"/>
              </a:ext>
            </a:extLst>
          </p:cNvPr>
          <p:cNvSpPr>
            <a:spLocks noGrp="1"/>
          </p:cNvSpPr>
          <p:nvPr>
            <p:ph type="sldNum" sz="quarter" idx="12"/>
          </p:nvPr>
        </p:nvSpPr>
        <p:spPr/>
        <p:txBody>
          <a:bodyPr/>
          <a:lstStyle/>
          <a:p>
            <a:fld id="{1D67EF22-5B5C-4800-AB3D-6E125217BB00}" type="slidenum">
              <a:rPr lang="en-IN" smtClean="0"/>
              <a:t>13</a:t>
            </a:fld>
            <a:endParaRPr lang="en-IN"/>
          </a:p>
        </p:txBody>
      </p:sp>
      <p:sp>
        <p:nvSpPr>
          <p:cNvPr id="5" name="Oval 4">
            <a:extLst>
              <a:ext uri="{FF2B5EF4-FFF2-40B4-BE49-F238E27FC236}">
                <a16:creationId xmlns:a16="http://schemas.microsoft.com/office/drawing/2014/main" id="{30928BF4-8501-A91E-D26D-9C7F38164729}"/>
              </a:ext>
            </a:extLst>
          </p:cNvPr>
          <p:cNvSpPr/>
          <p:nvPr/>
        </p:nvSpPr>
        <p:spPr>
          <a:xfrm>
            <a:off x="1156445" y="806824"/>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02EE37C6-B175-3828-792A-0C712A360637}"/>
              </a:ext>
            </a:extLst>
          </p:cNvPr>
          <p:cNvSpPr/>
          <p:nvPr/>
        </p:nvSpPr>
        <p:spPr>
          <a:xfrm>
            <a:off x="1156445" y="5809129"/>
            <a:ext cx="1358153" cy="484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EEAC69B3-E947-06D6-6F9E-3F5438575908}"/>
              </a:ext>
            </a:extLst>
          </p:cNvPr>
          <p:cNvSpPr/>
          <p:nvPr/>
        </p:nvSpPr>
        <p:spPr>
          <a:xfrm>
            <a:off x="705965" y="3880692"/>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Disparity Map</a:t>
            </a:r>
            <a:endParaRPr lang="en-IN" sz="1400" dirty="0"/>
          </a:p>
        </p:txBody>
      </p:sp>
      <p:sp>
        <p:nvSpPr>
          <p:cNvPr id="15" name="Rectangle 14">
            <a:extLst>
              <a:ext uri="{FF2B5EF4-FFF2-40B4-BE49-F238E27FC236}">
                <a16:creationId xmlns:a16="http://schemas.microsoft.com/office/drawing/2014/main" id="{C73540FF-930E-C94A-4A28-7F267E20760E}"/>
              </a:ext>
            </a:extLst>
          </p:cNvPr>
          <p:cNvSpPr/>
          <p:nvPr/>
        </p:nvSpPr>
        <p:spPr>
          <a:xfrm>
            <a:off x="705965" y="2736197"/>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Surface Roughness</a:t>
            </a:r>
            <a:endParaRPr lang="en-IN" sz="1400" dirty="0"/>
          </a:p>
        </p:txBody>
      </p:sp>
      <p:sp>
        <p:nvSpPr>
          <p:cNvPr id="16" name="Rectangle 15">
            <a:extLst>
              <a:ext uri="{FF2B5EF4-FFF2-40B4-BE49-F238E27FC236}">
                <a16:creationId xmlns:a16="http://schemas.microsoft.com/office/drawing/2014/main" id="{202C2CF7-9564-6D26-97DB-AAC18C90C7FC}"/>
              </a:ext>
            </a:extLst>
          </p:cNvPr>
          <p:cNvSpPr/>
          <p:nvPr/>
        </p:nvSpPr>
        <p:spPr>
          <a:xfrm>
            <a:off x="705966" y="1645211"/>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Calculate Surface Roughness</a:t>
            </a:r>
            <a:endParaRPr lang="en-IN" sz="1400" dirty="0"/>
          </a:p>
        </p:txBody>
      </p:sp>
      <p:sp>
        <p:nvSpPr>
          <p:cNvPr id="17" name="Rectangle 16">
            <a:extLst>
              <a:ext uri="{FF2B5EF4-FFF2-40B4-BE49-F238E27FC236}">
                <a16:creationId xmlns:a16="http://schemas.microsoft.com/office/drawing/2014/main" id="{D3EAF520-54D2-AA94-F741-119420B1D670}"/>
              </a:ext>
            </a:extLst>
          </p:cNvPr>
          <p:cNvSpPr/>
          <p:nvPr/>
        </p:nvSpPr>
        <p:spPr>
          <a:xfrm>
            <a:off x="705965" y="4876894"/>
            <a:ext cx="2259107" cy="6320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Disparity Map</a:t>
            </a:r>
            <a:endParaRPr lang="en-IN" sz="1400" dirty="0"/>
          </a:p>
        </p:txBody>
      </p:sp>
      <p:cxnSp>
        <p:nvCxnSpPr>
          <p:cNvPr id="33" name="Straight Arrow Connector 32">
            <a:extLst>
              <a:ext uri="{FF2B5EF4-FFF2-40B4-BE49-F238E27FC236}">
                <a16:creationId xmlns:a16="http://schemas.microsoft.com/office/drawing/2014/main" id="{918D5450-B8A0-0C9D-8608-03E690A96BCC}"/>
              </a:ext>
            </a:extLst>
          </p:cNvPr>
          <p:cNvCxnSpPr>
            <a:cxnSpLocks/>
            <a:stCxn id="5" idx="4"/>
            <a:endCxn id="16" idx="0"/>
          </p:cNvCxnSpPr>
          <p:nvPr/>
        </p:nvCxnSpPr>
        <p:spPr>
          <a:xfrm flipH="1">
            <a:off x="1835520" y="1290918"/>
            <a:ext cx="2" cy="35429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515274B2-C562-9DD1-0D9B-A5494E8DAE2F}"/>
              </a:ext>
            </a:extLst>
          </p:cNvPr>
          <p:cNvCxnSpPr>
            <a:cxnSpLocks/>
            <a:stCxn id="16" idx="2"/>
            <a:endCxn id="15" idx="0"/>
          </p:cNvCxnSpPr>
          <p:nvPr/>
        </p:nvCxnSpPr>
        <p:spPr>
          <a:xfrm flipH="1">
            <a:off x="1835519" y="2277222"/>
            <a:ext cx="1" cy="4589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6741788-AC96-E099-DA31-519276F2D7C5}"/>
              </a:ext>
            </a:extLst>
          </p:cNvPr>
          <p:cNvCxnSpPr>
            <a:cxnSpLocks/>
            <a:stCxn id="15" idx="2"/>
            <a:endCxn id="7" idx="0"/>
          </p:cNvCxnSpPr>
          <p:nvPr/>
        </p:nvCxnSpPr>
        <p:spPr>
          <a:xfrm>
            <a:off x="1835519" y="3368208"/>
            <a:ext cx="0" cy="5124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37AB77E4-4611-99ED-D65D-5E8E13D0915E}"/>
              </a:ext>
            </a:extLst>
          </p:cNvPr>
          <p:cNvCxnSpPr>
            <a:cxnSpLocks/>
            <a:stCxn id="7" idx="2"/>
            <a:endCxn id="17" idx="0"/>
          </p:cNvCxnSpPr>
          <p:nvPr/>
        </p:nvCxnSpPr>
        <p:spPr>
          <a:xfrm>
            <a:off x="1835519" y="4512703"/>
            <a:ext cx="0" cy="3641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D098826D-950A-03E4-C00F-57FDC0EE2E25}"/>
              </a:ext>
            </a:extLst>
          </p:cNvPr>
          <p:cNvCxnSpPr>
            <a:cxnSpLocks/>
            <a:stCxn id="17" idx="2"/>
            <a:endCxn id="6" idx="0"/>
          </p:cNvCxnSpPr>
          <p:nvPr/>
        </p:nvCxnSpPr>
        <p:spPr>
          <a:xfrm>
            <a:off x="1835519" y="5508905"/>
            <a:ext cx="3" cy="30022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CA0F4ECB-8880-3E85-E8CB-B081A55C4224}"/>
              </a:ext>
            </a:extLst>
          </p:cNvPr>
          <p:cNvSpPr txBox="1"/>
          <p:nvPr/>
        </p:nvSpPr>
        <p:spPr>
          <a:xfrm>
            <a:off x="3415543" y="1048871"/>
            <a:ext cx="8346966" cy="1815882"/>
          </a:xfrm>
          <a:prstGeom prst="rect">
            <a:avLst/>
          </a:prstGeom>
          <a:noFill/>
        </p:spPr>
        <p:txBody>
          <a:bodyPr wrap="square" rtlCol="0">
            <a:spAutoFit/>
          </a:bodyPr>
          <a:lstStyle/>
          <a:p>
            <a:r>
              <a:rPr lang="en-US" sz="1600" dirty="0"/>
              <a:t>We calculate the disparity map by finding the absolute pixel-wise difference between the reference and test grayscale images using `cv2.absdiff` and return the result. Surface roughness is then computed by calculating the standard deviation of the disparity map, which quantifies the variation in pixel values and provides insight into texture consistency. This analysis helps in detecting defects, ensuring quality, and supporting smooth operation in assembled parts. In this case, the approximated surface roughness is 22.3971, which is used to assess whether the magnet is properly inserted.</a:t>
            </a:r>
            <a:endParaRPr lang="en-IN" sz="1600" dirty="0"/>
          </a:p>
        </p:txBody>
      </p:sp>
      <p:pic>
        <p:nvPicPr>
          <p:cNvPr id="8" name="Picture 7" descr="A graph with blue dots&#10;&#10;Description automatically generated">
            <a:extLst>
              <a:ext uri="{FF2B5EF4-FFF2-40B4-BE49-F238E27FC236}">
                <a16:creationId xmlns:a16="http://schemas.microsoft.com/office/drawing/2014/main" id="{D43CAB16-831F-CCB5-DFBA-CF921BEE5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623" y="3052202"/>
            <a:ext cx="4849067" cy="3735783"/>
          </a:xfrm>
          <a:prstGeom prst="rect">
            <a:avLst/>
          </a:prstGeom>
        </p:spPr>
      </p:pic>
      <p:sp>
        <p:nvSpPr>
          <p:cNvPr id="12" name="TextBox 11">
            <a:extLst>
              <a:ext uri="{FF2B5EF4-FFF2-40B4-BE49-F238E27FC236}">
                <a16:creationId xmlns:a16="http://schemas.microsoft.com/office/drawing/2014/main" id="{040A0FCD-2363-4151-3F63-03B6EBC4F165}"/>
              </a:ext>
            </a:extLst>
          </p:cNvPr>
          <p:cNvSpPr txBox="1"/>
          <p:nvPr/>
        </p:nvSpPr>
        <p:spPr>
          <a:xfrm>
            <a:off x="8943690" y="5705065"/>
            <a:ext cx="2764214" cy="800219"/>
          </a:xfrm>
          <a:prstGeom prst="rect">
            <a:avLst/>
          </a:prstGeom>
          <a:noFill/>
        </p:spPr>
        <p:txBody>
          <a:bodyPr wrap="square" rtlCol="0">
            <a:spAutoFit/>
          </a:bodyPr>
          <a:lstStyle/>
          <a:p>
            <a:r>
              <a:rPr lang="en-IN" sz="1400" dirty="0"/>
              <a:t>Fig: Surface Roughness values of all images in scatter plot</a:t>
            </a:r>
          </a:p>
          <a:p>
            <a:endParaRPr lang="en-IN" dirty="0"/>
          </a:p>
        </p:txBody>
      </p:sp>
    </p:spTree>
    <p:extLst>
      <p:ext uri="{BB962C8B-B14F-4D97-AF65-F5344CB8AC3E}">
        <p14:creationId xmlns:p14="http://schemas.microsoft.com/office/powerpoint/2010/main" val="466936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7D92E-E82A-1612-6BC2-F94641BF9A7F}"/>
              </a:ext>
            </a:extLst>
          </p:cNvPr>
          <p:cNvSpPr>
            <a:spLocks noGrp="1"/>
          </p:cNvSpPr>
          <p:nvPr>
            <p:ph idx="1"/>
          </p:nvPr>
        </p:nvSpPr>
        <p:spPr>
          <a:xfrm>
            <a:off x="0" y="136526"/>
            <a:ext cx="11840705" cy="6219824"/>
          </a:xfrm>
        </p:spPr>
        <p:txBody>
          <a:bodyPr>
            <a:normAutofit/>
          </a:bodyPr>
          <a:lstStyle/>
          <a:p>
            <a:r>
              <a:rPr lang="en-IN" sz="2000" b="1" dirty="0">
                <a:effectLst/>
                <a:latin typeface="Aptos" panose="020B0004020202020204" pitchFamily="34" charset="0"/>
                <a:ea typeface="Aptos" panose="020B0004020202020204" pitchFamily="34" charset="0"/>
                <a:cs typeface="Times New Roman" panose="02020603050405020304" pitchFamily="18" charset="0"/>
              </a:rPr>
              <a:t>Feature matching</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Matches features between the reference and test images using ORB.</a:t>
            </a:r>
          </a:p>
          <a:p>
            <a:endParaRPr lang="en-IN" sz="2000" dirty="0"/>
          </a:p>
        </p:txBody>
      </p:sp>
      <p:sp>
        <p:nvSpPr>
          <p:cNvPr id="4" name="Slide Number Placeholder 3">
            <a:extLst>
              <a:ext uri="{FF2B5EF4-FFF2-40B4-BE49-F238E27FC236}">
                <a16:creationId xmlns:a16="http://schemas.microsoft.com/office/drawing/2014/main" id="{1DC98C33-3CB4-32F9-D773-CC436EBE6E5E}"/>
              </a:ext>
            </a:extLst>
          </p:cNvPr>
          <p:cNvSpPr>
            <a:spLocks noGrp="1"/>
          </p:cNvSpPr>
          <p:nvPr>
            <p:ph type="sldNum" sz="quarter" idx="12"/>
          </p:nvPr>
        </p:nvSpPr>
        <p:spPr/>
        <p:txBody>
          <a:bodyPr/>
          <a:lstStyle/>
          <a:p>
            <a:fld id="{1D67EF22-5B5C-4800-AB3D-6E125217BB00}" type="slidenum">
              <a:rPr lang="en-IN" smtClean="0"/>
              <a:t>14</a:t>
            </a:fld>
            <a:endParaRPr lang="en-IN"/>
          </a:p>
        </p:txBody>
      </p:sp>
      <p:sp>
        <p:nvSpPr>
          <p:cNvPr id="5" name="Oval 4">
            <a:extLst>
              <a:ext uri="{FF2B5EF4-FFF2-40B4-BE49-F238E27FC236}">
                <a16:creationId xmlns:a16="http://schemas.microsoft.com/office/drawing/2014/main" id="{3375ED5E-7E37-AF4D-D7BE-DE57EB8FC4E6}"/>
              </a:ext>
            </a:extLst>
          </p:cNvPr>
          <p:cNvSpPr/>
          <p:nvPr/>
        </p:nvSpPr>
        <p:spPr>
          <a:xfrm>
            <a:off x="680409" y="533336"/>
            <a:ext cx="1149912" cy="42717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Start</a:t>
            </a:r>
            <a:endParaRPr lang="en-IN" sz="1400" dirty="0"/>
          </a:p>
        </p:txBody>
      </p:sp>
      <p:sp>
        <p:nvSpPr>
          <p:cNvPr id="6" name="Oval 5">
            <a:extLst>
              <a:ext uri="{FF2B5EF4-FFF2-40B4-BE49-F238E27FC236}">
                <a16:creationId xmlns:a16="http://schemas.microsoft.com/office/drawing/2014/main" id="{4B2C7197-4D37-C6E6-FF72-9BA66BAC640F}"/>
              </a:ext>
            </a:extLst>
          </p:cNvPr>
          <p:cNvSpPr/>
          <p:nvPr/>
        </p:nvSpPr>
        <p:spPr>
          <a:xfrm>
            <a:off x="614920" y="6301440"/>
            <a:ext cx="1280890" cy="48208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End</a:t>
            </a:r>
            <a:endParaRPr lang="en-IN" sz="1400" dirty="0"/>
          </a:p>
        </p:txBody>
      </p:sp>
      <p:sp>
        <p:nvSpPr>
          <p:cNvPr id="7" name="Rectangle 6">
            <a:extLst>
              <a:ext uri="{FF2B5EF4-FFF2-40B4-BE49-F238E27FC236}">
                <a16:creationId xmlns:a16="http://schemas.microsoft.com/office/drawing/2014/main" id="{17A06472-2C6A-B791-81C4-2103656227C4}"/>
              </a:ext>
            </a:extLst>
          </p:cNvPr>
          <p:cNvSpPr/>
          <p:nvPr/>
        </p:nvSpPr>
        <p:spPr>
          <a:xfrm>
            <a:off x="206494" y="1212637"/>
            <a:ext cx="2097742" cy="4820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Initialize ORB Detector</a:t>
            </a:r>
            <a:endParaRPr lang="en-IN" sz="1400" dirty="0"/>
          </a:p>
        </p:txBody>
      </p:sp>
      <p:sp>
        <p:nvSpPr>
          <p:cNvPr id="8" name="Rectangle 7">
            <a:extLst>
              <a:ext uri="{FF2B5EF4-FFF2-40B4-BE49-F238E27FC236}">
                <a16:creationId xmlns:a16="http://schemas.microsoft.com/office/drawing/2014/main" id="{1660F11E-1829-5B91-CC2F-6992483A0F72}"/>
              </a:ext>
            </a:extLst>
          </p:cNvPr>
          <p:cNvSpPr/>
          <p:nvPr/>
        </p:nvSpPr>
        <p:spPr>
          <a:xfrm>
            <a:off x="206494" y="1910129"/>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Detect Key points and Compute Descriptors (Reference Image)</a:t>
            </a:r>
            <a:endParaRPr lang="en-IN" sz="1400" dirty="0"/>
          </a:p>
        </p:txBody>
      </p:sp>
      <p:sp>
        <p:nvSpPr>
          <p:cNvPr id="9" name="Rectangle 8">
            <a:extLst>
              <a:ext uri="{FF2B5EF4-FFF2-40B4-BE49-F238E27FC236}">
                <a16:creationId xmlns:a16="http://schemas.microsoft.com/office/drawing/2014/main" id="{6F0B520A-F06E-E0D9-D74F-25EB054BED64}"/>
              </a:ext>
            </a:extLst>
          </p:cNvPr>
          <p:cNvSpPr/>
          <p:nvPr/>
        </p:nvSpPr>
        <p:spPr>
          <a:xfrm>
            <a:off x="206494" y="5463223"/>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Return Matches and Key points</a:t>
            </a:r>
            <a:endParaRPr lang="en-IN" sz="1400" dirty="0"/>
          </a:p>
        </p:txBody>
      </p:sp>
      <p:sp>
        <p:nvSpPr>
          <p:cNvPr id="10" name="Rectangle 9">
            <a:extLst>
              <a:ext uri="{FF2B5EF4-FFF2-40B4-BE49-F238E27FC236}">
                <a16:creationId xmlns:a16="http://schemas.microsoft.com/office/drawing/2014/main" id="{7E60081C-0413-F7E1-3928-670F4DC0AF82}"/>
              </a:ext>
            </a:extLst>
          </p:cNvPr>
          <p:cNvSpPr/>
          <p:nvPr/>
        </p:nvSpPr>
        <p:spPr>
          <a:xfrm>
            <a:off x="206494" y="484385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Sort Matches by Distance</a:t>
            </a:r>
            <a:endParaRPr lang="en-IN" sz="1400" dirty="0"/>
          </a:p>
        </p:txBody>
      </p:sp>
      <p:sp>
        <p:nvSpPr>
          <p:cNvPr id="11" name="Rectangle 10">
            <a:extLst>
              <a:ext uri="{FF2B5EF4-FFF2-40B4-BE49-F238E27FC236}">
                <a16:creationId xmlns:a16="http://schemas.microsoft.com/office/drawing/2014/main" id="{2148F15E-50EC-1747-591E-0E21955E788A}"/>
              </a:ext>
            </a:extLst>
          </p:cNvPr>
          <p:cNvSpPr/>
          <p:nvPr/>
        </p:nvSpPr>
        <p:spPr>
          <a:xfrm>
            <a:off x="206494" y="4216930"/>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Match Descriptors</a:t>
            </a:r>
            <a:endParaRPr lang="en-IN" sz="1400" dirty="0"/>
          </a:p>
        </p:txBody>
      </p:sp>
      <p:sp>
        <p:nvSpPr>
          <p:cNvPr id="12" name="Rectangle 11">
            <a:extLst>
              <a:ext uri="{FF2B5EF4-FFF2-40B4-BE49-F238E27FC236}">
                <a16:creationId xmlns:a16="http://schemas.microsoft.com/office/drawing/2014/main" id="{A628A4AF-A5EB-9557-5A77-465306416375}"/>
              </a:ext>
            </a:extLst>
          </p:cNvPr>
          <p:cNvSpPr/>
          <p:nvPr/>
        </p:nvSpPr>
        <p:spPr>
          <a:xfrm>
            <a:off x="206494" y="3558574"/>
            <a:ext cx="2097742" cy="459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Create BF Matcher</a:t>
            </a:r>
            <a:endParaRPr lang="en-IN" sz="1400" dirty="0"/>
          </a:p>
        </p:txBody>
      </p:sp>
      <p:sp>
        <p:nvSpPr>
          <p:cNvPr id="13" name="Rectangle 12">
            <a:extLst>
              <a:ext uri="{FF2B5EF4-FFF2-40B4-BE49-F238E27FC236}">
                <a16:creationId xmlns:a16="http://schemas.microsoft.com/office/drawing/2014/main" id="{66768EE8-31FD-6A96-ED1D-DB50F76A404C}"/>
              </a:ext>
            </a:extLst>
          </p:cNvPr>
          <p:cNvSpPr/>
          <p:nvPr/>
        </p:nvSpPr>
        <p:spPr>
          <a:xfrm>
            <a:off x="211472" y="2719298"/>
            <a:ext cx="2097742" cy="604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Detect Key points and Compute Descriptors (Test Image)</a:t>
            </a:r>
            <a:endParaRPr lang="en-IN" sz="1400" dirty="0"/>
          </a:p>
          <a:p>
            <a:pPr algn="ctr"/>
            <a:endParaRPr lang="en-IN" sz="1400" dirty="0"/>
          </a:p>
        </p:txBody>
      </p:sp>
      <p:cxnSp>
        <p:nvCxnSpPr>
          <p:cNvPr id="15" name="Straight Arrow Connector 14">
            <a:extLst>
              <a:ext uri="{FF2B5EF4-FFF2-40B4-BE49-F238E27FC236}">
                <a16:creationId xmlns:a16="http://schemas.microsoft.com/office/drawing/2014/main" id="{2C61A684-7445-8ABF-5E72-6997EEFCEF93}"/>
              </a:ext>
            </a:extLst>
          </p:cNvPr>
          <p:cNvCxnSpPr>
            <a:stCxn id="5" idx="4"/>
            <a:endCxn id="7" idx="0"/>
          </p:cNvCxnSpPr>
          <p:nvPr/>
        </p:nvCxnSpPr>
        <p:spPr>
          <a:xfrm>
            <a:off x="1255365" y="960512"/>
            <a:ext cx="0" cy="25212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890B2B87-D74B-E412-48F2-8D3C444E2667}"/>
              </a:ext>
            </a:extLst>
          </p:cNvPr>
          <p:cNvCxnSpPr>
            <a:stCxn id="7" idx="2"/>
            <a:endCxn id="8" idx="0"/>
          </p:cNvCxnSpPr>
          <p:nvPr/>
        </p:nvCxnSpPr>
        <p:spPr>
          <a:xfrm>
            <a:off x="1255365" y="1694722"/>
            <a:ext cx="0" cy="2154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3F880F8-9153-CFB2-03EB-4AC99FD62022}"/>
              </a:ext>
            </a:extLst>
          </p:cNvPr>
          <p:cNvCxnSpPr>
            <a:stCxn id="8" idx="2"/>
            <a:endCxn id="13" idx="0"/>
          </p:cNvCxnSpPr>
          <p:nvPr/>
        </p:nvCxnSpPr>
        <p:spPr>
          <a:xfrm>
            <a:off x="1255365" y="2514563"/>
            <a:ext cx="4978" cy="204735"/>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D8472D81-8FA8-7E68-7988-67712C5F3589}"/>
              </a:ext>
            </a:extLst>
          </p:cNvPr>
          <p:cNvCxnSpPr>
            <a:stCxn id="13" idx="2"/>
            <a:endCxn id="12" idx="0"/>
          </p:cNvCxnSpPr>
          <p:nvPr/>
        </p:nvCxnSpPr>
        <p:spPr>
          <a:xfrm flipH="1">
            <a:off x="1255365" y="3323732"/>
            <a:ext cx="4978" cy="23484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BD40CC5F-3730-E876-4598-A824CFAC3696}"/>
              </a:ext>
            </a:extLst>
          </p:cNvPr>
          <p:cNvCxnSpPr>
            <a:stCxn id="12" idx="2"/>
            <a:endCxn id="11" idx="0"/>
          </p:cNvCxnSpPr>
          <p:nvPr/>
        </p:nvCxnSpPr>
        <p:spPr>
          <a:xfrm>
            <a:off x="1255365" y="4018322"/>
            <a:ext cx="0" cy="19860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107E4273-3CB8-339F-FAC9-9E5240F50A32}"/>
              </a:ext>
            </a:extLst>
          </p:cNvPr>
          <p:cNvCxnSpPr>
            <a:stCxn id="11" idx="2"/>
            <a:endCxn id="10" idx="0"/>
          </p:cNvCxnSpPr>
          <p:nvPr/>
        </p:nvCxnSpPr>
        <p:spPr>
          <a:xfrm>
            <a:off x="1255365" y="4676678"/>
            <a:ext cx="0" cy="16717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42AE05F4-501D-42B7-705A-B82DAB492A74}"/>
              </a:ext>
            </a:extLst>
          </p:cNvPr>
          <p:cNvCxnSpPr>
            <a:stCxn id="10" idx="2"/>
            <a:endCxn id="9" idx="0"/>
          </p:cNvCxnSpPr>
          <p:nvPr/>
        </p:nvCxnSpPr>
        <p:spPr>
          <a:xfrm>
            <a:off x="1255365" y="5303602"/>
            <a:ext cx="0" cy="1596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02C4D854-51B4-5846-CD56-3590165FAC6E}"/>
              </a:ext>
            </a:extLst>
          </p:cNvPr>
          <p:cNvCxnSpPr>
            <a:stCxn id="9" idx="2"/>
            <a:endCxn id="6" idx="0"/>
          </p:cNvCxnSpPr>
          <p:nvPr/>
        </p:nvCxnSpPr>
        <p:spPr>
          <a:xfrm>
            <a:off x="1255365" y="6067657"/>
            <a:ext cx="0" cy="233783"/>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1" name="Picture 30">
            <a:extLst>
              <a:ext uri="{FF2B5EF4-FFF2-40B4-BE49-F238E27FC236}">
                <a16:creationId xmlns:a16="http://schemas.microsoft.com/office/drawing/2014/main" id="{ABF08A35-65D7-9268-ECE0-3EBE1C51A63D}"/>
              </a:ext>
            </a:extLst>
          </p:cNvPr>
          <p:cNvPicPr>
            <a:picLocks noChangeAspect="1"/>
          </p:cNvPicPr>
          <p:nvPr/>
        </p:nvPicPr>
        <p:blipFill>
          <a:blip r:embed="rId2"/>
          <a:stretch>
            <a:fillRect/>
          </a:stretch>
        </p:blipFill>
        <p:spPr>
          <a:xfrm>
            <a:off x="2357294" y="4620823"/>
            <a:ext cx="2054808" cy="1365557"/>
          </a:xfrm>
          <a:prstGeom prst="rect">
            <a:avLst/>
          </a:prstGeom>
        </p:spPr>
      </p:pic>
      <p:sp>
        <p:nvSpPr>
          <p:cNvPr id="32" name="TextBox 31">
            <a:extLst>
              <a:ext uri="{FF2B5EF4-FFF2-40B4-BE49-F238E27FC236}">
                <a16:creationId xmlns:a16="http://schemas.microsoft.com/office/drawing/2014/main" id="{8DFEFA89-E61B-2C87-4842-2CF02E87082B}"/>
              </a:ext>
            </a:extLst>
          </p:cNvPr>
          <p:cNvSpPr txBox="1"/>
          <p:nvPr/>
        </p:nvSpPr>
        <p:spPr>
          <a:xfrm>
            <a:off x="4465160" y="515447"/>
            <a:ext cx="7423624" cy="5755422"/>
          </a:xfrm>
          <a:prstGeom prst="rect">
            <a:avLst/>
          </a:prstGeom>
          <a:noFill/>
        </p:spPr>
        <p:txBody>
          <a:bodyPr wrap="square" rtlCol="0">
            <a:spAutoFit/>
          </a:bodyPr>
          <a:lstStyle/>
          <a:p>
            <a:r>
              <a:rPr lang="en-US" sz="1600" dirty="0"/>
              <a:t>The ORB (Oriented FAST and Rotated BRIEF) algorithm here is used to match features between a reference image and a test image. Here’s how it works:</a:t>
            </a:r>
          </a:p>
          <a:p>
            <a:r>
              <a:rPr lang="en-US" sz="1600" dirty="0"/>
              <a:t>First, ORB detects keypoints in both the reference (`ref_gray`) and test (`test_gray`) grayscale images. Keypoints are distinct points in an image, often at corners or edges, that can be reliably matched across similar images. After detecting these keypoints, ORB then calculates descriptors for them. Descriptors are compact representations that capture information about the local image area around each keypoint, making each keypoint unique and identifiable.</a:t>
            </a:r>
          </a:p>
          <a:p>
            <a:endParaRPr lang="en-US" sz="1600" dirty="0"/>
          </a:p>
          <a:p>
            <a:r>
              <a:rPr lang="en-US" sz="1600" dirty="0"/>
              <a:t>Next, ORB uses a BRIEF (Binary Robust Independent Elementary Features) descriptor, which is both efficient and robust, to match keypoints between images. The code employs a Brute-Force Matcher (`BFMatcher`), which compares descriptors from the reference and test images to find the closest matches between keypoints. These matches are sorted by distance, where a lower distance indicates a stronger similarity between matched keypoints. The code selects the best matches by choosing those with the shortest distances.</a:t>
            </a:r>
          </a:p>
          <a:p>
            <a:endParaRPr lang="en-US" sz="1600" dirty="0"/>
          </a:p>
          <a:p>
            <a:r>
              <a:rPr lang="en-US" sz="1600" dirty="0"/>
              <a:t>Finally, to visualize the matching process, the code draws lines connecting matching keypoints in the reference and test images. This visualization provides a clear indication of how similar or different the two images are based on these aligned keypoints. Using ORB in this way allows the program to assess alignment and similarity beyond pixel-by-pixel comparisons, offering a more sophisticated and feature-based approach to comparing images.</a:t>
            </a:r>
            <a:endParaRPr lang="en-IN" sz="1600" dirty="0"/>
          </a:p>
        </p:txBody>
      </p:sp>
      <p:sp>
        <p:nvSpPr>
          <p:cNvPr id="33" name="TextBox 32">
            <a:extLst>
              <a:ext uri="{FF2B5EF4-FFF2-40B4-BE49-F238E27FC236}">
                <a16:creationId xmlns:a16="http://schemas.microsoft.com/office/drawing/2014/main" id="{49BFA0B7-8AA6-2A1F-F2D5-3E2C2970DB63}"/>
              </a:ext>
            </a:extLst>
          </p:cNvPr>
          <p:cNvSpPr txBox="1"/>
          <p:nvPr/>
        </p:nvSpPr>
        <p:spPr>
          <a:xfrm>
            <a:off x="2301479" y="6156276"/>
            <a:ext cx="2559844" cy="307777"/>
          </a:xfrm>
          <a:prstGeom prst="rect">
            <a:avLst/>
          </a:prstGeom>
          <a:noFill/>
        </p:spPr>
        <p:txBody>
          <a:bodyPr wrap="square" rtlCol="0">
            <a:spAutoFit/>
          </a:bodyPr>
          <a:lstStyle/>
          <a:p>
            <a:r>
              <a:rPr lang="en-IN" sz="1400" dirty="0"/>
              <a:t>Fig: Feature matching</a:t>
            </a:r>
          </a:p>
        </p:txBody>
      </p:sp>
    </p:spTree>
    <p:extLst>
      <p:ext uri="{BB962C8B-B14F-4D97-AF65-F5344CB8AC3E}">
        <p14:creationId xmlns:p14="http://schemas.microsoft.com/office/powerpoint/2010/main" val="20121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C4F4F-97F2-8507-BB01-C32FF363E848}"/>
              </a:ext>
            </a:extLst>
          </p:cNvPr>
          <p:cNvSpPr>
            <a:spLocks noGrp="1"/>
          </p:cNvSpPr>
          <p:nvPr>
            <p:ph idx="1"/>
          </p:nvPr>
        </p:nvSpPr>
        <p:spPr>
          <a:xfrm>
            <a:off x="336176" y="136525"/>
            <a:ext cx="11631706" cy="6040438"/>
          </a:xfrm>
        </p:spPr>
        <p:txBody>
          <a:bodyPr/>
          <a:lstStyle/>
          <a:p>
            <a:r>
              <a:rPr lang="en-US" sz="2000" b="1" dirty="0"/>
              <a:t>Magnet insertion percentage and  alignment score</a:t>
            </a:r>
          </a:p>
          <a:p>
            <a:pPr marL="0" indent="0">
              <a:buNone/>
            </a:pPr>
            <a:endParaRPr lang="en-IN" dirty="0"/>
          </a:p>
        </p:txBody>
      </p:sp>
      <p:sp>
        <p:nvSpPr>
          <p:cNvPr id="4" name="Slide Number Placeholder 3">
            <a:extLst>
              <a:ext uri="{FF2B5EF4-FFF2-40B4-BE49-F238E27FC236}">
                <a16:creationId xmlns:a16="http://schemas.microsoft.com/office/drawing/2014/main" id="{E77C06BD-6986-080D-D0BD-55C1F060250E}"/>
              </a:ext>
            </a:extLst>
          </p:cNvPr>
          <p:cNvSpPr>
            <a:spLocks noGrp="1"/>
          </p:cNvSpPr>
          <p:nvPr>
            <p:ph type="sldNum" sz="quarter" idx="12"/>
          </p:nvPr>
        </p:nvSpPr>
        <p:spPr/>
        <p:txBody>
          <a:bodyPr/>
          <a:lstStyle/>
          <a:p>
            <a:fld id="{1D67EF22-5B5C-4800-AB3D-6E125217BB00}" type="slidenum">
              <a:rPr lang="en-IN" smtClean="0"/>
              <a:t>15</a:t>
            </a:fld>
            <a:endParaRPr lang="en-IN"/>
          </a:p>
        </p:txBody>
      </p:sp>
      <p:sp>
        <p:nvSpPr>
          <p:cNvPr id="5" name="Oval 4">
            <a:extLst>
              <a:ext uri="{FF2B5EF4-FFF2-40B4-BE49-F238E27FC236}">
                <a16:creationId xmlns:a16="http://schemas.microsoft.com/office/drawing/2014/main" id="{9F996F28-535E-EA31-5E32-ECA500EEF0FA}"/>
              </a:ext>
            </a:extLst>
          </p:cNvPr>
          <p:cNvSpPr/>
          <p:nvPr/>
        </p:nvSpPr>
        <p:spPr>
          <a:xfrm>
            <a:off x="1532965" y="496700"/>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Start</a:t>
            </a:r>
          </a:p>
        </p:txBody>
      </p:sp>
      <p:sp>
        <p:nvSpPr>
          <p:cNvPr id="6" name="Oval 5">
            <a:extLst>
              <a:ext uri="{FF2B5EF4-FFF2-40B4-BE49-F238E27FC236}">
                <a16:creationId xmlns:a16="http://schemas.microsoft.com/office/drawing/2014/main" id="{D3463B3C-A5DB-A548-C7EB-06AF953EAEE2}"/>
              </a:ext>
            </a:extLst>
          </p:cNvPr>
          <p:cNvSpPr/>
          <p:nvPr/>
        </p:nvSpPr>
        <p:spPr>
          <a:xfrm>
            <a:off x="1532957" y="6226597"/>
            <a:ext cx="1089212" cy="47064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43702909-6ED2-2953-EB83-152A9C98FA8E}"/>
              </a:ext>
            </a:extLst>
          </p:cNvPr>
          <p:cNvSpPr/>
          <p:nvPr/>
        </p:nvSpPr>
        <p:spPr>
          <a:xfrm>
            <a:off x="786653" y="1170453"/>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Define Threshold for Magnet Detection</a:t>
            </a:r>
          </a:p>
        </p:txBody>
      </p:sp>
      <p:sp>
        <p:nvSpPr>
          <p:cNvPr id="8" name="Rectangle 7">
            <a:extLst>
              <a:ext uri="{FF2B5EF4-FFF2-40B4-BE49-F238E27FC236}">
                <a16:creationId xmlns:a16="http://schemas.microsoft.com/office/drawing/2014/main" id="{8D6A9FE3-64BA-2588-6AA6-ED38BB365D20}"/>
              </a:ext>
            </a:extLst>
          </p:cNvPr>
          <p:cNvSpPr/>
          <p:nvPr/>
        </p:nvSpPr>
        <p:spPr>
          <a:xfrm>
            <a:off x="786645" y="5536848"/>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Alignment Score</a:t>
            </a:r>
          </a:p>
        </p:txBody>
      </p:sp>
      <p:sp>
        <p:nvSpPr>
          <p:cNvPr id="9" name="Rectangle 8">
            <a:extLst>
              <a:ext uri="{FF2B5EF4-FFF2-40B4-BE49-F238E27FC236}">
                <a16:creationId xmlns:a16="http://schemas.microsoft.com/office/drawing/2014/main" id="{FC5F5B8B-43B3-06B2-1B78-B5F8E52FB33A}"/>
              </a:ext>
            </a:extLst>
          </p:cNvPr>
          <p:cNvSpPr/>
          <p:nvPr/>
        </p:nvSpPr>
        <p:spPr>
          <a:xfrm>
            <a:off x="786644" y="4765494"/>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Alignment Score</a:t>
            </a:r>
          </a:p>
        </p:txBody>
      </p:sp>
      <p:sp>
        <p:nvSpPr>
          <p:cNvPr id="10" name="Rectangle 9">
            <a:extLst>
              <a:ext uri="{FF2B5EF4-FFF2-40B4-BE49-F238E27FC236}">
                <a16:creationId xmlns:a16="http://schemas.microsoft.com/office/drawing/2014/main" id="{B8404AEB-231F-3AA9-4D3D-F3D848192335}"/>
              </a:ext>
            </a:extLst>
          </p:cNvPr>
          <p:cNvSpPr/>
          <p:nvPr/>
        </p:nvSpPr>
        <p:spPr>
          <a:xfrm>
            <a:off x="786644" y="4071326"/>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Return Insertion Percentage</a:t>
            </a:r>
          </a:p>
        </p:txBody>
      </p:sp>
      <p:sp>
        <p:nvSpPr>
          <p:cNvPr id="11" name="Rectangle 10">
            <a:extLst>
              <a:ext uri="{FF2B5EF4-FFF2-40B4-BE49-F238E27FC236}">
                <a16:creationId xmlns:a16="http://schemas.microsoft.com/office/drawing/2014/main" id="{C0593342-4F5D-4425-0D79-07080198EB6A}"/>
              </a:ext>
            </a:extLst>
          </p:cNvPr>
          <p:cNvSpPr/>
          <p:nvPr/>
        </p:nvSpPr>
        <p:spPr>
          <a:xfrm>
            <a:off x="786651" y="3228223"/>
            <a:ext cx="2581835" cy="60237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Insertion Percentage</a:t>
            </a:r>
          </a:p>
        </p:txBody>
      </p:sp>
      <p:sp>
        <p:nvSpPr>
          <p:cNvPr id="12" name="Rectangle 11">
            <a:extLst>
              <a:ext uri="{FF2B5EF4-FFF2-40B4-BE49-F238E27FC236}">
                <a16:creationId xmlns:a16="http://schemas.microsoft.com/office/drawing/2014/main" id="{E60B8413-DD0B-B645-CA01-6643A31BF71C}"/>
              </a:ext>
            </a:extLst>
          </p:cNvPr>
          <p:cNvSpPr/>
          <p:nvPr/>
        </p:nvSpPr>
        <p:spPr>
          <a:xfrm>
            <a:off x="786652" y="2556759"/>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Total Pixels</a:t>
            </a:r>
          </a:p>
        </p:txBody>
      </p:sp>
      <p:sp>
        <p:nvSpPr>
          <p:cNvPr id="13" name="Rectangle 12">
            <a:extLst>
              <a:ext uri="{FF2B5EF4-FFF2-40B4-BE49-F238E27FC236}">
                <a16:creationId xmlns:a16="http://schemas.microsoft.com/office/drawing/2014/main" id="{A76B61A7-BE50-B173-F485-A56F40589799}"/>
              </a:ext>
            </a:extLst>
          </p:cNvPr>
          <p:cNvSpPr/>
          <p:nvPr/>
        </p:nvSpPr>
        <p:spPr>
          <a:xfrm>
            <a:off x="786653" y="1853312"/>
            <a:ext cx="2581835" cy="47064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Calculate Inserted Pixels</a:t>
            </a:r>
          </a:p>
        </p:txBody>
      </p:sp>
      <p:cxnSp>
        <p:nvCxnSpPr>
          <p:cNvPr id="16" name="Straight Arrow Connector 15">
            <a:extLst>
              <a:ext uri="{FF2B5EF4-FFF2-40B4-BE49-F238E27FC236}">
                <a16:creationId xmlns:a16="http://schemas.microsoft.com/office/drawing/2014/main" id="{81C36F62-5C7B-532D-ACDF-73126713ADB0}"/>
              </a:ext>
            </a:extLst>
          </p:cNvPr>
          <p:cNvCxnSpPr>
            <a:stCxn id="5" idx="4"/>
            <a:endCxn id="7" idx="0"/>
          </p:cNvCxnSpPr>
          <p:nvPr/>
        </p:nvCxnSpPr>
        <p:spPr>
          <a:xfrm>
            <a:off x="2077571" y="967347"/>
            <a:ext cx="0" cy="203106"/>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750B5FB6-5894-B0C1-97DF-6B52144AEBFD}"/>
              </a:ext>
            </a:extLst>
          </p:cNvPr>
          <p:cNvCxnSpPr>
            <a:stCxn id="7" idx="2"/>
            <a:endCxn id="13" idx="0"/>
          </p:cNvCxnSpPr>
          <p:nvPr/>
        </p:nvCxnSpPr>
        <p:spPr>
          <a:xfrm>
            <a:off x="2077571" y="1641100"/>
            <a:ext cx="0" cy="21221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9131BF1E-FE83-569D-277D-315F4AE98AD5}"/>
              </a:ext>
            </a:extLst>
          </p:cNvPr>
          <p:cNvCxnSpPr>
            <a:stCxn id="13" idx="2"/>
            <a:endCxn id="12" idx="0"/>
          </p:cNvCxnSpPr>
          <p:nvPr/>
        </p:nvCxnSpPr>
        <p:spPr>
          <a:xfrm flipH="1">
            <a:off x="2077570" y="2323959"/>
            <a:ext cx="1" cy="23280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CED952DC-71D2-4A26-9D3A-77DD800EAAE1}"/>
              </a:ext>
            </a:extLst>
          </p:cNvPr>
          <p:cNvCxnSpPr>
            <a:stCxn id="12" idx="2"/>
            <a:endCxn id="11" idx="0"/>
          </p:cNvCxnSpPr>
          <p:nvPr/>
        </p:nvCxnSpPr>
        <p:spPr>
          <a:xfrm flipH="1">
            <a:off x="2077569" y="3027406"/>
            <a:ext cx="1" cy="20081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6E7E861A-BF6C-5579-F29A-578C23DF8492}"/>
              </a:ext>
            </a:extLst>
          </p:cNvPr>
          <p:cNvCxnSpPr>
            <a:stCxn id="10" idx="2"/>
            <a:endCxn id="9" idx="0"/>
          </p:cNvCxnSpPr>
          <p:nvPr/>
        </p:nvCxnSpPr>
        <p:spPr>
          <a:xfrm>
            <a:off x="2077562" y="4541973"/>
            <a:ext cx="0" cy="22352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4E99C2E4-F457-1550-137A-4312CCD2943A}"/>
              </a:ext>
            </a:extLst>
          </p:cNvPr>
          <p:cNvCxnSpPr>
            <a:stCxn id="11" idx="2"/>
            <a:endCxn id="10" idx="0"/>
          </p:cNvCxnSpPr>
          <p:nvPr/>
        </p:nvCxnSpPr>
        <p:spPr>
          <a:xfrm flipH="1">
            <a:off x="2077562" y="3830595"/>
            <a:ext cx="7" cy="240731"/>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2307D04F-F69E-FAA7-6284-547C69583C19}"/>
              </a:ext>
            </a:extLst>
          </p:cNvPr>
          <p:cNvCxnSpPr>
            <a:stCxn id="9" idx="2"/>
            <a:endCxn id="8" idx="0"/>
          </p:cNvCxnSpPr>
          <p:nvPr/>
        </p:nvCxnSpPr>
        <p:spPr>
          <a:xfrm>
            <a:off x="2077562" y="5236141"/>
            <a:ext cx="1" cy="30070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Straight Arrow Connector 29">
            <a:extLst>
              <a:ext uri="{FF2B5EF4-FFF2-40B4-BE49-F238E27FC236}">
                <a16:creationId xmlns:a16="http://schemas.microsoft.com/office/drawing/2014/main" id="{D9179FB4-90F8-1C69-082C-10C7E883E902}"/>
              </a:ext>
            </a:extLst>
          </p:cNvPr>
          <p:cNvCxnSpPr>
            <a:stCxn id="8" idx="2"/>
            <a:endCxn id="6" idx="0"/>
          </p:cNvCxnSpPr>
          <p:nvPr/>
        </p:nvCxnSpPr>
        <p:spPr>
          <a:xfrm>
            <a:off x="2077563" y="6007495"/>
            <a:ext cx="0" cy="21910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32" name="Picture 31">
            <a:extLst>
              <a:ext uri="{FF2B5EF4-FFF2-40B4-BE49-F238E27FC236}">
                <a16:creationId xmlns:a16="http://schemas.microsoft.com/office/drawing/2014/main" id="{64623D47-DBF3-6644-24D2-146652568953}"/>
              </a:ext>
            </a:extLst>
          </p:cNvPr>
          <p:cNvPicPr>
            <a:picLocks noChangeAspect="1"/>
          </p:cNvPicPr>
          <p:nvPr/>
        </p:nvPicPr>
        <p:blipFill>
          <a:blip r:embed="rId2"/>
          <a:stretch>
            <a:fillRect/>
          </a:stretch>
        </p:blipFill>
        <p:spPr>
          <a:xfrm>
            <a:off x="3735058" y="3307215"/>
            <a:ext cx="5088442" cy="3493252"/>
          </a:xfrm>
          <a:prstGeom prst="rect">
            <a:avLst/>
          </a:prstGeom>
        </p:spPr>
      </p:pic>
      <p:sp>
        <p:nvSpPr>
          <p:cNvPr id="33" name="TextBox 32">
            <a:extLst>
              <a:ext uri="{FF2B5EF4-FFF2-40B4-BE49-F238E27FC236}">
                <a16:creationId xmlns:a16="http://schemas.microsoft.com/office/drawing/2014/main" id="{767D0321-1781-0710-E4AF-987081698236}"/>
              </a:ext>
            </a:extLst>
          </p:cNvPr>
          <p:cNvSpPr txBox="1"/>
          <p:nvPr/>
        </p:nvSpPr>
        <p:spPr>
          <a:xfrm>
            <a:off x="3735068" y="496700"/>
            <a:ext cx="8232814" cy="2308324"/>
          </a:xfrm>
          <a:prstGeom prst="rect">
            <a:avLst/>
          </a:prstGeom>
          <a:noFill/>
        </p:spPr>
        <p:txBody>
          <a:bodyPr wrap="square" rtlCol="0">
            <a:spAutoFit/>
          </a:bodyPr>
          <a:lstStyle/>
          <a:p>
            <a:r>
              <a:rPr lang="en-US" sz="1600" dirty="0"/>
              <a:t>We set a threshold value of 130 to identify pixels corresponding to inserted magnets. By counting the number of pixels below this threshold, we can determine magnet insertion. The total number of pixels in the test grayscale image is calculated, and the percentage of inserted pixels is computed by dividing the inserted pixel count by the total pixel count and multiplying by 100. This function returns the calculated magnet insertion percentage, which helps verify proper magnet insertion in the assembly and informs decision-making.</a:t>
            </a:r>
          </a:p>
          <a:p>
            <a:r>
              <a:rPr lang="en-US" sz="1600" dirty="0"/>
              <a:t>Additionally, the alignment score is calculated using the Structural Similarity Index (SSIM), which reflects how closely the test image matches the reference in terms of structure, texture, and other characteristics.</a:t>
            </a:r>
          </a:p>
        </p:txBody>
      </p:sp>
      <p:sp>
        <p:nvSpPr>
          <p:cNvPr id="34" name="TextBox 33">
            <a:extLst>
              <a:ext uri="{FF2B5EF4-FFF2-40B4-BE49-F238E27FC236}">
                <a16:creationId xmlns:a16="http://schemas.microsoft.com/office/drawing/2014/main" id="{CC5CEE26-F23A-6060-F78E-319662EAAA0E}"/>
              </a:ext>
            </a:extLst>
          </p:cNvPr>
          <p:cNvSpPr txBox="1"/>
          <p:nvPr/>
        </p:nvSpPr>
        <p:spPr>
          <a:xfrm>
            <a:off x="8928332" y="6058917"/>
            <a:ext cx="2320636" cy="738664"/>
          </a:xfrm>
          <a:prstGeom prst="rect">
            <a:avLst/>
          </a:prstGeom>
          <a:noFill/>
        </p:spPr>
        <p:txBody>
          <a:bodyPr wrap="square" rtlCol="0">
            <a:spAutoFit/>
          </a:bodyPr>
          <a:lstStyle/>
          <a:p>
            <a:r>
              <a:rPr lang="en-IN" sz="1400" dirty="0"/>
              <a:t>Fig: Values of magnet insertion and alignment score.</a:t>
            </a:r>
          </a:p>
        </p:txBody>
      </p:sp>
    </p:spTree>
    <p:extLst>
      <p:ext uri="{BB962C8B-B14F-4D97-AF65-F5344CB8AC3E}">
        <p14:creationId xmlns:p14="http://schemas.microsoft.com/office/powerpoint/2010/main" val="1346882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87ADB-3D3C-A450-D818-D80F278E2E2C}"/>
              </a:ext>
            </a:extLst>
          </p:cNvPr>
          <p:cNvSpPr>
            <a:spLocks noGrp="1"/>
          </p:cNvSpPr>
          <p:nvPr>
            <p:ph idx="1"/>
          </p:nvPr>
        </p:nvSpPr>
        <p:spPr>
          <a:xfrm>
            <a:off x="257175" y="136525"/>
            <a:ext cx="11630025" cy="6584950"/>
          </a:xfrm>
        </p:spPr>
        <p:txBody>
          <a:bodyPr/>
          <a:lstStyle/>
          <a:p>
            <a:pPr marL="0" indent="0">
              <a:buNone/>
            </a:pPr>
            <a:r>
              <a:rPr lang="en-IN" sz="2000" b="1" dirty="0">
                <a:latin typeface="Aptos" panose="020B0004020202020204" pitchFamily="34" charset="0"/>
                <a:ea typeface="Aptos" panose="020B0004020202020204" pitchFamily="34" charset="0"/>
                <a:cs typeface="Times New Roman" panose="02020603050405020304" pitchFamily="18" charset="0"/>
              </a:rPr>
              <a:t>D</a:t>
            </a:r>
            <a:r>
              <a:rPr lang="en-IN" sz="2000" b="1" dirty="0">
                <a:effectLst/>
                <a:latin typeface="Aptos" panose="020B0004020202020204" pitchFamily="34" charset="0"/>
                <a:ea typeface="Aptos" panose="020B0004020202020204" pitchFamily="34" charset="0"/>
                <a:cs typeface="Times New Roman" panose="02020603050405020304" pitchFamily="18" charset="0"/>
              </a:rPr>
              <a:t>ecision making</a:t>
            </a:r>
            <a:r>
              <a:rPr lang="en-IN" sz="20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latin typeface="Aptos" panose="020B0004020202020204" pitchFamily="34" charset="0"/>
                <a:ea typeface="Aptos" panose="020B0004020202020204" pitchFamily="34" charset="0"/>
                <a:cs typeface="Times New Roman" panose="02020603050405020304" pitchFamily="18" charset="0"/>
              </a:rPr>
              <a:t>Q</a:t>
            </a:r>
            <a:r>
              <a:rPr lang="en-IN" sz="1600" dirty="0">
                <a:effectLst/>
                <a:latin typeface="Aptos" panose="020B0004020202020204" pitchFamily="34" charset="0"/>
                <a:ea typeface="Aptos" panose="020B0004020202020204" pitchFamily="34" charset="0"/>
                <a:cs typeface="Times New Roman" panose="02020603050405020304" pitchFamily="18" charset="0"/>
              </a:rPr>
              <a:t>uality control issues based on thresholds for SSIM, insertion, and roughness.</a:t>
            </a:r>
          </a:p>
          <a:p>
            <a:pPr marL="0" indent="0">
              <a:buNone/>
            </a:pPr>
            <a:endParaRPr lang="en-IN" dirty="0"/>
          </a:p>
        </p:txBody>
      </p:sp>
      <p:sp>
        <p:nvSpPr>
          <p:cNvPr id="4" name="Slide Number Placeholder 3">
            <a:extLst>
              <a:ext uri="{FF2B5EF4-FFF2-40B4-BE49-F238E27FC236}">
                <a16:creationId xmlns:a16="http://schemas.microsoft.com/office/drawing/2014/main" id="{670C2995-F8E8-7207-8E68-4AFD9AEBEB20}"/>
              </a:ext>
            </a:extLst>
          </p:cNvPr>
          <p:cNvSpPr>
            <a:spLocks noGrp="1"/>
          </p:cNvSpPr>
          <p:nvPr>
            <p:ph type="sldNum" sz="quarter" idx="12"/>
          </p:nvPr>
        </p:nvSpPr>
        <p:spPr/>
        <p:txBody>
          <a:bodyPr/>
          <a:lstStyle/>
          <a:p>
            <a:fld id="{1D67EF22-5B5C-4800-AB3D-6E125217BB00}" type="slidenum">
              <a:rPr lang="en-IN" smtClean="0"/>
              <a:t>16</a:t>
            </a:fld>
            <a:endParaRPr lang="en-IN"/>
          </a:p>
        </p:txBody>
      </p:sp>
      <p:sp>
        <p:nvSpPr>
          <p:cNvPr id="5" name="Oval 4">
            <a:extLst>
              <a:ext uri="{FF2B5EF4-FFF2-40B4-BE49-F238E27FC236}">
                <a16:creationId xmlns:a16="http://schemas.microsoft.com/office/drawing/2014/main" id="{3E7E58D0-487B-CD07-84BD-9ED479F202E4}"/>
              </a:ext>
            </a:extLst>
          </p:cNvPr>
          <p:cNvSpPr/>
          <p:nvPr/>
        </p:nvSpPr>
        <p:spPr>
          <a:xfrm>
            <a:off x="2309813" y="601852"/>
            <a:ext cx="12573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bg1"/>
                </a:solidFill>
              </a:rPr>
              <a:t>Sta</a:t>
            </a:r>
            <a:r>
              <a:rPr lang="en-IN" sz="1400" dirty="0"/>
              <a:t>rt</a:t>
            </a:r>
          </a:p>
        </p:txBody>
      </p:sp>
      <p:sp>
        <p:nvSpPr>
          <p:cNvPr id="6" name="Oval 5">
            <a:extLst>
              <a:ext uri="{FF2B5EF4-FFF2-40B4-BE49-F238E27FC236}">
                <a16:creationId xmlns:a16="http://schemas.microsoft.com/office/drawing/2014/main" id="{930D20EA-B9DA-3C9E-E442-77B775E3A2A0}"/>
              </a:ext>
            </a:extLst>
          </p:cNvPr>
          <p:cNvSpPr/>
          <p:nvPr/>
        </p:nvSpPr>
        <p:spPr>
          <a:xfrm>
            <a:off x="2395599" y="6187384"/>
            <a:ext cx="12573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dirty="0"/>
              <a:t>End</a:t>
            </a:r>
          </a:p>
        </p:txBody>
      </p:sp>
      <p:sp>
        <p:nvSpPr>
          <p:cNvPr id="7" name="Rectangle 6">
            <a:extLst>
              <a:ext uri="{FF2B5EF4-FFF2-40B4-BE49-F238E27FC236}">
                <a16:creationId xmlns:a16="http://schemas.microsoft.com/office/drawing/2014/main" id="{015770A2-5A58-5504-FF9F-0CC8CBCCEB44}"/>
              </a:ext>
            </a:extLst>
          </p:cNvPr>
          <p:cNvSpPr/>
          <p:nvPr/>
        </p:nvSpPr>
        <p:spPr>
          <a:xfrm>
            <a:off x="1752601" y="1362469"/>
            <a:ext cx="2371725" cy="7691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Define Thresholds: Set SSIM, Insertion, and roughness Thresholds</a:t>
            </a:r>
            <a:endParaRPr lang="en-IN" sz="1400" dirty="0">
              <a:solidFill>
                <a:schemeClr val="bg1"/>
              </a:solidFill>
            </a:endParaRPr>
          </a:p>
        </p:txBody>
      </p:sp>
      <p:sp>
        <p:nvSpPr>
          <p:cNvPr id="9" name="Rectangle 8">
            <a:extLst>
              <a:ext uri="{FF2B5EF4-FFF2-40B4-BE49-F238E27FC236}">
                <a16:creationId xmlns:a16="http://schemas.microsoft.com/office/drawing/2014/main" id="{8AD29BFD-B1CE-E9C1-5ED3-CA0F7D5A9193}"/>
              </a:ext>
            </a:extLst>
          </p:cNvPr>
          <p:cNvSpPr/>
          <p:nvPr/>
        </p:nvSpPr>
        <p:spPr>
          <a:xfrm>
            <a:off x="3784794" y="5161880"/>
            <a:ext cx="2371725" cy="6672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Output: Assembly is acceptable: full insertion, SSIM within limits</a:t>
            </a:r>
            <a:endParaRPr lang="en-IN" sz="1400" dirty="0">
              <a:solidFill>
                <a:schemeClr val="bg1"/>
              </a:solidFill>
            </a:endParaRPr>
          </a:p>
        </p:txBody>
      </p:sp>
      <p:sp>
        <p:nvSpPr>
          <p:cNvPr id="11" name="Rectangle 10">
            <a:extLst>
              <a:ext uri="{FF2B5EF4-FFF2-40B4-BE49-F238E27FC236}">
                <a16:creationId xmlns:a16="http://schemas.microsoft.com/office/drawing/2014/main" id="{6118B7BD-2AD0-E088-A7A5-B8D898B09B07}"/>
              </a:ext>
            </a:extLst>
          </p:cNvPr>
          <p:cNvSpPr/>
          <p:nvPr/>
        </p:nvSpPr>
        <p:spPr>
          <a:xfrm>
            <a:off x="167182" y="5161883"/>
            <a:ext cx="2471737" cy="6672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a:solidFill>
                  <a:schemeClr val="bg1"/>
                </a:solidFill>
                <a:effectLst/>
              </a:rPr>
              <a:t>Output: Material is partially inserted with low SSIM</a:t>
            </a:r>
            <a:endParaRPr lang="en-IN" sz="1400" dirty="0">
              <a:solidFill>
                <a:schemeClr val="bg1"/>
              </a:solidFill>
            </a:endParaRPr>
          </a:p>
        </p:txBody>
      </p:sp>
      <p:sp>
        <p:nvSpPr>
          <p:cNvPr id="12" name="Flowchart: Decision 11">
            <a:extLst>
              <a:ext uri="{FF2B5EF4-FFF2-40B4-BE49-F238E27FC236}">
                <a16:creationId xmlns:a16="http://schemas.microsoft.com/office/drawing/2014/main" id="{9AEE4562-9634-D5AB-E092-138A67730F83}"/>
              </a:ext>
            </a:extLst>
          </p:cNvPr>
          <p:cNvSpPr/>
          <p:nvPr/>
        </p:nvSpPr>
        <p:spPr>
          <a:xfrm>
            <a:off x="1752601" y="2435031"/>
            <a:ext cx="2371725" cy="1561890"/>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0" i="0" dirty="0">
                <a:solidFill>
                  <a:schemeClr val="bg1"/>
                </a:solidFill>
                <a:effectLst/>
              </a:rPr>
              <a:t>Is SSIM &lt; Threshold and Insertion &lt; Threshold ?</a:t>
            </a:r>
            <a:endParaRPr lang="en-IN" sz="1400" dirty="0">
              <a:solidFill>
                <a:schemeClr val="bg1"/>
              </a:solidFill>
            </a:endParaRPr>
          </a:p>
        </p:txBody>
      </p:sp>
      <p:cxnSp>
        <p:nvCxnSpPr>
          <p:cNvPr id="17" name="Straight Arrow Connector 16">
            <a:extLst>
              <a:ext uri="{FF2B5EF4-FFF2-40B4-BE49-F238E27FC236}">
                <a16:creationId xmlns:a16="http://schemas.microsoft.com/office/drawing/2014/main" id="{C210DF75-8B82-CCF0-B131-310B1AB4666A}"/>
              </a:ext>
            </a:extLst>
          </p:cNvPr>
          <p:cNvCxnSpPr>
            <a:stCxn id="5" idx="4"/>
            <a:endCxn id="7" idx="0"/>
          </p:cNvCxnSpPr>
          <p:nvPr/>
        </p:nvCxnSpPr>
        <p:spPr>
          <a:xfrm>
            <a:off x="2938463" y="1059052"/>
            <a:ext cx="1" cy="30341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CA0E458C-9D9C-7FBC-F21B-DB269F998FB1}"/>
              </a:ext>
            </a:extLst>
          </p:cNvPr>
          <p:cNvCxnSpPr>
            <a:cxnSpLocks/>
            <a:stCxn id="12" idx="3"/>
            <a:endCxn id="9" idx="0"/>
          </p:cNvCxnSpPr>
          <p:nvPr/>
        </p:nvCxnSpPr>
        <p:spPr>
          <a:xfrm>
            <a:off x="4124326" y="3215976"/>
            <a:ext cx="846331" cy="1945904"/>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Arrow Connector 20">
            <a:extLst>
              <a:ext uri="{FF2B5EF4-FFF2-40B4-BE49-F238E27FC236}">
                <a16:creationId xmlns:a16="http://schemas.microsoft.com/office/drawing/2014/main" id="{AF773837-BD33-A486-406C-F0883D444855}"/>
              </a:ext>
            </a:extLst>
          </p:cNvPr>
          <p:cNvCxnSpPr>
            <a:cxnSpLocks/>
            <a:stCxn id="7" idx="2"/>
            <a:endCxn id="12" idx="0"/>
          </p:cNvCxnSpPr>
          <p:nvPr/>
        </p:nvCxnSpPr>
        <p:spPr>
          <a:xfrm>
            <a:off x="2938464" y="2131613"/>
            <a:ext cx="0" cy="30341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80D0BAB6-2BA7-C899-24A2-83D0388FF843}"/>
              </a:ext>
            </a:extLst>
          </p:cNvPr>
          <p:cNvCxnSpPr>
            <a:cxnSpLocks/>
            <a:stCxn id="12" idx="1"/>
            <a:endCxn id="11" idx="0"/>
          </p:cNvCxnSpPr>
          <p:nvPr/>
        </p:nvCxnSpPr>
        <p:spPr>
          <a:xfrm rot="10800000" flipV="1">
            <a:off x="1403051" y="3215975"/>
            <a:ext cx="349550" cy="1945907"/>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3" name="TextBox 42">
            <a:extLst>
              <a:ext uri="{FF2B5EF4-FFF2-40B4-BE49-F238E27FC236}">
                <a16:creationId xmlns:a16="http://schemas.microsoft.com/office/drawing/2014/main" id="{6D3EC170-E6D0-A369-2276-EE806111CCFB}"/>
              </a:ext>
            </a:extLst>
          </p:cNvPr>
          <p:cNvSpPr txBox="1"/>
          <p:nvPr/>
        </p:nvSpPr>
        <p:spPr>
          <a:xfrm>
            <a:off x="1138282" y="2926646"/>
            <a:ext cx="439544" cy="276999"/>
          </a:xfrm>
          <a:prstGeom prst="rect">
            <a:avLst/>
          </a:prstGeom>
          <a:noFill/>
        </p:spPr>
        <p:txBody>
          <a:bodyPr wrap="none" rtlCol="0">
            <a:spAutoFit/>
          </a:bodyPr>
          <a:lstStyle/>
          <a:p>
            <a:r>
              <a:rPr lang="en-US" sz="1200" dirty="0"/>
              <a:t>YES</a:t>
            </a:r>
            <a:endParaRPr lang="en-IN" sz="1200" dirty="0"/>
          </a:p>
        </p:txBody>
      </p:sp>
      <p:sp>
        <p:nvSpPr>
          <p:cNvPr id="45" name="TextBox 44">
            <a:extLst>
              <a:ext uri="{FF2B5EF4-FFF2-40B4-BE49-F238E27FC236}">
                <a16:creationId xmlns:a16="http://schemas.microsoft.com/office/drawing/2014/main" id="{880FFC90-B337-C180-802F-4204641F213F}"/>
              </a:ext>
            </a:extLst>
          </p:cNvPr>
          <p:cNvSpPr txBox="1"/>
          <p:nvPr/>
        </p:nvSpPr>
        <p:spPr>
          <a:xfrm>
            <a:off x="4287269" y="2946042"/>
            <a:ext cx="405880" cy="276999"/>
          </a:xfrm>
          <a:prstGeom prst="rect">
            <a:avLst/>
          </a:prstGeom>
          <a:noFill/>
        </p:spPr>
        <p:txBody>
          <a:bodyPr wrap="none" rtlCol="0">
            <a:spAutoFit/>
          </a:bodyPr>
          <a:lstStyle/>
          <a:p>
            <a:r>
              <a:rPr lang="en-US" sz="1200" dirty="0"/>
              <a:t>NO</a:t>
            </a:r>
            <a:endParaRPr lang="en-IN" sz="1200" dirty="0"/>
          </a:p>
        </p:txBody>
      </p:sp>
      <p:cxnSp>
        <p:nvCxnSpPr>
          <p:cNvPr id="50" name="Connector: Elbow 49">
            <a:extLst>
              <a:ext uri="{FF2B5EF4-FFF2-40B4-BE49-F238E27FC236}">
                <a16:creationId xmlns:a16="http://schemas.microsoft.com/office/drawing/2014/main" id="{5B9D8FAB-9CE5-5933-C7CC-F90289A9B3FE}"/>
              </a:ext>
            </a:extLst>
          </p:cNvPr>
          <p:cNvCxnSpPr>
            <a:stCxn id="11" idx="2"/>
            <a:endCxn id="6" idx="2"/>
          </p:cNvCxnSpPr>
          <p:nvPr/>
        </p:nvCxnSpPr>
        <p:spPr>
          <a:xfrm rot="16200000" flipH="1">
            <a:off x="1605923" y="5626307"/>
            <a:ext cx="586805" cy="99254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Connector: Elbow 51">
            <a:extLst>
              <a:ext uri="{FF2B5EF4-FFF2-40B4-BE49-F238E27FC236}">
                <a16:creationId xmlns:a16="http://schemas.microsoft.com/office/drawing/2014/main" id="{B6D2B732-51D4-777E-F8E8-49C824C4826A}"/>
              </a:ext>
            </a:extLst>
          </p:cNvPr>
          <p:cNvCxnSpPr>
            <a:stCxn id="9" idx="2"/>
            <a:endCxn id="6" idx="6"/>
          </p:cNvCxnSpPr>
          <p:nvPr/>
        </p:nvCxnSpPr>
        <p:spPr>
          <a:xfrm rot="5400000">
            <a:off x="4018375" y="5463701"/>
            <a:ext cx="586807" cy="1317758"/>
          </a:xfrm>
          <a:prstGeom prst="bentConnector2">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6" name="TextBox 75">
            <a:extLst>
              <a:ext uri="{FF2B5EF4-FFF2-40B4-BE49-F238E27FC236}">
                <a16:creationId xmlns:a16="http://schemas.microsoft.com/office/drawing/2014/main" id="{BBF93177-DF1A-A325-052E-949167F9D511}"/>
              </a:ext>
            </a:extLst>
          </p:cNvPr>
          <p:cNvSpPr txBox="1"/>
          <p:nvPr/>
        </p:nvSpPr>
        <p:spPr>
          <a:xfrm>
            <a:off x="5114747" y="517847"/>
            <a:ext cx="6957696" cy="2800767"/>
          </a:xfrm>
          <a:prstGeom prst="rect">
            <a:avLst/>
          </a:prstGeom>
          <a:noFill/>
        </p:spPr>
        <p:txBody>
          <a:bodyPr wrap="square" rtlCol="0">
            <a:spAutoFit/>
          </a:bodyPr>
          <a:lstStyle/>
          <a:p>
            <a:r>
              <a:rPr lang="en-US" sz="1600" dirty="0"/>
              <a:t>The threshold values for SSIM, insertion percentage, and surface roughness are defined to evaluate the assembly quality. The program first checks if both the SSIM score and insertion percentage are below their respective thresholds. If both are below, the program will highlight the alignment issue, noting that the material is partially inserted.</a:t>
            </a:r>
          </a:p>
          <a:p>
            <a:endParaRPr lang="en-US" sz="1600" dirty="0"/>
          </a:p>
          <a:p>
            <a:r>
              <a:rPr lang="en-US" sz="1600" dirty="0"/>
              <a:t>If neither SSIM nor insertion percentage falls below their thresholds, the assembly is deemed acceptable, and the program will confirm that both alignment and insertion are within the acceptable range.</a:t>
            </a:r>
          </a:p>
          <a:p>
            <a:endParaRPr lang="en-US" sz="1600" dirty="0"/>
          </a:p>
          <a:p>
            <a:endParaRPr lang="en-US" sz="1600" dirty="0"/>
          </a:p>
        </p:txBody>
      </p:sp>
    </p:spTree>
    <p:extLst>
      <p:ext uri="{BB962C8B-B14F-4D97-AF65-F5344CB8AC3E}">
        <p14:creationId xmlns:p14="http://schemas.microsoft.com/office/powerpoint/2010/main" val="15519559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6F93-E932-3459-AF16-824766D731FE}"/>
              </a:ext>
            </a:extLst>
          </p:cNvPr>
          <p:cNvSpPr>
            <a:spLocks noGrp="1"/>
          </p:cNvSpPr>
          <p:nvPr>
            <p:ph type="title"/>
          </p:nvPr>
        </p:nvSpPr>
        <p:spPr>
          <a:xfrm>
            <a:off x="838200" y="365126"/>
            <a:ext cx="11353800" cy="589616"/>
          </a:xfrm>
        </p:spPr>
        <p:txBody>
          <a:bodyPr>
            <a:noAutofit/>
          </a:bodyPr>
          <a:lstStyle/>
          <a:p>
            <a:r>
              <a:rPr lang="en-US" sz="4000" b="1" u="sng" dirty="0"/>
              <a:t>Relevance of the project to industrial applications.</a:t>
            </a:r>
            <a:endParaRPr lang="en-IN" sz="4000" b="1" u="sng" dirty="0"/>
          </a:p>
        </p:txBody>
      </p:sp>
      <p:sp>
        <p:nvSpPr>
          <p:cNvPr id="3" name="Content Placeholder 2">
            <a:extLst>
              <a:ext uri="{FF2B5EF4-FFF2-40B4-BE49-F238E27FC236}">
                <a16:creationId xmlns:a16="http://schemas.microsoft.com/office/drawing/2014/main" id="{0B830BCA-4678-1778-A4C5-663B27A2BCB1}"/>
              </a:ext>
            </a:extLst>
          </p:cNvPr>
          <p:cNvSpPr>
            <a:spLocks noGrp="1"/>
          </p:cNvSpPr>
          <p:nvPr>
            <p:ph idx="1"/>
          </p:nvPr>
        </p:nvSpPr>
        <p:spPr>
          <a:xfrm>
            <a:off x="658906" y="954742"/>
            <a:ext cx="10919012" cy="5647764"/>
          </a:xfrm>
        </p:spPr>
        <p:txBody>
          <a:bodyPr>
            <a:normAutofit fontScale="25000" lnSpcReduction="20000"/>
          </a:bodyPr>
          <a:lstStyle/>
          <a:p>
            <a:pPr>
              <a:lnSpc>
                <a:spcPct val="120000"/>
              </a:lnSpc>
            </a:pPr>
            <a:r>
              <a:rPr lang="en-US" sz="6400" dirty="0"/>
              <a:t>The project "Motor Assembly Monitoring through Image Analysis" is highly relevant to industrial applications, particularly in the manufacturing sector. Here are some key aspects of its relevance:</a:t>
            </a:r>
          </a:p>
          <a:p>
            <a:pPr>
              <a:lnSpc>
                <a:spcPct val="120000"/>
              </a:lnSpc>
              <a:buFont typeface="+mj-lt"/>
              <a:buAutoNum type="arabicPeriod"/>
            </a:pPr>
            <a:r>
              <a:rPr lang="en-US" sz="7200" b="1" dirty="0"/>
              <a:t>Quality Assurance</a:t>
            </a:r>
            <a:r>
              <a:rPr lang="en-US" sz="7200" dirty="0"/>
              <a:t>: </a:t>
            </a:r>
            <a:r>
              <a:rPr lang="en-US" sz="6400" dirty="0"/>
              <a:t>By employing image analysis techniques to monitor motor assembly, manufacturers can ensure that each component is correctly positioned and fully inserted. This real-time monitoring reduces defects and improves overall product quality, essential for maintaining high standards in industrial applications.</a:t>
            </a:r>
          </a:p>
          <a:p>
            <a:pPr>
              <a:lnSpc>
                <a:spcPct val="120000"/>
              </a:lnSpc>
              <a:buFont typeface="+mj-lt"/>
              <a:buAutoNum type="arabicPeriod"/>
            </a:pPr>
            <a:r>
              <a:rPr lang="en-US" sz="7200" b="1" dirty="0"/>
              <a:t>Increased Efficiency</a:t>
            </a:r>
            <a:r>
              <a:rPr lang="en-US" sz="7200" dirty="0"/>
              <a:t>: </a:t>
            </a:r>
            <a:r>
              <a:rPr lang="en-US" sz="6400" dirty="0"/>
              <a:t>Automating the inspection process through image analysis significantly speeds up quality control compared to manual inspections. This efficiency allows for faster production cycles and the ability to identify and rectify issues immediately, minimizing downtime.</a:t>
            </a:r>
          </a:p>
          <a:p>
            <a:pPr>
              <a:lnSpc>
                <a:spcPct val="120000"/>
              </a:lnSpc>
              <a:buFont typeface="+mj-lt"/>
              <a:buAutoNum type="arabicPeriod"/>
            </a:pPr>
            <a:r>
              <a:rPr lang="en-US" sz="7200" b="1" dirty="0"/>
              <a:t>Cost Reduction</a:t>
            </a:r>
            <a:r>
              <a:rPr lang="en-US" sz="6400" dirty="0"/>
              <a:t>: Detecting assembly issues early in the production process helps reduce costs associated with rework, waste, and product recalls. This project can lead to substantial savings for manufacturers by minimizing defects and improving yield rates.</a:t>
            </a:r>
          </a:p>
          <a:p>
            <a:pPr>
              <a:lnSpc>
                <a:spcPct val="120000"/>
              </a:lnSpc>
              <a:buFont typeface="+mj-lt"/>
              <a:buAutoNum type="arabicPeriod"/>
            </a:pPr>
            <a:r>
              <a:rPr lang="en-US" sz="7200" b="1" dirty="0"/>
              <a:t>Flexibility in Production</a:t>
            </a:r>
            <a:r>
              <a:rPr lang="en-US" sz="6400" dirty="0"/>
              <a:t>: The ability to adapt image analysis techniques to various types of motor assemblies makes this approach versatile. Manufacturers can implement these methods across different product lines, enhancing flexibility and responsiveness to market demands.</a:t>
            </a:r>
          </a:p>
          <a:p>
            <a:pPr>
              <a:lnSpc>
                <a:spcPct val="120000"/>
              </a:lnSpc>
              <a:buFont typeface="+mj-lt"/>
              <a:buAutoNum type="arabicPeriod"/>
            </a:pPr>
            <a:r>
              <a:rPr lang="en-US" sz="7200" b="1" dirty="0"/>
              <a:t>Compliance and Safety</a:t>
            </a:r>
            <a:r>
              <a:rPr lang="en-US" sz="6400" dirty="0"/>
              <a:t>: In industries where safety is critical, such as automotive or aerospace, ensuring the integrity of motor assemblies is paramount. Image analysis provides an objective assessment, helping companies comply with industry regulations and safety standards.</a:t>
            </a:r>
          </a:p>
          <a:p>
            <a:pPr>
              <a:lnSpc>
                <a:spcPct val="120000"/>
              </a:lnSpc>
              <a:buFont typeface="+mj-lt"/>
              <a:buAutoNum type="arabicPeriod"/>
            </a:pPr>
            <a:r>
              <a:rPr lang="en-US" sz="7200" b="1" dirty="0"/>
              <a:t>Reduced Human Error</a:t>
            </a:r>
            <a:r>
              <a:rPr lang="en-US" sz="6400" dirty="0"/>
              <a:t>: Automated inspection reduces reliance on human judgment, which can be prone to error, fatigue, or oversight. This leads to more consistent and reliable quality assessments.</a:t>
            </a:r>
          </a:p>
          <a:p>
            <a:endParaRPr lang="en-IN" dirty="0"/>
          </a:p>
        </p:txBody>
      </p:sp>
      <p:sp>
        <p:nvSpPr>
          <p:cNvPr id="4" name="Slide Number Placeholder 3">
            <a:extLst>
              <a:ext uri="{FF2B5EF4-FFF2-40B4-BE49-F238E27FC236}">
                <a16:creationId xmlns:a16="http://schemas.microsoft.com/office/drawing/2014/main" id="{EF50F5E8-5E69-8414-107E-99A100890ED7}"/>
              </a:ext>
            </a:extLst>
          </p:cNvPr>
          <p:cNvSpPr>
            <a:spLocks noGrp="1"/>
          </p:cNvSpPr>
          <p:nvPr>
            <p:ph type="sldNum" sz="quarter" idx="12"/>
          </p:nvPr>
        </p:nvSpPr>
        <p:spPr/>
        <p:txBody>
          <a:bodyPr/>
          <a:lstStyle/>
          <a:p>
            <a:fld id="{1D67EF22-5B5C-4800-AB3D-6E125217BB00}" type="slidenum">
              <a:rPr lang="en-IN" smtClean="0"/>
              <a:t>17</a:t>
            </a:fld>
            <a:endParaRPr lang="en-IN"/>
          </a:p>
        </p:txBody>
      </p:sp>
    </p:spTree>
    <p:extLst>
      <p:ext uri="{BB962C8B-B14F-4D97-AF65-F5344CB8AC3E}">
        <p14:creationId xmlns:p14="http://schemas.microsoft.com/office/powerpoint/2010/main" val="285114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DC33-B5B9-0713-629A-056EEC12C1B2}"/>
              </a:ext>
            </a:extLst>
          </p:cNvPr>
          <p:cNvSpPr>
            <a:spLocks noGrp="1"/>
          </p:cNvSpPr>
          <p:nvPr>
            <p:ph type="title"/>
          </p:nvPr>
        </p:nvSpPr>
        <p:spPr>
          <a:xfrm>
            <a:off x="838200" y="365126"/>
            <a:ext cx="10515600" cy="764428"/>
          </a:xfrm>
        </p:spPr>
        <p:txBody>
          <a:bodyPr>
            <a:normAutofit/>
          </a:bodyPr>
          <a:lstStyle/>
          <a:p>
            <a:r>
              <a:rPr lang="en-IN" sz="4000" b="1" u="sng" dirty="0"/>
              <a:t>Conclusion:</a:t>
            </a:r>
          </a:p>
        </p:txBody>
      </p:sp>
      <p:sp>
        <p:nvSpPr>
          <p:cNvPr id="3" name="Content Placeholder 2">
            <a:extLst>
              <a:ext uri="{FF2B5EF4-FFF2-40B4-BE49-F238E27FC236}">
                <a16:creationId xmlns:a16="http://schemas.microsoft.com/office/drawing/2014/main" id="{1FF8F066-FA8D-EC2C-9F41-B114170CF22F}"/>
              </a:ext>
            </a:extLst>
          </p:cNvPr>
          <p:cNvSpPr>
            <a:spLocks noGrp="1"/>
          </p:cNvSpPr>
          <p:nvPr>
            <p:ph idx="1"/>
          </p:nvPr>
        </p:nvSpPr>
        <p:spPr>
          <a:xfrm>
            <a:off x="838200" y="1129554"/>
            <a:ext cx="10515600" cy="5047409"/>
          </a:xfrm>
        </p:spPr>
        <p:txBody>
          <a:bodyPr>
            <a:normAutofit/>
          </a:bodyPr>
          <a:lstStyle/>
          <a:p>
            <a:pPr marL="0" indent="0">
              <a:buNone/>
            </a:pPr>
            <a:r>
              <a:rPr lang="en-US" sz="1600" dirty="0">
                <a:solidFill>
                  <a:schemeClr val="tx1">
                    <a:lumMod val="95000"/>
                    <a:lumOff val="5000"/>
                  </a:schemeClr>
                </a:solidFill>
              </a:rPr>
              <a:t>The program implements a comprehensive monitoring system for motor assembly through image analysis, focusing on magnet insertion quality. It begins by loading and preprocessing reference and test images, then compares them using the Structural Similarity Index (SSIM) and pixel-wise differences to evaluate assembly integrity. The system calculates various metrics, including surface roughness, magnet insertion percentage, and alignment scores, to assess the quality of assembly. Feature matching and depth analysis further enhance the understanding of discrepancies between the images. The decision-making module interprets these metrics against predefined thresholds to identify potential assembly issues, such as low SSIM values, incomplete magnet insertion, or high surface roughness. Finally, the program visualizes results and SSIM score distributions, enabling clear assessment of magnet insertion quality. This approach enhances quality control in manufacturing processes, ensuring that motor assemblies meet stringent standards for performance and reliability.</a:t>
            </a:r>
          </a:p>
          <a:p>
            <a:pPr marL="0" indent="0">
              <a:buNone/>
            </a:pPr>
            <a:r>
              <a:rPr lang="en-US" sz="4000" b="1" dirty="0"/>
              <a:t>References:</a:t>
            </a:r>
          </a:p>
          <a:p>
            <a:r>
              <a:rPr lang="en-US" sz="2000" b="1" dirty="0"/>
              <a:t>Used tutorials: </a:t>
            </a:r>
            <a:r>
              <a:rPr lang="en-US" sz="1600" dirty="0"/>
              <a:t>OpenCV, Matplotlib, scikit, python</a:t>
            </a:r>
          </a:p>
          <a:p>
            <a:r>
              <a:rPr lang="en-US" sz="2000" b="1" dirty="0"/>
              <a:t>YouTube</a:t>
            </a:r>
            <a:r>
              <a:rPr lang="en-US" sz="1800" b="1" dirty="0"/>
              <a:t>- </a:t>
            </a:r>
            <a:r>
              <a:rPr lang="en-US" sz="1600" dirty="0"/>
              <a:t>learned different thresholding techniques and </a:t>
            </a:r>
            <a:r>
              <a:rPr lang="en-IN" sz="1600" dirty="0"/>
              <a:t>Image Comparison Algorithms </a:t>
            </a:r>
          </a:p>
        </p:txBody>
      </p:sp>
      <p:sp>
        <p:nvSpPr>
          <p:cNvPr id="4" name="Slide Number Placeholder 3">
            <a:extLst>
              <a:ext uri="{FF2B5EF4-FFF2-40B4-BE49-F238E27FC236}">
                <a16:creationId xmlns:a16="http://schemas.microsoft.com/office/drawing/2014/main" id="{DD933BFC-18C7-3C73-4192-F6F75FB1323C}"/>
              </a:ext>
            </a:extLst>
          </p:cNvPr>
          <p:cNvSpPr>
            <a:spLocks noGrp="1"/>
          </p:cNvSpPr>
          <p:nvPr>
            <p:ph type="sldNum" sz="quarter" idx="12"/>
          </p:nvPr>
        </p:nvSpPr>
        <p:spPr/>
        <p:txBody>
          <a:bodyPr/>
          <a:lstStyle/>
          <a:p>
            <a:fld id="{1D67EF22-5B5C-4800-AB3D-6E125217BB00}" type="slidenum">
              <a:rPr lang="en-IN" smtClean="0"/>
              <a:t>18</a:t>
            </a:fld>
            <a:endParaRPr lang="en-IN"/>
          </a:p>
        </p:txBody>
      </p:sp>
    </p:spTree>
    <p:extLst>
      <p:ext uri="{BB962C8B-B14F-4D97-AF65-F5344CB8AC3E}">
        <p14:creationId xmlns:p14="http://schemas.microsoft.com/office/powerpoint/2010/main" val="965933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8088D-D8B1-3108-2988-E9A0BA01D932}"/>
              </a:ext>
            </a:extLst>
          </p:cNvPr>
          <p:cNvSpPr>
            <a:spLocks noGrp="1"/>
          </p:cNvSpPr>
          <p:nvPr>
            <p:ph idx="1"/>
          </p:nvPr>
        </p:nvSpPr>
        <p:spPr>
          <a:xfrm>
            <a:off x="838200" y="564776"/>
            <a:ext cx="10515600" cy="5612187"/>
          </a:xfrm>
        </p:spPr>
        <p:txBody>
          <a:bodyPr>
            <a:normAutofit/>
          </a:bodyPr>
          <a:lstStyle/>
          <a:p>
            <a:pPr marL="0" indent="0" algn="ctr">
              <a:buNone/>
            </a:pPr>
            <a:endParaRPr lang="en-IN" sz="9600" dirty="0"/>
          </a:p>
          <a:p>
            <a:pPr marL="0" indent="0" algn="ctr">
              <a:buNone/>
            </a:pPr>
            <a:r>
              <a:rPr lang="en-IN" sz="9600" dirty="0"/>
              <a:t>THANK YOU</a:t>
            </a:r>
          </a:p>
        </p:txBody>
      </p:sp>
      <p:sp>
        <p:nvSpPr>
          <p:cNvPr id="4" name="Slide Number Placeholder 3">
            <a:extLst>
              <a:ext uri="{FF2B5EF4-FFF2-40B4-BE49-F238E27FC236}">
                <a16:creationId xmlns:a16="http://schemas.microsoft.com/office/drawing/2014/main" id="{E7A0F495-AD3D-5348-46AC-2F23505A6E36}"/>
              </a:ext>
            </a:extLst>
          </p:cNvPr>
          <p:cNvSpPr>
            <a:spLocks noGrp="1"/>
          </p:cNvSpPr>
          <p:nvPr>
            <p:ph type="sldNum" sz="quarter" idx="12"/>
          </p:nvPr>
        </p:nvSpPr>
        <p:spPr/>
        <p:txBody>
          <a:bodyPr/>
          <a:lstStyle/>
          <a:p>
            <a:fld id="{1D67EF22-5B5C-4800-AB3D-6E125217BB00}" type="slidenum">
              <a:rPr lang="en-IN" smtClean="0"/>
              <a:t>19</a:t>
            </a:fld>
            <a:endParaRPr lang="en-IN"/>
          </a:p>
        </p:txBody>
      </p:sp>
    </p:spTree>
    <p:extLst>
      <p:ext uri="{BB962C8B-B14F-4D97-AF65-F5344CB8AC3E}">
        <p14:creationId xmlns:p14="http://schemas.microsoft.com/office/powerpoint/2010/main" val="1050480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5F68-5314-7FA2-F432-121DBAE4AFCF}"/>
              </a:ext>
            </a:extLst>
          </p:cNvPr>
          <p:cNvSpPr>
            <a:spLocks noGrp="1"/>
          </p:cNvSpPr>
          <p:nvPr>
            <p:ph type="title"/>
          </p:nvPr>
        </p:nvSpPr>
        <p:spPr/>
        <p:txBody>
          <a:bodyPr>
            <a:normAutofit/>
          </a:bodyPr>
          <a:lstStyle/>
          <a:p>
            <a:r>
              <a:rPr lang="en-IN" sz="4000" b="1" u="sng" dirty="0">
                <a:effectLst/>
                <a:latin typeface="Aptos" panose="020B0004020202020204" pitchFamily="34" charset="0"/>
                <a:ea typeface="Aptos" panose="020B0004020202020204" pitchFamily="34" charset="0"/>
                <a:cs typeface="Times New Roman" panose="02020603050405020304" pitchFamily="18" charset="0"/>
              </a:rPr>
              <a:t>Problem Statement</a:t>
            </a:r>
            <a:br>
              <a:rPr lang="en-IN" sz="1800" b="1" u="sng" dirty="0">
                <a:effectLst/>
                <a:latin typeface="Aptos" panose="020B0004020202020204" pitchFamily="34" charset="0"/>
                <a:ea typeface="Aptos" panose="020B0004020202020204" pitchFamily="34" charset="0"/>
                <a:cs typeface="Times New Roman" panose="02020603050405020304" pitchFamily="18" charset="0"/>
              </a:rPr>
            </a:br>
            <a:endParaRPr lang="en-IN" b="1" u="sng" dirty="0"/>
          </a:p>
        </p:txBody>
      </p:sp>
      <p:sp>
        <p:nvSpPr>
          <p:cNvPr id="3" name="Content Placeholder 2">
            <a:extLst>
              <a:ext uri="{FF2B5EF4-FFF2-40B4-BE49-F238E27FC236}">
                <a16:creationId xmlns:a16="http://schemas.microsoft.com/office/drawing/2014/main" id="{A4EEE504-E210-F156-418D-7E2424132212}"/>
              </a:ext>
            </a:extLst>
          </p:cNvPr>
          <p:cNvSpPr>
            <a:spLocks noGrp="1"/>
          </p:cNvSpPr>
          <p:nvPr>
            <p:ph idx="1"/>
          </p:nvPr>
        </p:nvSpPr>
        <p:spPr/>
        <p:txBody>
          <a:bodyPr>
            <a:normAutofit/>
          </a:bodyPr>
          <a:lstStyle/>
          <a:p>
            <a:pPr marL="0" indent="0">
              <a:lnSpc>
                <a:spcPct val="150000"/>
              </a:lnSpc>
              <a:buNone/>
            </a:pPr>
            <a:r>
              <a:rPr lang="en-IN" sz="2000" dirty="0">
                <a:effectLst/>
                <a:latin typeface="Calibri" panose="020F0502020204030204" pitchFamily="34" charset="0"/>
                <a:ea typeface="Aptos" panose="020B0004020202020204" pitchFamily="34" charset="0"/>
                <a:cs typeface="Times New Roman" panose="02020603050405020304" pitchFamily="18" charset="0"/>
              </a:rPr>
              <a:t>The project focuses on developing an image analysis system to monitor the correct insertion of magnets into the rotor slots of a motor during assembly. Additionally, it includes a 3D surface scanning component to evaluate the surface roughness and depth variability of the motor post-assembly. The goal is to leverage advanced computer vision techniques to automate quality control processes, thereby reducing the reliance on manual inspections and enhancing overall production efficiency.</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548297B-5710-B15C-044D-DDEE50438280}"/>
              </a:ext>
            </a:extLst>
          </p:cNvPr>
          <p:cNvSpPr>
            <a:spLocks noGrp="1"/>
          </p:cNvSpPr>
          <p:nvPr>
            <p:ph type="sldNum" sz="quarter" idx="12"/>
          </p:nvPr>
        </p:nvSpPr>
        <p:spPr/>
        <p:txBody>
          <a:bodyPr/>
          <a:lstStyle/>
          <a:p>
            <a:fld id="{1D67EF22-5B5C-4800-AB3D-6E125217BB00}" type="slidenum">
              <a:rPr lang="en-IN" smtClean="0"/>
              <a:t>2</a:t>
            </a:fld>
            <a:endParaRPr lang="en-IN"/>
          </a:p>
        </p:txBody>
      </p:sp>
    </p:spTree>
    <p:extLst>
      <p:ext uri="{BB962C8B-B14F-4D97-AF65-F5344CB8AC3E}">
        <p14:creationId xmlns:p14="http://schemas.microsoft.com/office/powerpoint/2010/main" val="1138933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0CF2C-4314-EF80-02CC-07B6AF121670}"/>
              </a:ext>
            </a:extLst>
          </p:cNvPr>
          <p:cNvSpPr>
            <a:spLocks noGrp="1"/>
          </p:cNvSpPr>
          <p:nvPr>
            <p:ph type="title"/>
          </p:nvPr>
        </p:nvSpPr>
        <p:spPr/>
        <p:txBody>
          <a:bodyPr/>
          <a:lstStyle/>
          <a:p>
            <a:r>
              <a:rPr lang="en-IN" sz="4000" b="1" u="sng" dirty="0">
                <a:latin typeface="Aptos" panose="020B0004020202020204" pitchFamily="34" charset="0"/>
                <a:ea typeface="Aptos" panose="020B0004020202020204" pitchFamily="34" charset="0"/>
                <a:cs typeface="Times New Roman" panose="02020603050405020304" pitchFamily="18" charset="0"/>
              </a:rPr>
              <a:t>Work Approach</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CC2512F-2FF1-EE64-7B80-427FEDB13A84}"/>
              </a:ext>
            </a:extLst>
          </p:cNvPr>
          <p:cNvSpPr>
            <a:spLocks noGrp="1"/>
          </p:cNvSpPr>
          <p:nvPr>
            <p:ph idx="1"/>
          </p:nvPr>
        </p:nvSpPr>
        <p:spPr>
          <a:xfrm>
            <a:off x="838200" y="1089212"/>
            <a:ext cx="10515600" cy="5768788"/>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Data Collection and Preprocessing:</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Gather stereo and RGB images of motor assemblies, including both properly placed and misaligned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Convert RGB images to grayscale and preprocess them for noise reduction.</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Image Comparison Algorithms: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Develop algorithms using Structural Similarity Index (SSIM) to compare test images against reference images.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Implement pixel-wise difference calculations to quantify deviations.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Depth Analysis Using Stereo Images: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Generate disparity maps from stereo images to analyse depth discrepancies.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Utilize depth analysis techniques to detect improperly inserted magnets.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dirty="0"/>
          </a:p>
        </p:txBody>
      </p:sp>
      <p:sp>
        <p:nvSpPr>
          <p:cNvPr id="4" name="Slide Number Placeholder 3">
            <a:extLst>
              <a:ext uri="{FF2B5EF4-FFF2-40B4-BE49-F238E27FC236}">
                <a16:creationId xmlns:a16="http://schemas.microsoft.com/office/drawing/2014/main" id="{C7C128D2-6CCC-542A-4E5D-74CB4A18373E}"/>
              </a:ext>
            </a:extLst>
          </p:cNvPr>
          <p:cNvSpPr>
            <a:spLocks noGrp="1"/>
          </p:cNvSpPr>
          <p:nvPr>
            <p:ph type="sldNum" sz="quarter" idx="12"/>
          </p:nvPr>
        </p:nvSpPr>
        <p:spPr/>
        <p:txBody>
          <a:bodyPr/>
          <a:lstStyle/>
          <a:p>
            <a:fld id="{1D67EF22-5B5C-4800-AB3D-6E125217BB00}" type="slidenum">
              <a:rPr lang="en-IN" smtClean="0"/>
              <a:t>3</a:t>
            </a:fld>
            <a:endParaRPr lang="en-IN"/>
          </a:p>
        </p:txBody>
      </p:sp>
    </p:spTree>
    <p:extLst>
      <p:ext uri="{BB962C8B-B14F-4D97-AF65-F5344CB8AC3E}">
        <p14:creationId xmlns:p14="http://schemas.microsoft.com/office/powerpoint/2010/main" val="227006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07C00C-3EA7-6A74-9070-D811327CDE97}"/>
              </a:ext>
            </a:extLst>
          </p:cNvPr>
          <p:cNvSpPr>
            <a:spLocks noGrp="1"/>
          </p:cNvSpPr>
          <p:nvPr>
            <p:ph idx="1"/>
          </p:nvPr>
        </p:nvSpPr>
        <p:spPr>
          <a:xfrm>
            <a:off x="838200" y="766482"/>
            <a:ext cx="10515600" cy="5410481"/>
          </a:xfrm>
        </p:spPr>
        <p:txBody>
          <a:bodyPr>
            <a:noAutofit/>
          </a:bodyPr>
          <a:lstStyle/>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4.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3D Surface Scanning and Roughness Analysis:</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Extract 3D data from stereo images to create a point cloud representation of the motor surface.</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Analyse surface roughness and depth variability using statistical methods.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5.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Decision-Making System Development:</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Times New Roman" panose="02020603050405020304" pitchFamily="18" charset="0"/>
              </a:rPr>
              <a:t>Create a threshold-based system to automatically flag assembly or surface quality issues based on analysis metrics.</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Analysed SSIM scores, insertion percentages, and surface roughness to make decisions on assembly quality.</a:t>
            </a:r>
          </a:p>
          <a:p>
            <a:pPr marL="0" lvl="0" indent="0">
              <a:lnSpc>
                <a:spcPct val="107000"/>
              </a:lnSpc>
              <a:spcAft>
                <a:spcPts val="800"/>
              </a:spcAft>
              <a:buNone/>
              <a:tabLst>
                <a:tab pos="457200" algn="l"/>
              </a:tabLst>
            </a:pPr>
            <a:r>
              <a:rPr lang="en-IN" sz="20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6. </a:t>
            </a:r>
            <a:r>
              <a:rPr lang="en-IN" sz="2200" b="1" dirty="0">
                <a:solidFill>
                  <a:srgbClr val="404040"/>
                </a:solidFill>
                <a:effectLst/>
                <a:latin typeface="Calibri" panose="020F0502020204030204" pitchFamily="34" charset="0"/>
                <a:ea typeface="Aptos" panose="020B0004020202020204" pitchFamily="34" charset="0"/>
                <a:cs typeface="Times New Roman" panose="02020603050405020304" pitchFamily="18" charset="0"/>
              </a:rPr>
              <a:t>Reporting and Visualization:</a:t>
            </a:r>
            <a:endParaRPr lang="en-IN" sz="2200" dirty="0">
              <a:solidFill>
                <a:srgbClr val="404040"/>
              </a:solidFill>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Generated reports using matplotlib with visualizations to display the results.</a:t>
            </a:r>
          </a:p>
          <a:p>
            <a:pPr marL="742950" lvl="1" indent="-285750">
              <a:lnSpc>
                <a:spcPct val="107000"/>
              </a:lnSpc>
              <a:spcAft>
                <a:spcPts val="800"/>
              </a:spcAft>
              <a:buSzPts val="1000"/>
              <a:buFont typeface="Symbol" panose="05050102010706020507" pitchFamily="18" charset="2"/>
              <a:buChar char=""/>
              <a:tabLst>
                <a:tab pos="914400" algn="l"/>
              </a:tabLst>
            </a:pPr>
            <a:r>
              <a:rPr lang="en-IN" sz="1800" dirty="0">
                <a:effectLst/>
                <a:latin typeface="Calibri" panose="020F0502020204030204" pitchFamily="34" charset="0"/>
                <a:ea typeface="Aptos" panose="020B0004020202020204" pitchFamily="34" charset="0"/>
                <a:cs typeface="Calibri" panose="020F0502020204030204" pitchFamily="34" charset="0"/>
              </a:rPr>
              <a:t>Created quality control reports indicating any assembly or surface issues detected.</a:t>
            </a:r>
          </a:p>
          <a:p>
            <a:pPr marL="0" indent="0">
              <a:buNone/>
            </a:pPr>
            <a:endParaRPr lang="en-IN" sz="2000" dirty="0"/>
          </a:p>
        </p:txBody>
      </p:sp>
      <p:sp>
        <p:nvSpPr>
          <p:cNvPr id="2" name="Slide Number Placeholder 1">
            <a:extLst>
              <a:ext uri="{FF2B5EF4-FFF2-40B4-BE49-F238E27FC236}">
                <a16:creationId xmlns:a16="http://schemas.microsoft.com/office/drawing/2014/main" id="{53C4A71A-12F8-282F-E380-A325AC6E7693}"/>
              </a:ext>
            </a:extLst>
          </p:cNvPr>
          <p:cNvSpPr>
            <a:spLocks noGrp="1"/>
          </p:cNvSpPr>
          <p:nvPr>
            <p:ph type="sldNum" sz="quarter" idx="12"/>
          </p:nvPr>
        </p:nvSpPr>
        <p:spPr/>
        <p:txBody>
          <a:bodyPr/>
          <a:lstStyle/>
          <a:p>
            <a:fld id="{1D67EF22-5B5C-4800-AB3D-6E125217BB00}" type="slidenum">
              <a:rPr lang="en-IN" smtClean="0"/>
              <a:t>4</a:t>
            </a:fld>
            <a:endParaRPr lang="en-IN"/>
          </a:p>
        </p:txBody>
      </p:sp>
    </p:spTree>
    <p:extLst>
      <p:ext uri="{BB962C8B-B14F-4D97-AF65-F5344CB8AC3E}">
        <p14:creationId xmlns:p14="http://schemas.microsoft.com/office/powerpoint/2010/main" val="1336803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4ECE9-5DD0-1D3B-E8C4-8AE55FAC6763}"/>
              </a:ext>
            </a:extLst>
          </p:cNvPr>
          <p:cNvSpPr>
            <a:spLocks noGrp="1"/>
          </p:cNvSpPr>
          <p:nvPr>
            <p:ph type="title"/>
          </p:nvPr>
        </p:nvSpPr>
        <p:spPr/>
        <p:txBody>
          <a:bodyPr>
            <a:normAutofit/>
          </a:bodyPr>
          <a:lstStyle/>
          <a:p>
            <a:r>
              <a:rPr lang="en-IN" sz="4000" b="1" u="sng" dirty="0"/>
              <a:t>Work products and deliverables</a:t>
            </a:r>
          </a:p>
        </p:txBody>
      </p:sp>
      <p:sp>
        <p:nvSpPr>
          <p:cNvPr id="3" name="Content Placeholder 2">
            <a:extLst>
              <a:ext uri="{FF2B5EF4-FFF2-40B4-BE49-F238E27FC236}">
                <a16:creationId xmlns:a16="http://schemas.microsoft.com/office/drawing/2014/main" id="{FADAF089-63FB-63D9-C274-A026C7BF6AC0}"/>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Software Programs</a:t>
            </a:r>
            <a:r>
              <a:rPr lang="en-IN" sz="1800" dirty="0">
                <a:effectLst/>
                <a:latin typeface="Aptos" panose="020B0004020202020204" pitchFamily="34" charset="0"/>
                <a:ea typeface="Aptos" panose="020B0004020202020204" pitchFamily="34" charset="0"/>
                <a:cs typeface="Times New Roman" panose="02020603050405020304" pitchFamily="18" charset="0"/>
              </a:rPr>
              <a:t>: Python scripts implementing image analysis, feature matching, depth analysis, and 3D surface scanning.</a:t>
            </a:r>
          </a:p>
          <a:p>
            <a:pPr marL="0" lvl="0" indent="0">
              <a:lnSpc>
                <a:spcPct val="107000"/>
              </a:lnSpc>
              <a:spcAft>
                <a:spcPts val="800"/>
              </a:spcAft>
              <a:buSzPts val="1000"/>
              <a:buNone/>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Datasets</a:t>
            </a:r>
            <a:r>
              <a:rPr lang="en-IN" sz="2200" dirty="0">
                <a:effectLst/>
                <a:latin typeface="Calibri" panose="020F0502020204030204" pitchFamily="34" charset="0"/>
                <a:ea typeface="Aptos" panose="020B0004020202020204" pitchFamily="34" charset="0"/>
                <a:cs typeface="Times New Roman" panose="02020603050405020304" pitchFamily="18" charset="0"/>
              </a:rPr>
              <a:t>:</a:t>
            </a:r>
            <a:r>
              <a:rPr lang="en-IN" sz="2200"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Collection of stereo and RGB images showing different magnet alignment conditions</a:t>
            </a:r>
            <a:r>
              <a:rPr lang="en-IN" sz="1900" dirty="0">
                <a:effectLst/>
                <a:latin typeface="Aptos" panose="020B0004020202020204" pitchFamily="34" charset="0"/>
                <a:ea typeface="Aptos" panose="020B0004020202020204" pitchFamily="34" charset="0"/>
                <a:cs typeface="Times New Roman" panose="02020603050405020304" pitchFamily="18" charset="0"/>
              </a:rPr>
              <a:t>.</a:t>
            </a:r>
          </a:p>
          <a:p>
            <a:pPr marL="0" lvl="0" indent="0">
              <a:lnSpc>
                <a:spcPct val="107000"/>
              </a:lnSpc>
              <a:spcAft>
                <a:spcPts val="800"/>
              </a:spcAft>
              <a:buSzPts val="1000"/>
              <a:buNone/>
              <a:tabLst>
                <a:tab pos="457200" algn="l"/>
              </a:tabLst>
            </a:pPr>
            <a:r>
              <a:rPr lang="en-IN" sz="1800" dirty="0">
                <a:latin typeface="Aptos" panose="020B0004020202020204" pitchFamily="34" charset="0"/>
                <a:ea typeface="Aptos" panose="020B0004020202020204" pitchFamily="34" charset="0"/>
                <a:cs typeface="Times New Roman" panose="02020603050405020304" pitchFamily="18" charset="0"/>
              </a:rPr>
              <a:t>                            Input folder name of images-</a:t>
            </a:r>
            <a:r>
              <a:rPr lang="en-IN" sz="1800" b="1" dirty="0">
                <a:latin typeface="Aptos" panose="020B0004020202020204" pitchFamily="34" charset="0"/>
                <a:ea typeface="Aptos" panose="020B0004020202020204" pitchFamily="34" charset="0"/>
                <a:cs typeface="Times New Roman" panose="02020603050405020304" pitchFamily="18" charset="0"/>
              </a:rPr>
              <a:t>new_images</a:t>
            </a:r>
          </a:p>
          <a:p>
            <a:pPr marL="0" lvl="0" indent="0">
              <a:lnSpc>
                <a:spcPct val="107000"/>
              </a:lnSpc>
              <a:spcAft>
                <a:spcPts val="800"/>
              </a:spcAft>
              <a:buSzPts val="1000"/>
              <a:buNone/>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name</a:t>
            </a:r>
            <a:r>
              <a:rPr lang="en-IN" sz="18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marL="342900" lvl="0" indent="-342900">
              <a:lnSpc>
                <a:spcPct val="107000"/>
              </a:lnSpc>
              <a:spcAft>
                <a:spcPts val="800"/>
              </a:spcAft>
              <a:buSzPts val="1000"/>
              <a:buFont typeface="Symbol" panose="05050102010706020507" pitchFamily="18" charset="2"/>
              <a:buChar char=""/>
              <a:tabLst>
                <a:tab pos="457200" algn="l"/>
              </a:tabLst>
            </a:pPr>
            <a:endParaRPr lang="en-IN" sz="1800" b="1" dirty="0">
              <a:effectLst/>
              <a:latin typeface="Calibri" panose="020F050202020403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GitHub Repository</a:t>
            </a:r>
            <a:r>
              <a:rPr lang="en-IN" sz="1800" dirty="0">
                <a:effectLst/>
                <a:latin typeface="Calibri" panose="020F0502020204030204" pitchFamily="34" charset="0"/>
                <a:ea typeface="Aptos" panose="020B0004020202020204" pitchFamily="34" charset="0"/>
                <a:cs typeface="Times New Roman" panose="02020603050405020304" pitchFamily="18" charset="0"/>
              </a:rPr>
              <a:t>: A repository containing all source code, datasets, and documentations are present in this link</a:t>
            </a:r>
            <a:r>
              <a:rPr lang="en-IN" sz="1800" b="1" dirty="0">
                <a:effectLst/>
                <a:latin typeface="Calibri" panose="020F0502020204030204" pitchFamily="34" charset="0"/>
                <a:ea typeface="Aptos" panose="020B0004020202020204" pitchFamily="34" charset="0"/>
                <a:cs typeface="Times New Roman" panose="02020603050405020304" pitchFamily="18" charset="0"/>
              </a:rPr>
              <a:t>:  </a:t>
            </a:r>
            <a:r>
              <a:rPr lang="en-IN" sz="1800" b="1" dirty="0">
                <a:solidFill>
                  <a:srgbClr val="0070C0"/>
                </a:solidFill>
                <a:effectLst/>
                <a:latin typeface="Calibri" panose="020F0502020204030204" pitchFamily="34" charset="0"/>
                <a:ea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https://github.com/arpankumar2520/IDEAS_TIH_Project/tree/my-new-branch</a:t>
            </a:r>
            <a:endParaRPr lang="en-IN" sz="1800" b="1" dirty="0">
              <a:solidFill>
                <a:srgbClr val="0070C0"/>
              </a:solidFill>
            </a:endParaRPr>
          </a:p>
        </p:txBody>
      </p:sp>
      <p:sp>
        <p:nvSpPr>
          <p:cNvPr id="4" name="Slide Number Placeholder 3">
            <a:extLst>
              <a:ext uri="{FF2B5EF4-FFF2-40B4-BE49-F238E27FC236}">
                <a16:creationId xmlns:a16="http://schemas.microsoft.com/office/drawing/2014/main" id="{5C978BF7-9525-D465-1E5A-472C50DA14FF}"/>
              </a:ext>
            </a:extLst>
          </p:cNvPr>
          <p:cNvSpPr>
            <a:spLocks noGrp="1"/>
          </p:cNvSpPr>
          <p:nvPr>
            <p:ph type="sldNum" sz="quarter" idx="12"/>
          </p:nvPr>
        </p:nvSpPr>
        <p:spPr/>
        <p:txBody>
          <a:bodyPr/>
          <a:lstStyle/>
          <a:p>
            <a:fld id="{1D67EF22-5B5C-4800-AB3D-6E125217BB00}" type="slidenum">
              <a:rPr lang="en-IN" smtClean="0"/>
              <a:t>5</a:t>
            </a:fld>
            <a:endParaRPr lang="en-IN"/>
          </a:p>
        </p:txBody>
      </p:sp>
    </p:spTree>
    <p:extLst>
      <p:ext uri="{BB962C8B-B14F-4D97-AF65-F5344CB8AC3E}">
        <p14:creationId xmlns:p14="http://schemas.microsoft.com/office/powerpoint/2010/main" val="262971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E67DA-37C5-EA87-7FFC-67741E593BAA}"/>
              </a:ext>
            </a:extLst>
          </p:cNvPr>
          <p:cNvSpPr>
            <a:spLocks noGrp="1"/>
          </p:cNvSpPr>
          <p:nvPr>
            <p:ph type="title"/>
          </p:nvPr>
        </p:nvSpPr>
        <p:spPr>
          <a:xfrm>
            <a:off x="476250" y="-46599"/>
            <a:ext cx="10515600" cy="939240"/>
          </a:xfrm>
        </p:spPr>
        <p:txBody>
          <a:bodyPr>
            <a:normAutofit/>
          </a:bodyPr>
          <a:lstStyle/>
          <a:p>
            <a:r>
              <a:rPr lang="en-IN" sz="4000" b="1" u="sng" dirty="0"/>
              <a:t>User Manual</a:t>
            </a:r>
          </a:p>
        </p:txBody>
      </p:sp>
      <p:sp>
        <p:nvSpPr>
          <p:cNvPr id="3" name="Content Placeholder 2">
            <a:extLst>
              <a:ext uri="{FF2B5EF4-FFF2-40B4-BE49-F238E27FC236}">
                <a16:creationId xmlns:a16="http://schemas.microsoft.com/office/drawing/2014/main" id="{26AC8544-34D6-0EAE-E1A0-CE85F6974089}"/>
              </a:ext>
            </a:extLst>
          </p:cNvPr>
          <p:cNvSpPr>
            <a:spLocks noGrp="1"/>
          </p:cNvSpPr>
          <p:nvPr>
            <p:ph idx="1"/>
          </p:nvPr>
        </p:nvSpPr>
        <p:spPr>
          <a:xfrm>
            <a:off x="214313" y="649757"/>
            <a:ext cx="11772900" cy="6608294"/>
          </a:xfrm>
        </p:spPr>
        <p:txBody>
          <a:bodyPr>
            <a:noAutofit/>
          </a:bodyPr>
          <a:lstStyle/>
          <a:p>
            <a:pPr marL="342900" lvl="0" indent="-342900">
              <a:lnSpc>
                <a:spcPct val="107000"/>
              </a:lnSpc>
              <a:spcAft>
                <a:spcPts val="800"/>
              </a:spcAft>
              <a:buFont typeface="+mj-lt"/>
              <a:buAutoNum type="arabicPeriod"/>
              <a:tabLst>
                <a:tab pos="457200" algn="l"/>
              </a:tabLst>
            </a:pPr>
            <a:r>
              <a:rPr lang="en-IN" sz="2200" b="1" dirty="0">
                <a:effectLst/>
                <a:latin typeface="Calibri" panose="020F0502020204030204" pitchFamily="34" charset="0"/>
                <a:ea typeface="Aptos" panose="020B0004020202020204" pitchFamily="34" charset="0"/>
                <a:cs typeface="Times New Roman" panose="02020603050405020304" pitchFamily="18" charset="0"/>
              </a:rPr>
              <a:t>Installation Requirements:</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Ensure Python is installed on your system.</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Install Jupyter Notebook.</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ea typeface="Aptos" panose="020B0004020202020204" pitchFamily="34" charset="0"/>
                <a:cs typeface="Times New Roman" panose="02020603050405020304" pitchFamily="18" charset="0"/>
              </a:rPr>
              <a:t>Install necessary libraries </a:t>
            </a:r>
            <a:r>
              <a:rPr lang="en-IN" sz="1800" dirty="0">
                <a:effectLst/>
                <a:latin typeface="Calibri" panose="020F0502020204030204" pitchFamily="34" charset="0"/>
                <a:ea typeface="Aptos" panose="020B0004020202020204" pitchFamily="34" charset="0"/>
                <a:cs typeface="Times New Roman" panose="02020603050405020304" pitchFamily="18" charset="0"/>
              </a:rPr>
              <a:t>:</a:t>
            </a: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1371600">
              <a:lnSpc>
                <a:spcPct val="100000"/>
              </a:lnSpc>
              <a:spcAft>
                <a:spcPts val="800"/>
              </a:spcAft>
            </a:pPr>
            <a:r>
              <a:rPr lang="en-IN" sz="1800" dirty="0">
                <a:effectLst/>
                <a:ea typeface="Aptos" panose="020B0004020202020204" pitchFamily="34" charset="0"/>
                <a:cs typeface="Times New Roman" panose="02020603050405020304" pitchFamily="18" charset="0"/>
              </a:rPr>
              <a:t>For using library have to </a:t>
            </a:r>
            <a:r>
              <a:rPr lang="en-IN" sz="1800" dirty="0">
                <a:ea typeface="Aptos" panose="020B0004020202020204" pitchFamily="34" charset="0"/>
                <a:cs typeface="Times New Roman" panose="02020603050405020304" pitchFamily="18" charset="0"/>
              </a:rPr>
              <a:t>write </a:t>
            </a:r>
            <a:r>
              <a:rPr lang="en-IN" sz="1800" dirty="0">
                <a:effectLst/>
                <a:ea typeface="Aptos" panose="020B0004020202020204" pitchFamily="34" charset="0"/>
                <a:cs typeface="Times New Roman" panose="02020603050405020304" pitchFamily="18" charset="0"/>
              </a:rPr>
              <a:t>pip install with given libraries.  </a:t>
            </a:r>
          </a:p>
          <a:p>
            <a:pPr marL="0" lvl="0" indent="0">
              <a:lnSpc>
                <a:spcPct val="100000"/>
              </a:lnSpc>
              <a:spcAft>
                <a:spcPts val="800"/>
              </a:spcAft>
              <a:buNone/>
              <a:tabLst>
                <a:tab pos="457200" algn="l"/>
              </a:tabLst>
            </a:pPr>
            <a:r>
              <a:rPr lang="en-IN" sz="1800" b="1" dirty="0">
                <a:ea typeface="Aptos" panose="020B0004020202020204" pitchFamily="34" charset="0"/>
                <a:cs typeface="Times New Roman" panose="02020603050405020304" pitchFamily="18" charset="0"/>
              </a:rPr>
              <a:t>2</a:t>
            </a:r>
            <a:r>
              <a:rPr lang="en-IN" sz="1600" b="1" dirty="0">
                <a:effectLst/>
                <a:latin typeface="Calibri" panose="020F0502020204030204" pitchFamily="34" charset="0"/>
                <a:ea typeface="Aptos" panose="020B0004020202020204" pitchFamily="34" charset="0"/>
                <a:cs typeface="Times New Roman" panose="02020603050405020304" pitchFamily="18" charset="0"/>
              </a:rPr>
              <a:t> . </a:t>
            </a:r>
            <a:r>
              <a:rPr lang="en-IN" sz="2200" b="1" dirty="0">
                <a:effectLst/>
                <a:latin typeface="Calibri" panose="020F0502020204030204" pitchFamily="34" charset="0"/>
                <a:ea typeface="Aptos" panose="020B0004020202020204" pitchFamily="34" charset="0"/>
                <a:cs typeface="Times New Roman" panose="02020603050405020304" pitchFamily="18" charset="0"/>
              </a:rPr>
              <a:t>Running the Application:</a:t>
            </a:r>
            <a:endParaRPr lang="en-IN" sz="22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0000"/>
              </a:lnSpc>
              <a:spcAft>
                <a:spcPts val="800"/>
              </a:spcAft>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Execution</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Use the JSON config file for giving the </a:t>
            </a:r>
            <a:r>
              <a:rPr lang="en-IN" sz="1800" dirty="0">
                <a:latin typeface="Aptos" panose="020B0004020202020204" pitchFamily="34" charset="0"/>
                <a:ea typeface="Aptos" panose="020B0004020202020204" pitchFamily="34" charset="0"/>
                <a:cs typeface="Times New Roman" panose="02020603050405020304" pitchFamily="18" charset="0"/>
              </a:rPr>
              <a:t>values to two dictionary keys where keys are</a:t>
            </a:r>
            <a:r>
              <a:rPr lang="en-IN" sz="1800" b="1" dirty="0">
                <a:latin typeface="Aptos" panose="020B0004020202020204" pitchFamily="34" charset="0"/>
                <a:ea typeface="Aptos" panose="020B0004020202020204" pitchFamily="34" charset="0"/>
                <a:cs typeface="Times New Roman" panose="02020603050405020304" pitchFamily="18" charset="0"/>
              </a:rPr>
              <a:t>’ ref file’:</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a:effectLst/>
                <a:latin typeface="Aptos" panose="020B0004020202020204" pitchFamily="34" charset="0"/>
                <a:ea typeface="Aptos" panose="020B0004020202020204" pitchFamily="34" charset="0"/>
                <a:cs typeface="Times New Roman" panose="02020603050405020304" pitchFamily="18" charset="0"/>
              </a:rPr>
              <a:t>reference image with proper magnet fitment </a:t>
            </a:r>
            <a:r>
              <a:rPr lang="en-IN" sz="1800" dirty="0">
                <a:effectLst/>
                <a:latin typeface="Aptos" panose="020B0004020202020204" pitchFamily="34" charset="0"/>
                <a:ea typeface="Aptos" panose="020B0004020202020204" pitchFamily="34" charset="0"/>
                <a:cs typeface="Times New Roman" panose="02020603050405020304" pitchFamily="18" charset="0"/>
              </a:rPr>
              <a:t>and</a:t>
            </a:r>
            <a:r>
              <a:rPr lang="en-IN" sz="1800" b="1" dirty="0">
                <a:effectLst/>
                <a:latin typeface="Aptos" panose="020B0004020202020204" pitchFamily="34" charset="0"/>
                <a:ea typeface="Aptos" panose="020B0004020202020204" pitchFamily="34" charset="0"/>
                <a:cs typeface="Times New Roman" panose="02020603050405020304" pitchFamily="18" charset="0"/>
              </a:rPr>
              <a:t>’ test </a:t>
            </a:r>
            <a:r>
              <a:rPr lang="en-IN" sz="1800" b="1" dirty="0" err="1">
                <a:effectLst/>
                <a:latin typeface="Aptos" panose="020B0004020202020204" pitchFamily="34" charset="0"/>
                <a:ea typeface="Aptos" panose="020B0004020202020204" pitchFamily="34" charset="0"/>
                <a:cs typeface="Times New Roman" panose="02020603050405020304" pitchFamily="18" charset="0"/>
              </a:rPr>
              <a:t>dir</a:t>
            </a:r>
            <a:r>
              <a:rPr lang="en-IN" sz="1800" b="1" dirty="0">
                <a:effectLst/>
                <a:latin typeface="Aptos" panose="020B0004020202020204" pitchFamily="34" charset="0"/>
                <a:ea typeface="Aptos" panose="020B0004020202020204" pitchFamily="34" charset="0"/>
                <a:cs typeface="Times New Roman" panose="02020603050405020304" pitchFamily="18" charset="0"/>
              </a:rPr>
              <a:t> ’: </a:t>
            </a:r>
            <a:r>
              <a:rPr lang="en-US" sz="1800" b="1"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a:effectLst/>
                <a:latin typeface="Aptos" panose="020B0004020202020204" pitchFamily="34" charset="0"/>
                <a:ea typeface="Aptos" panose="020B0004020202020204" pitchFamily="34" charset="0"/>
                <a:cs typeface="Times New Roman" panose="02020603050405020304" pitchFamily="18" charset="0"/>
              </a:rPr>
              <a:t>folder location where the test images are kept.</a:t>
            </a:r>
            <a:endParaRPr lang="en-IN" sz="1800" dirty="0">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Run the main() function in the provided script.</a:t>
            </a:r>
          </a:p>
          <a:p>
            <a:pPr indent="0">
              <a:lnSpc>
                <a:spcPct val="100000"/>
              </a:lnSpc>
              <a:spcAft>
                <a:spcPts val="800"/>
              </a:spcAft>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Output</a:t>
            </a:r>
            <a:r>
              <a:rPr lang="en-IN" sz="1600" dirty="0">
                <a:effectLst/>
                <a:latin typeface="Aptos" panose="020B0004020202020204" pitchFamily="34" charset="0"/>
                <a:ea typeface="Aptos" panose="020B0004020202020204" pitchFamily="34" charset="0"/>
                <a:cs typeface="Times New Roman" panose="02020603050405020304" pitchFamily="18" charset="0"/>
              </a:rPr>
              <a:t>:</a:t>
            </a:r>
          </a:p>
          <a:p>
            <a:pPr lvl="1">
              <a:lnSpc>
                <a:spcPct val="100000"/>
              </a:lnSpc>
              <a:spcAft>
                <a:spcPts val="800"/>
              </a:spcAft>
              <a:buSzPts val="1000"/>
              <a:tabLst>
                <a:tab pos="914400" algn="l"/>
              </a:tabLst>
            </a:pPr>
            <a:r>
              <a:rPr lang="en-US" sz="1800" dirty="0">
                <a:latin typeface="Aptos" panose="020B0004020202020204" pitchFamily="34" charset="0"/>
                <a:ea typeface="Aptos" panose="020B0004020202020204" pitchFamily="34" charset="0"/>
                <a:cs typeface="Times New Roman" panose="02020603050405020304" pitchFamily="18" charset="0"/>
              </a:rPr>
              <a:t>A</a:t>
            </a:r>
            <a:r>
              <a:rPr lang="en-US" sz="1800" dirty="0">
                <a:effectLst/>
                <a:latin typeface="Aptos" panose="020B0004020202020204" pitchFamily="34" charset="0"/>
                <a:ea typeface="Aptos" panose="020B0004020202020204" pitchFamily="34" charset="0"/>
                <a:cs typeface="Times New Roman" panose="02020603050405020304" pitchFamily="18" charset="0"/>
              </a:rPr>
              <a:t> verdict saying whether the materials in the image is partially inserted or fully inserted and to what percentage (approximation) along with the scores and threshold.</a:t>
            </a:r>
          </a:p>
          <a:p>
            <a:pPr marL="742950" lvl="1" indent="-285750">
              <a:lnSpc>
                <a:spcPct val="100000"/>
              </a:lnSpc>
              <a:spcAft>
                <a:spcPts val="800"/>
              </a:spcAft>
              <a:buSzPts val="1000"/>
              <a:buFont typeface="Symbol" panose="05050102010706020507" pitchFamily="18" charset="2"/>
              <a:buChar char=""/>
              <a:tabLst>
                <a:tab pos="914400" algn="l"/>
              </a:tabLst>
            </a:pPr>
            <a:r>
              <a:rPr lang="en-IN" sz="1800" dirty="0">
                <a:effectLst/>
                <a:latin typeface="Aptos" panose="020B0004020202020204" pitchFamily="34" charset="0"/>
                <a:ea typeface="Aptos" panose="020B0004020202020204" pitchFamily="34" charset="0"/>
                <a:cs typeface="Times New Roman" panose="02020603050405020304" pitchFamily="18" charset="0"/>
              </a:rPr>
              <a:t>Additionally also view the results, including SSIM scores, surface roughness values, and insertion percentages.</a:t>
            </a:r>
          </a:p>
          <a:p>
            <a:pPr marL="457200" lvl="1" indent="0">
              <a:lnSpc>
                <a:spcPct val="100000"/>
              </a:lnSpc>
              <a:spcAft>
                <a:spcPts val="800"/>
              </a:spcAft>
              <a:buSzPts val="1000"/>
              <a:buNone/>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1600" dirty="0"/>
          </a:p>
        </p:txBody>
      </p:sp>
      <p:sp>
        <p:nvSpPr>
          <p:cNvPr id="4" name="Slide Number Placeholder 3">
            <a:extLst>
              <a:ext uri="{FF2B5EF4-FFF2-40B4-BE49-F238E27FC236}">
                <a16:creationId xmlns:a16="http://schemas.microsoft.com/office/drawing/2014/main" id="{7B8C0238-510F-7907-2595-1E7F1506C414}"/>
              </a:ext>
            </a:extLst>
          </p:cNvPr>
          <p:cNvSpPr>
            <a:spLocks noGrp="1"/>
          </p:cNvSpPr>
          <p:nvPr>
            <p:ph type="sldNum" sz="quarter" idx="12"/>
          </p:nvPr>
        </p:nvSpPr>
        <p:spPr/>
        <p:txBody>
          <a:bodyPr/>
          <a:lstStyle/>
          <a:p>
            <a:fld id="{1D67EF22-5B5C-4800-AB3D-6E125217BB00}" type="slidenum">
              <a:rPr lang="en-IN" smtClean="0"/>
              <a:t>6</a:t>
            </a:fld>
            <a:endParaRPr lang="en-IN" dirty="0"/>
          </a:p>
        </p:txBody>
      </p:sp>
      <p:sp>
        <p:nvSpPr>
          <p:cNvPr id="5" name="TextBox 4">
            <a:extLst>
              <a:ext uri="{FF2B5EF4-FFF2-40B4-BE49-F238E27FC236}">
                <a16:creationId xmlns:a16="http://schemas.microsoft.com/office/drawing/2014/main" id="{93C18567-AFA2-16E5-E474-24A2E4E9E561}"/>
              </a:ext>
            </a:extLst>
          </p:cNvPr>
          <p:cNvSpPr txBox="1"/>
          <p:nvPr/>
        </p:nvSpPr>
        <p:spPr>
          <a:xfrm>
            <a:off x="4098131" y="1771132"/>
            <a:ext cx="5410201" cy="1107996"/>
          </a:xfrm>
          <a:prstGeom prst="rect">
            <a:avLst/>
          </a:prstGeom>
          <a:noFill/>
        </p:spPr>
        <p:txBody>
          <a:bodyPr wrap="square" rtlCol="0">
            <a:spAutoFit/>
          </a:bodyPr>
          <a:lstStyle/>
          <a:p>
            <a:r>
              <a:rPr lang="en-IN" sz="1600" dirty="0"/>
              <a:t>1)OpenCV           3)scikit-image</a:t>
            </a:r>
          </a:p>
          <a:p>
            <a:r>
              <a:rPr lang="en-IN" sz="1600" dirty="0"/>
              <a:t>2)JSON                4)Matplotlib</a:t>
            </a:r>
          </a:p>
          <a:p>
            <a:r>
              <a:rPr lang="en-IN" sz="1600" dirty="0"/>
              <a:t>5)SciPy-stats</a:t>
            </a:r>
          </a:p>
          <a:p>
            <a:endParaRPr lang="en-IN" dirty="0"/>
          </a:p>
        </p:txBody>
      </p:sp>
      <p:sp>
        <p:nvSpPr>
          <p:cNvPr id="8" name="Rectangle: Rounded Corners 7">
            <a:extLst>
              <a:ext uri="{FF2B5EF4-FFF2-40B4-BE49-F238E27FC236}">
                <a16:creationId xmlns:a16="http://schemas.microsoft.com/office/drawing/2014/main" id="{8C1230B3-A0C1-D8CE-7C1B-78199AFFCC90}"/>
              </a:ext>
            </a:extLst>
          </p:cNvPr>
          <p:cNvSpPr/>
          <p:nvPr/>
        </p:nvSpPr>
        <p:spPr>
          <a:xfrm>
            <a:off x="4098131" y="1771132"/>
            <a:ext cx="3271837" cy="79321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 name="Arrow: Right 18">
            <a:extLst>
              <a:ext uri="{FF2B5EF4-FFF2-40B4-BE49-F238E27FC236}">
                <a16:creationId xmlns:a16="http://schemas.microsoft.com/office/drawing/2014/main" id="{431AFC23-BF1E-EEC9-5CE3-D29E2F2BCC39}"/>
              </a:ext>
            </a:extLst>
          </p:cNvPr>
          <p:cNvSpPr/>
          <p:nvPr/>
        </p:nvSpPr>
        <p:spPr>
          <a:xfrm>
            <a:off x="3729038" y="2167739"/>
            <a:ext cx="369093" cy="146836"/>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227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6CD7-2C3A-D626-3E66-DFF33B576462}"/>
              </a:ext>
            </a:extLst>
          </p:cNvPr>
          <p:cNvSpPr>
            <a:spLocks noGrp="1"/>
          </p:cNvSpPr>
          <p:nvPr>
            <p:ph type="title"/>
          </p:nvPr>
        </p:nvSpPr>
        <p:spPr>
          <a:xfrm>
            <a:off x="838200" y="144463"/>
            <a:ext cx="10515600" cy="777874"/>
          </a:xfrm>
        </p:spPr>
        <p:txBody>
          <a:bodyPr>
            <a:normAutofit fontScale="90000"/>
          </a:bodyPr>
          <a:lstStyle/>
          <a:p>
            <a:br>
              <a:rPr lang="en-IN" sz="3600" b="1" u="sng" dirty="0">
                <a:effectLst/>
                <a:latin typeface="Aptos" panose="020B0004020202020204" pitchFamily="34" charset="0"/>
                <a:ea typeface="Aptos" panose="020B0004020202020204" pitchFamily="34" charset="0"/>
                <a:cs typeface="Times New Roman" panose="02020603050405020304" pitchFamily="18" charset="0"/>
              </a:rPr>
            </a:br>
            <a:r>
              <a:rPr lang="en-IN" b="1" u="sng" dirty="0">
                <a:effectLst/>
                <a:latin typeface="Aptos" panose="020B0004020202020204" pitchFamily="34" charset="0"/>
                <a:ea typeface="Aptos" panose="020B0004020202020204" pitchFamily="34" charset="0"/>
                <a:cs typeface="Times New Roman" panose="02020603050405020304" pitchFamily="18" charset="0"/>
              </a:rPr>
              <a:t>Technical Manual</a:t>
            </a:r>
            <a:br>
              <a:rPr lang="en-IN" sz="18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1026885-91CB-DDA7-2986-8365B81CE798}"/>
              </a:ext>
            </a:extLst>
          </p:cNvPr>
          <p:cNvSpPr>
            <a:spLocks noGrp="1"/>
          </p:cNvSpPr>
          <p:nvPr>
            <p:ph idx="1"/>
          </p:nvPr>
        </p:nvSpPr>
        <p:spPr>
          <a:xfrm>
            <a:off x="595313" y="922337"/>
            <a:ext cx="10515600" cy="5357813"/>
          </a:xfrm>
        </p:spPr>
        <p:txBody>
          <a:bodyPr>
            <a:normAutofit/>
          </a:bodyPr>
          <a:lstStyle/>
          <a:p>
            <a:pPr marL="0" indent="0">
              <a:buNone/>
            </a:pPr>
            <a:r>
              <a:rPr lang="en-IN" sz="2400" b="1" dirty="0">
                <a:effectLst/>
                <a:latin typeface="Aptos" panose="020B0004020202020204" pitchFamily="34" charset="0"/>
                <a:ea typeface="Aptos" panose="020B0004020202020204" pitchFamily="34" charset="0"/>
                <a:cs typeface="Times New Roman" panose="02020603050405020304" pitchFamily="18" charset="0"/>
              </a:rPr>
              <a:t>Datasets:</a:t>
            </a:r>
          </a:p>
          <a:p>
            <a:r>
              <a:rPr lang="en-IN" sz="1800" b="1" dirty="0">
                <a:effectLst/>
                <a:latin typeface="Aptos" panose="020B0004020202020204" pitchFamily="34" charset="0"/>
                <a:ea typeface="Aptos" panose="020B0004020202020204" pitchFamily="34" charset="0"/>
                <a:cs typeface="Times New Roman" panose="02020603050405020304" pitchFamily="18" charset="0"/>
              </a:rPr>
              <a:t>  Captured Images</a:t>
            </a:r>
            <a:r>
              <a:rPr lang="en-IN" sz="1700" dirty="0">
                <a:effectLst/>
                <a:latin typeface="Aptos" panose="020B0004020202020204" pitchFamily="34" charset="0"/>
                <a:ea typeface="Aptos" panose="020B0004020202020204" pitchFamily="34" charset="0"/>
                <a:cs typeface="Times New Roman" panose="02020603050405020304" pitchFamily="18" charset="0"/>
              </a:rPr>
              <a:t>: Stereo and RGB images of motor assemblies for analysis.</a:t>
            </a:r>
          </a:p>
          <a:p>
            <a:pPr marL="0" indent="0">
              <a:buNone/>
            </a:pPr>
            <a:endParaRPr lang="en-IN" sz="2000" b="1"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000" b="1"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IN" sz="2000" b="1" dirty="0">
                <a:effectLst/>
                <a:latin typeface="Aptos" panose="020B0004020202020204" pitchFamily="34" charset="0"/>
                <a:ea typeface="Aptos" panose="020B0004020202020204" pitchFamily="34" charset="0"/>
                <a:cs typeface="Times New Roman" panose="02020603050405020304" pitchFamily="18" charset="0"/>
              </a:rPr>
              <a:t>Software Libraries Used:</a:t>
            </a: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OpenCV</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latin typeface="Aptos" panose="020B0004020202020204" pitchFamily="34" charset="0"/>
                <a:ea typeface="Aptos" panose="020B0004020202020204" pitchFamily="34" charset="0"/>
                <a:cs typeface="Times New Roman" panose="02020603050405020304" pitchFamily="18" charset="0"/>
              </a:rPr>
              <a:t>For </a:t>
            </a:r>
            <a:r>
              <a:rPr lang="en-IN" sz="1700" dirty="0">
                <a:effectLst/>
                <a:latin typeface="Aptos" panose="020B0004020202020204" pitchFamily="34" charset="0"/>
                <a:ea typeface="Aptos" panose="020B0004020202020204" pitchFamily="34" charset="0"/>
                <a:cs typeface="Times New Roman" panose="02020603050405020304" pitchFamily="18" charset="0"/>
              </a:rPr>
              <a:t>Image processing and feature matching.</a:t>
            </a:r>
            <a:endParaRPr lang="en-IN" sz="1700" dirty="0">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scikit-image</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effectLst/>
                <a:latin typeface="Aptos" panose="020B0004020202020204" pitchFamily="34" charset="0"/>
                <a:ea typeface="Aptos" panose="020B0004020202020204" pitchFamily="34" charset="0"/>
                <a:cs typeface="Times New Roman" panose="02020603050405020304" pitchFamily="18" charset="0"/>
              </a:rPr>
              <a:t>For SSIM calculation and surface roughness analysis .</a:t>
            </a:r>
            <a:endParaRPr lang="en-IN" sz="40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r>
              <a:rPr lang="en-IN" sz="1800" b="1" dirty="0">
                <a:effectLst/>
                <a:latin typeface="Aptos" panose="020B0004020202020204" pitchFamily="34" charset="0"/>
                <a:ea typeface="Aptos" panose="020B0004020202020204" pitchFamily="34" charset="0"/>
                <a:cs typeface="Times New Roman" panose="02020603050405020304" pitchFamily="18" charset="0"/>
              </a:rPr>
              <a:t>Matplotlib</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700" dirty="0">
                <a:effectLst/>
                <a:latin typeface="Aptos" panose="020B0004020202020204" pitchFamily="34" charset="0"/>
                <a:ea typeface="Aptos" panose="020B0004020202020204" pitchFamily="34" charset="0"/>
                <a:cs typeface="Times New Roman" panose="02020603050405020304" pitchFamily="18" charset="0"/>
              </a:rPr>
              <a:t>For Visualization of SSIM score distributions and analysis results.</a:t>
            </a:r>
          </a:p>
          <a:p>
            <a:pPr marL="342900" indent="-342900">
              <a:lnSpc>
                <a:spcPct val="107000"/>
              </a:lnSpc>
              <a:spcAft>
                <a:spcPts val="600"/>
              </a:spcAft>
              <a:buSzPts val="1000"/>
              <a:buFont typeface="Symbol" panose="05050102010706020507" pitchFamily="18" charset="2"/>
              <a:buChar char=""/>
              <a:tabLst>
                <a:tab pos="457200" algn="l"/>
              </a:tabLst>
            </a:pPr>
            <a:r>
              <a:rPr lang="en-IN" sz="1800" b="1" dirty="0"/>
              <a:t>SciPy-stats</a:t>
            </a:r>
            <a:r>
              <a:rPr lang="en-IN" sz="1800" dirty="0"/>
              <a:t>: </a:t>
            </a:r>
            <a:r>
              <a:rPr lang="en-IN" sz="1600" dirty="0"/>
              <a:t>For</a:t>
            </a:r>
            <a:r>
              <a:rPr lang="en-US" sz="1600" b="0" i="0" dirty="0">
                <a:solidFill>
                  <a:srgbClr val="474747"/>
                </a:solidFill>
                <a:effectLst/>
              </a:rPr>
              <a:t> </a:t>
            </a:r>
            <a:r>
              <a:rPr lang="en-US" sz="1600" b="0" i="0" dirty="0">
                <a:solidFill>
                  <a:srgbClr val="040C28"/>
                </a:solidFill>
                <a:effectLst/>
              </a:rPr>
              <a:t>provides a range of statistical functions.</a:t>
            </a:r>
          </a:p>
          <a:p>
            <a:pPr marL="342900" indent="-342900">
              <a:lnSpc>
                <a:spcPct val="107000"/>
              </a:lnSpc>
              <a:spcAft>
                <a:spcPts val="600"/>
              </a:spcAft>
              <a:buSzPts val="1000"/>
              <a:buFont typeface="Symbol" panose="05050102010706020507" pitchFamily="18" charset="2"/>
              <a:buChar char=""/>
              <a:tabLst>
                <a:tab pos="457200" algn="l"/>
              </a:tabLst>
            </a:pPr>
            <a:r>
              <a:rPr lang="en-US" sz="1800" b="1" dirty="0">
                <a:solidFill>
                  <a:srgbClr val="040C28"/>
                </a:solidFill>
              </a:rPr>
              <a:t>JSON:</a:t>
            </a:r>
            <a:r>
              <a:rPr lang="en-US" sz="1600" dirty="0">
                <a:solidFill>
                  <a:srgbClr val="040C28"/>
                </a:solidFill>
              </a:rPr>
              <a:t> For giving the values for dictionary keys(values for reference and  test images)</a:t>
            </a:r>
            <a:endParaRPr lang="en-IN" sz="1800" b="1" dirty="0"/>
          </a:p>
          <a:p>
            <a:pPr marL="342900" lvl="0" indent="-342900">
              <a:lnSpc>
                <a:spcPct val="107000"/>
              </a:lnSpc>
              <a:spcAft>
                <a:spcPts val="600"/>
              </a:spcAft>
              <a:buSzPts val="1000"/>
              <a:buFont typeface="Symbol" panose="05050102010706020507" pitchFamily="18" charset="2"/>
              <a:buChar char=""/>
              <a:tabLst>
                <a:tab pos="457200" algn="l"/>
              </a:tabLst>
            </a:pP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600"/>
              </a:spcAft>
              <a:buSzPts val="1000"/>
              <a:buFont typeface="Symbol" panose="05050102010706020507" pitchFamily="18" charset="2"/>
              <a:buChar char=""/>
              <a:tabLst>
                <a:tab pos="457200" algn="l"/>
              </a:tabLst>
            </a:pPr>
            <a:endParaRPr lang="en-IN" sz="17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C6A3D0F3-A57B-15F0-382F-726C97751AB6}"/>
              </a:ext>
            </a:extLst>
          </p:cNvPr>
          <p:cNvSpPr>
            <a:spLocks noGrp="1"/>
          </p:cNvSpPr>
          <p:nvPr>
            <p:ph type="sldNum" sz="quarter" idx="12"/>
          </p:nvPr>
        </p:nvSpPr>
        <p:spPr/>
        <p:txBody>
          <a:bodyPr/>
          <a:lstStyle/>
          <a:p>
            <a:fld id="{1D67EF22-5B5C-4800-AB3D-6E125217BB00}" type="slidenum">
              <a:rPr lang="en-IN" smtClean="0"/>
              <a:t>7</a:t>
            </a:fld>
            <a:endParaRPr lang="en-IN"/>
          </a:p>
        </p:txBody>
      </p:sp>
    </p:spTree>
    <p:extLst>
      <p:ext uri="{BB962C8B-B14F-4D97-AF65-F5344CB8AC3E}">
        <p14:creationId xmlns:p14="http://schemas.microsoft.com/office/powerpoint/2010/main" val="319967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8D0F2B-25FC-F798-8CB0-7E4E9A069C93}"/>
              </a:ext>
            </a:extLst>
          </p:cNvPr>
          <p:cNvSpPr>
            <a:spLocks noGrp="1"/>
          </p:cNvSpPr>
          <p:nvPr>
            <p:ph idx="1"/>
          </p:nvPr>
        </p:nvSpPr>
        <p:spPr>
          <a:xfrm>
            <a:off x="838200" y="376518"/>
            <a:ext cx="10515600" cy="5800445"/>
          </a:xfrm>
        </p:spPr>
        <p:txBody>
          <a:bodyPr>
            <a:normAutofit/>
          </a:bodyPr>
          <a:lstStyle/>
          <a:p>
            <a:pPr marL="0" indent="0">
              <a:buNone/>
            </a:pPr>
            <a:r>
              <a:rPr lang="en-IN" sz="2400" b="1" u="sng" dirty="0">
                <a:effectLst/>
                <a:latin typeface="Aptos" panose="020B0004020202020204" pitchFamily="34" charset="0"/>
                <a:ea typeface="Aptos" panose="020B0004020202020204" pitchFamily="34" charset="0"/>
                <a:cs typeface="Times New Roman" panose="02020603050405020304" pitchFamily="18" charset="0"/>
              </a:rPr>
              <a:t>GitHub Repository Structure</a:t>
            </a:r>
          </a:p>
          <a:p>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Reference image path: </a:t>
            </a:r>
            <a:r>
              <a:rPr lang="en-IN" sz="1600" b="1" dirty="0">
                <a:effectLst/>
                <a:latin typeface="Aptos" panose="020B0004020202020204" pitchFamily="34" charset="0"/>
                <a:ea typeface="Aptos" panose="020B0004020202020204" pitchFamily="34" charset="0"/>
                <a:cs typeface="Times New Roman" panose="02020603050405020304" pitchFamily="18" charset="0"/>
              </a:rPr>
              <a:t>magnet_insertion-proper.jpg</a:t>
            </a:r>
          </a:p>
          <a:p>
            <a:pPr>
              <a:lnSpc>
                <a:spcPct val="150000"/>
              </a:lnSpc>
            </a:pPr>
            <a:r>
              <a:rPr lang="en-IN" sz="1800" dirty="0">
                <a:latin typeface="Aptos" panose="020B0004020202020204" pitchFamily="34" charset="0"/>
                <a:ea typeface="Aptos" panose="020B0004020202020204" pitchFamily="34" charset="0"/>
                <a:cs typeface="Times New Roman" panose="02020603050405020304" pitchFamily="18" charset="0"/>
              </a:rPr>
              <a:t>Input folder path: </a:t>
            </a:r>
            <a:r>
              <a:rPr lang="en-IN" sz="1600" b="1" dirty="0" err="1">
                <a:latin typeface="Aptos" panose="020B0004020202020204" pitchFamily="34" charset="0"/>
                <a:ea typeface="Aptos" panose="020B0004020202020204" pitchFamily="34" charset="0"/>
                <a:cs typeface="Times New Roman" panose="02020603050405020304" pitchFamily="18" charset="0"/>
              </a:rPr>
              <a:t>new_images</a:t>
            </a:r>
            <a:endParaRPr lang="en-IN" sz="16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JSON file</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err="1">
                <a:effectLst/>
                <a:latin typeface="Aptos" panose="020B0004020202020204" pitchFamily="34" charset="0"/>
                <a:ea typeface="Aptos" panose="020B0004020202020204" pitchFamily="34" charset="0"/>
                <a:cs typeface="Times New Roman" panose="02020603050405020304" pitchFamily="18" charset="0"/>
              </a:rPr>
              <a:t>config.json</a:t>
            </a:r>
            <a:endParaRPr lang="en-IN" sz="1600" b="1" dirty="0">
              <a:latin typeface="Aptos" panose="020B0004020202020204" pitchFamily="34" charset="0"/>
              <a:ea typeface="Aptos" panose="020B0004020202020204" pitchFamily="34" charset="0"/>
              <a:cs typeface="Times New Roman" panose="02020603050405020304" pitchFamily="18" charset="0"/>
            </a:endParaRP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Python code: </a:t>
            </a:r>
            <a:r>
              <a:rPr lang="en-IN" sz="1600" b="1" dirty="0">
                <a:effectLst/>
                <a:latin typeface="Aptos" panose="020B0004020202020204" pitchFamily="34" charset="0"/>
                <a:ea typeface="Aptos" panose="020B0004020202020204" pitchFamily="34" charset="0"/>
                <a:cs typeface="Times New Roman" panose="02020603050405020304" pitchFamily="18" charset="0"/>
              </a:rPr>
              <a:t>main.py</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Code pdf: </a:t>
            </a:r>
            <a:r>
              <a:rPr lang="en-IN" sz="1600" b="1" dirty="0">
                <a:latin typeface="Aptos" panose="020B0004020202020204" pitchFamily="34" charset="0"/>
                <a:ea typeface="Aptos" panose="020B0004020202020204" pitchFamily="34" charset="0"/>
                <a:cs typeface="Times New Roman" panose="02020603050405020304" pitchFamily="18" charset="0"/>
              </a:rPr>
              <a:t>main</a:t>
            </a:r>
            <a:r>
              <a:rPr lang="en-IN" sz="1600" b="1" dirty="0">
                <a:effectLst/>
                <a:latin typeface="Aptos" panose="020B0004020202020204" pitchFamily="34" charset="0"/>
                <a:ea typeface="Aptos" panose="020B0004020202020204" pitchFamily="34" charset="0"/>
                <a:cs typeface="Times New Roman" panose="02020603050405020304" pitchFamily="18" charset="0"/>
              </a:rPr>
              <a:t>.pdf</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Output image folder</a:t>
            </a:r>
            <a:r>
              <a:rPr lang="en-IN" sz="1800" b="1" dirty="0">
                <a:effectLst/>
                <a:latin typeface="Aptos" panose="020B0004020202020204" pitchFamily="34" charset="0"/>
                <a:ea typeface="Aptos" panose="020B0004020202020204" pitchFamily="34" charset="0"/>
                <a:cs typeface="Times New Roman" panose="02020603050405020304" pitchFamily="18" charset="0"/>
              </a:rPr>
              <a:t>: </a:t>
            </a:r>
            <a:r>
              <a:rPr lang="en-IN" sz="1600" b="1" dirty="0">
                <a:effectLst/>
                <a:latin typeface="Aptos" panose="020B0004020202020204" pitchFamily="34" charset="0"/>
                <a:ea typeface="Aptos" panose="020B0004020202020204" pitchFamily="34" charset="0"/>
                <a:cs typeface="Times New Roman" panose="02020603050405020304" pitchFamily="18" charset="0"/>
              </a:rPr>
              <a:t>output images.zip</a:t>
            </a:r>
          </a:p>
          <a:p>
            <a:pPr>
              <a:lnSpc>
                <a:spcPct val="150000"/>
              </a:lnSpc>
            </a:pPr>
            <a:r>
              <a:rPr lang="en-IN" sz="1800" dirty="0">
                <a:effectLst/>
                <a:latin typeface="Aptos" panose="020B0004020202020204" pitchFamily="34" charset="0"/>
                <a:ea typeface="Aptos" panose="020B0004020202020204" pitchFamily="34" charset="0"/>
                <a:cs typeface="Times New Roman" panose="02020603050405020304" pitchFamily="18" charset="0"/>
              </a:rPr>
              <a:t>Project report: </a:t>
            </a:r>
            <a:r>
              <a:rPr lang="en-US" sz="1600" b="1" dirty="0">
                <a:effectLst/>
                <a:latin typeface="Aptos Display" panose="020B0004020202020204" pitchFamily="34" charset="0"/>
                <a:ea typeface="Aptos" panose="020B0004020202020204" pitchFamily="34" charset="0"/>
                <a:cs typeface="Times New Roman" panose="02020603050405020304" pitchFamily="18" charset="0"/>
              </a:rPr>
              <a:t>MOTOR ASSEMBLY MONITORING THROUGH IMAGE ANALYSIS.pdf</a:t>
            </a:r>
            <a:endParaRPr lang="en-US" sz="1600" b="1" dirty="0">
              <a:latin typeface="Aptos Display" panose="020B0004020202020204" pitchFamily="34" charset="0"/>
              <a:ea typeface="Aptos" panose="020B0004020202020204" pitchFamily="34" charset="0"/>
              <a:cs typeface="Times New Roman" panose="02020603050405020304" pitchFamily="18" charset="0"/>
            </a:endParaRPr>
          </a:p>
          <a:p>
            <a:r>
              <a:rPr lang="en-US" sz="1800" b="0" i="0" dirty="0">
                <a:solidFill>
                  <a:srgbClr val="000000"/>
                </a:solidFill>
                <a:effectLst/>
                <a:latin typeface="Aptos" panose="020B0004020202020204" pitchFamily="34" charset="0"/>
              </a:rPr>
              <a:t>Presentation</a:t>
            </a:r>
            <a:r>
              <a:rPr lang="en-US" sz="1800" b="1" i="0" dirty="0">
                <a:solidFill>
                  <a:srgbClr val="000000"/>
                </a:solidFill>
                <a:effectLst/>
                <a:latin typeface="Aptos" panose="020B0004020202020204" pitchFamily="34" charset="0"/>
              </a:rPr>
              <a:t>: </a:t>
            </a:r>
            <a:r>
              <a:rPr lang="en-US" sz="1600" b="1" i="0" dirty="0">
                <a:solidFill>
                  <a:srgbClr val="000000"/>
                </a:solidFill>
                <a:effectLst/>
                <a:latin typeface="Aptos" panose="020B0004020202020204" pitchFamily="34" charset="0"/>
              </a:rPr>
              <a:t>MOTOR ASSEMBLY MONITORING THROUGH IMAGE ANALYSIS.pptx</a:t>
            </a:r>
            <a:r>
              <a:rPr lang="en-US" sz="1600" dirty="0"/>
              <a:t> </a:t>
            </a:r>
            <a:br>
              <a:rPr lang="en-US" sz="1200" dirty="0"/>
            </a:b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pPr>
            <a:endParaRPr lang="en-IN" sz="1800" b="1" dirty="0">
              <a:effectLst/>
              <a:latin typeface="Aptos" panose="020B0004020202020204" pitchFamily="34" charset="0"/>
              <a:ea typeface="Aptos" panose="020B0004020202020204" pitchFamily="34" charset="0"/>
              <a:cs typeface="Times New Roman" panose="02020603050405020304" pitchFamily="18" charset="0"/>
            </a:endParaRPr>
          </a:p>
          <a:p>
            <a:endParaRPr lang="en-IN" sz="1800" b="1" dirty="0">
              <a:latin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B816447-3BE7-1207-14A6-B33E6937B8AF}"/>
              </a:ext>
            </a:extLst>
          </p:cNvPr>
          <p:cNvSpPr>
            <a:spLocks noGrp="1"/>
          </p:cNvSpPr>
          <p:nvPr>
            <p:ph type="sldNum" sz="quarter" idx="12"/>
          </p:nvPr>
        </p:nvSpPr>
        <p:spPr/>
        <p:txBody>
          <a:bodyPr/>
          <a:lstStyle/>
          <a:p>
            <a:fld id="{1D67EF22-5B5C-4800-AB3D-6E125217BB00}" type="slidenum">
              <a:rPr lang="en-IN" smtClean="0"/>
              <a:t>8</a:t>
            </a:fld>
            <a:endParaRPr lang="en-IN"/>
          </a:p>
        </p:txBody>
      </p:sp>
    </p:spTree>
    <p:extLst>
      <p:ext uri="{BB962C8B-B14F-4D97-AF65-F5344CB8AC3E}">
        <p14:creationId xmlns:p14="http://schemas.microsoft.com/office/powerpoint/2010/main" val="307407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C9C0CC-B96F-9964-716D-C98DDA6A7789}"/>
              </a:ext>
            </a:extLst>
          </p:cNvPr>
          <p:cNvSpPr>
            <a:spLocks noGrp="1"/>
          </p:cNvSpPr>
          <p:nvPr>
            <p:ph idx="1"/>
          </p:nvPr>
        </p:nvSpPr>
        <p:spPr>
          <a:xfrm>
            <a:off x="838200" y="328613"/>
            <a:ext cx="10515600" cy="5848350"/>
          </a:xfrm>
        </p:spPr>
        <p:txBody>
          <a:bodyPr/>
          <a:lstStyle/>
          <a:p>
            <a:pPr marL="0" indent="0">
              <a:lnSpc>
                <a:spcPct val="107000"/>
              </a:lnSpc>
              <a:spcAft>
                <a:spcPts val="800"/>
              </a:spcAft>
              <a:buNone/>
            </a:pPr>
            <a:r>
              <a:rPr lang="en-IN" sz="4000" b="1" u="sng" dirty="0">
                <a:effectLst/>
                <a:latin typeface="Aptos" panose="020B0004020202020204" pitchFamily="34" charset="0"/>
                <a:ea typeface="Aptos" panose="020B0004020202020204" pitchFamily="34" charset="0"/>
                <a:cs typeface="Times New Roman" panose="02020603050405020304" pitchFamily="18" charset="0"/>
              </a:rPr>
              <a:t>Program Documentation:</a:t>
            </a:r>
            <a:endParaRPr lang="en-IN" sz="2000" b="1" u="sng"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2000" b="1" dirty="0"/>
              <a:t>list of functions are used:</a:t>
            </a:r>
            <a:endParaRPr lang="en-IN" sz="2000" b="1" dirty="0">
              <a:effectLst/>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load_and_preprocess_images</a:t>
            </a:r>
            <a:r>
              <a:rPr lang="en-IN" sz="1600" dirty="0">
                <a:effectLst/>
                <a:latin typeface="Aptos" panose="020B0004020202020204" pitchFamily="34" charset="0"/>
                <a:ea typeface="Aptos" panose="020B0004020202020204" pitchFamily="34" charset="0"/>
                <a:cs typeface="Times New Roman" panose="02020603050405020304" pitchFamily="18" charset="0"/>
              </a:rPr>
              <a:t>: Loads images, resizes the test image to the reference image’s dimensions, and converts images to grayscale</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compare_images</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SSIM between reference and test images</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determine_ssim_threshold</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Determines the SSIM threshold for classifying assembly accuracy</a:t>
            </a:r>
            <a:r>
              <a:rPr lang="en-IN" sz="1800" dirty="0">
                <a:effectLst/>
                <a:latin typeface="Aptos" panose="020B0004020202020204" pitchFamily="34" charset="0"/>
                <a:ea typeface="Aptos" panose="020B000402020202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analyze_surface</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Calculates surface roughness using standard deviation of the depth map.</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feature_matching</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Matches features between the reference and test images using ORB.</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depth_analysis</a:t>
            </a:r>
            <a:r>
              <a:rPr lang="en-IN" sz="1800" dirty="0">
                <a:effectLst/>
                <a:latin typeface="Aptos" panose="020B0004020202020204" pitchFamily="34" charset="0"/>
                <a:ea typeface="Aptos" panose="020B0004020202020204" pitchFamily="34" charset="0"/>
                <a:cs typeface="Times New Roman" panose="02020603050405020304" pitchFamily="18" charset="0"/>
              </a:rPr>
              <a:t>: </a:t>
            </a:r>
            <a:r>
              <a:rPr lang="en-IN" sz="1600" dirty="0">
                <a:effectLst/>
                <a:latin typeface="Aptos" panose="020B0004020202020204" pitchFamily="34" charset="0"/>
                <a:ea typeface="Aptos" panose="020B0004020202020204" pitchFamily="34" charset="0"/>
                <a:cs typeface="Times New Roman" panose="02020603050405020304" pitchFamily="18" charset="0"/>
              </a:rPr>
              <a:t>Generates disparity map for depth analysis.</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err="1">
                <a:effectLst/>
                <a:latin typeface="Aptos" panose="020B0004020202020204" pitchFamily="34" charset="0"/>
                <a:ea typeface="Aptos" panose="020B0004020202020204" pitchFamily="34" charset="0"/>
                <a:cs typeface="Times New Roman" panose="02020603050405020304" pitchFamily="18" charset="0"/>
              </a:rPr>
              <a:t>decision_making</a:t>
            </a:r>
            <a:r>
              <a:rPr lang="en-IN" sz="1600" dirty="0">
                <a:effectLst/>
                <a:latin typeface="Aptos" panose="020B0004020202020204" pitchFamily="34" charset="0"/>
                <a:ea typeface="Aptos" panose="020B0004020202020204" pitchFamily="34" charset="0"/>
                <a:cs typeface="Times New Roman" panose="02020603050405020304" pitchFamily="18" charset="0"/>
              </a:rPr>
              <a:t>: Flags quality control issues based on thresholds for SSIM, insertion, and roughness.</a:t>
            </a:r>
          </a:p>
          <a:p>
            <a:pPr marL="0" indent="0">
              <a:lnSpc>
                <a:spcPct val="107000"/>
              </a:lnSpc>
              <a:spcAft>
                <a:spcPts val="800"/>
              </a:spcAft>
              <a:buNone/>
            </a:pPr>
            <a:endParaRPr lang="en-IN" sz="18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EDE66E-24F9-E8E3-ADA4-A2745F5AB95D}"/>
              </a:ext>
            </a:extLst>
          </p:cNvPr>
          <p:cNvSpPr>
            <a:spLocks noGrp="1"/>
          </p:cNvSpPr>
          <p:nvPr>
            <p:ph type="sldNum" sz="quarter" idx="12"/>
          </p:nvPr>
        </p:nvSpPr>
        <p:spPr/>
        <p:txBody>
          <a:bodyPr/>
          <a:lstStyle/>
          <a:p>
            <a:fld id="{1D67EF22-5B5C-4800-AB3D-6E125217BB00}" type="slidenum">
              <a:rPr lang="en-IN" smtClean="0"/>
              <a:t>9</a:t>
            </a:fld>
            <a:endParaRPr lang="en-IN"/>
          </a:p>
        </p:txBody>
      </p:sp>
    </p:spTree>
    <p:extLst>
      <p:ext uri="{BB962C8B-B14F-4D97-AF65-F5344CB8AC3E}">
        <p14:creationId xmlns:p14="http://schemas.microsoft.com/office/powerpoint/2010/main" val="24367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2482</TotalTime>
  <Words>2625</Words>
  <Application>Microsoft Office PowerPoint</Application>
  <PresentationFormat>Widescreen</PresentationFormat>
  <Paragraphs>215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Symbol</vt:lpstr>
      <vt:lpstr>Office Theme</vt:lpstr>
      <vt:lpstr>MOTOR ASSEMBLY MONITORING THROUGH IMAGE ANALYSIS  PROJECT ID-IN02 </vt:lpstr>
      <vt:lpstr>Problem Statement </vt:lpstr>
      <vt:lpstr>Work Approach </vt:lpstr>
      <vt:lpstr>PowerPoint Presentation</vt:lpstr>
      <vt:lpstr>Work products and deliverables</vt:lpstr>
      <vt:lpstr>User Manual</vt:lpstr>
      <vt:lpstr> Technical Manual </vt:lpstr>
      <vt:lpstr>PowerPoint Presentation</vt:lpstr>
      <vt:lpstr>PowerPoint Presentation</vt:lpstr>
      <vt:lpstr>Analysis of Program:</vt:lpstr>
      <vt:lpstr>PowerPoint Presentation</vt:lpstr>
      <vt:lpstr>PowerPoint Presentation</vt:lpstr>
      <vt:lpstr>PowerPoint Presentation</vt:lpstr>
      <vt:lpstr>PowerPoint Presentation</vt:lpstr>
      <vt:lpstr>PowerPoint Presentation</vt:lpstr>
      <vt:lpstr>PowerPoint Presentation</vt:lpstr>
      <vt:lpstr>Relevance of the project to industrial applications.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dc:creator>
  <cp:lastModifiedBy>SONY</cp:lastModifiedBy>
  <cp:revision>120</cp:revision>
  <dcterms:created xsi:type="dcterms:W3CDTF">2024-10-29T16:06:55Z</dcterms:created>
  <dcterms:modified xsi:type="dcterms:W3CDTF">2024-11-10T17:55:53Z</dcterms:modified>
</cp:coreProperties>
</file>