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https://github.com/arpankumarde/smart-prep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00000">
            <a:off x="15796340" y="228657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2700000">
            <a:off x="-2491660" y="293019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4599" y="198502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76646" y="806908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71722" y="2964120"/>
            <a:ext cx="10944556" cy="1728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SMART-PREP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79258" y="4690782"/>
            <a:ext cx="9129483" cy="43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  <a:spcBef>
                <a:spcPct val="0"/>
              </a:spcBef>
            </a:pPr>
            <a:r>
              <a:rPr lang="en-US" sz="237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AI-Driven Doubt-Clearing &amp; Personalized Learning Portal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00986" y="8940795"/>
            <a:ext cx="5886028" cy="39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12" tooltip="https://github.com/arpankumarde/smart-prep"/>
              </a:rPr>
              <a:t>Github-Repo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00986" y="5501527"/>
            <a:ext cx="5886028" cy="509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3"/>
              </a:lnSpc>
              <a:spcBef>
                <a:spcPct val="0"/>
              </a:spcBef>
            </a:pPr>
            <a:r>
              <a:rPr lang="en-US" sz="28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Presented by team </a:t>
            </a:r>
            <a:r>
              <a:rPr lang="en-US" b="true" sz="280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T-Rex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00000">
            <a:off x="15796340" y="228657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2700000">
            <a:off x="-2491660" y="293019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4599" y="198502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76646" y="806908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71722" y="3043533"/>
            <a:ext cx="10944556" cy="172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68201" y="4685844"/>
            <a:ext cx="9551598" cy="2873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appreciate your time and attention.</a:t>
            </a:r>
          </a:p>
          <a:p>
            <a:pPr algn="ctr">
              <a:lnSpc>
                <a:spcPts val="3970"/>
              </a:lnSpc>
            </a:pPr>
          </a:p>
          <a:p>
            <a:pPr algn="ctr">
              <a:lnSpc>
                <a:spcPts val="3690"/>
              </a:lnSpc>
              <a:spcBef>
                <a:spcPct val="0"/>
              </a:spcBef>
            </a:pPr>
            <a:r>
              <a:rPr lang="en-US" sz="26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look forward to insightful discussions on how Smartprep can revolutionize education and create a more personalized, effective learning experience for students worldwide.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96097" y="3754313"/>
            <a:ext cx="12474357" cy="423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053" indent="-215027" lvl="1">
              <a:lnSpc>
                <a:spcPts val="2788"/>
              </a:lnSpc>
              <a:buFont typeface="Arial"/>
              <a:buChar char="•"/>
            </a:pPr>
            <a:r>
              <a:rPr lang="en-US" sz="19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Enhances learning experience through automated test evaluation, cognitive skill categorization, and adaptive learning recommendations.</a:t>
            </a:r>
          </a:p>
          <a:p>
            <a:pPr algn="l" marL="430053" indent="-215027" lvl="1">
              <a:lnSpc>
                <a:spcPts val="2788"/>
              </a:lnSpc>
              <a:buFont typeface="Arial"/>
              <a:buChar char="•"/>
            </a:pPr>
            <a:r>
              <a:rPr lang="en-US" sz="19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Enables diverse assessments including descriptive, multiple-choice, and code-based questions.</a:t>
            </a:r>
          </a:p>
          <a:p>
            <a:pPr algn="l" marL="430053" indent="-215027" lvl="1">
              <a:lnSpc>
                <a:spcPts val="2788"/>
              </a:lnSpc>
              <a:buFont typeface="Arial"/>
              <a:buChar char="•"/>
            </a:pPr>
            <a:r>
              <a:rPr lang="en-US" sz="19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Categorizes students into cognitive skill groups and adjusts proficiency levels.</a:t>
            </a:r>
          </a:p>
          <a:p>
            <a:pPr algn="l" marL="430053" indent="-215027" lvl="1">
              <a:lnSpc>
                <a:spcPts val="2788"/>
              </a:lnSpc>
              <a:buFont typeface="Arial"/>
              <a:buChar char="•"/>
            </a:pPr>
            <a:r>
              <a:rPr lang="en-US" sz="19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Generates personalized follow-up questions and study materials based on student performance.</a:t>
            </a:r>
          </a:p>
          <a:p>
            <a:pPr algn="l" marL="430053" indent="-215027" lvl="1">
              <a:lnSpc>
                <a:spcPts val="2788"/>
              </a:lnSpc>
              <a:buFont typeface="Arial"/>
              <a:buChar char="•"/>
            </a:pPr>
            <a:r>
              <a:rPr lang="en-US" sz="19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Provides detailed analytics on student progress for teachers to refine instructional strategies.</a:t>
            </a:r>
          </a:p>
          <a:p>
            <a:pPr algn="l" marL="430053" indent="-215027" lvl="1">
              <a:lnSpc>
                <a:spcPts val="2788"/>
              </a:lnSpc>
              <a:buFont typeface="Arial"/>
              <a:buChar char="•"/>
            </a:pPr>
            <a:r>
              <a:rPr lang="en-US" sz="19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Built using Spring Boot, PostgreSQL, Flutter, and AI models.</a:t>
            </a:r>
          </a:p>
          <a:p>
            <a:pPr algn="l" marL="430053" indent="-215027" lvl="1">
              <a:lnSpc>
                <a:spcPts val="2788"/>
              </a:lnSpc>
              <a:buFont typeface="Arial"/>
              <a:buChar char="•"/>
            </a:pPr>
            <a:r>
              <a:rPr lang="en-US" sz="19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Future enhancements include multilingual support, AI-powered virtual tutors, gamified learning, institutional integration, adaptive exam preparation, offline access, and enhanced data security.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7891929" y="8760974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7096922" y="1281534"/>
            <a:ext cx="4078647" cy="81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53590" y="3714142"/>
            <a:ext cx="13141641" cy="439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Automates test evaluation and categorizes students based on cognitive skills.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Provides targeted learning recommendations based on each student's strengths and weaknesses.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Allows teachers to create diverse assessments including descriptive, multiple-choice, and code-based questions.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Classifies students into cognitive skill groups and assigns proficiency levels.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Generates personalized follow-up questions and study materials based on student performance.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Utilizes a robust tech stack including Spring Boot, PostgreSQL, Flutter, and AI models. 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Plans future enhancements including multilingual support, gamified learning, adaptive exam preparation, and AI-powered virtual tutors.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765987" y="1281534"/>
            <a:ext cx="4740516" cy="81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AutoShape 19" id="19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7884175" y="870397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586772" y="3749029"/>
            <a:ext cx="7293008" cy="3917177"/>
            <a:chOff x="0" y="0"/>
            <a:chExt cx="1920792" cy="10316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20792" cy="1031684"/>
            </a:xfrm>
            <a:custGeom>
              <a:avLst/>
              <a:gdLst/>
              <a:ahLst/>
              <a:cxnLst/>
              <a:rect r="r" b="b" t="t" l="l"/>
              <a:pathLst>
                <a:path h="1031684" w="1920792">
                  <a:moveTo>
                    <a:pt x="0" y="0"/>
                  </a:moveTo>
                  <a:lnTo>
                    <a:pt x="1920792" y="0"/>
                  </a:lnTo>
                  <a:lnTo>
                    <a:pt x="1920792" y="1031684"/>
                  </a:lnTo>
                  <a:lnTo>
                    <a:pt x="0" y="10316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920792" cy="1088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  <a:p>
              <a:pPr algn="ctr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Difficulty in clearing doubts in real-time.</a:t>
              </a:r>
            </a:p>
            <a:p>
              <a:pPr algn="ctr">
                <a:lnSpc>
                  <a:spcPts val="3223"/>
                </a:lnSpc>
              </a:pPr>
            </a:p>
            <a:p>
              <a:pPr algn="ctr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Lack of personalized learning pathways.</a:t>
              </a:r>
            </a:p>
            <a:p>
              <a:pPr algn="ctr">
                <a:lnSpc>
                  <a:spcPts val="3223"/>
                </a:lnSpc>
              </a:pPr>
            </a:p>
            <a:p>
              <a:pPr algn="ctr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Inaccessible and disorganized study resources.</a:t>
              </a:r>
            </a:p>
            <a:p>
              <a:pPr algn="ctr">
                <a:lnSpc>
                  <a:spcPts val="3223"/>
                </a:lnSpc>
              </a:pPr>
            </a:p>
            <a:p>
              <a:pPr algn="ctr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Increased academic pressure and reduced confidence.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088330" y="870063"/>
            <a:ext cx="8393782" cy="2197191"/>
            <a:chOff x="0" y="0"/>
            <a:chExt cx="2525973" cy="66120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25973" cy="661209"/>
            </a:xfrm>
            <a:custGeom>
              <a:avLst/>
              <a:gdLst/>
              <a:ahLst/>
              <a:cxnLst/>
              <a:rect r="r" b="b" t="t" l="l"/>
              <a:pathLst>
                <a:path h="661209" w="2525973">
                  <a:moveTo>
                    <a:pt x="0" y="0"/>
                  </a:moveTo>
                  <a:lnTo>
                    <a:pt x="2525973" y="0"/>
                  </a:lnTo>
                  <a:lnTo>
                    <a:pt x="2525973" y="661209"/>
                  </a:lnTo>
                  <a:lnTo>
                    <a:pt x="0" y="661209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2525973" cy="7183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325815" y="1136943"/>
            <a:ext cx="7918811" cy="161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5"/>
              </a:lnSpc>
            </a:pPr>
            <a:r>
              <a:rPr lang="en-US" b="true" sz="1846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PROBLEM: </a:t>
            </a:r>
            <a:r>
              <a:rPr lang="en-US" b="true" sz="184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STUDENTS STRUGGLE TO FIND QUICK, RELIABLE ANSWERS TO THEIR DOUBTS WHILE PREPARING FOR EXAMS.</a:t>
            </a:r>
          </a:p>
          <a:p>
            <a:pPr algn="ctr">
              <a:lnSpc>
                <a:spcPts val="2585"/>
              </a:lnSpc>
              <a:spcBef>
                <a:spcPct val="0"/>
              </a:spcBef>
            </a:pPr>
            <a:r>
              <a:rPr lang="en-US" b="true" sz="1846">
                <a:solidFill>
                  <a:srgbClr val="D9D9D9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Challenge:</a:t>
            </a:r>
            <a:r>
              <a:rPr lang="en-US" b="true" sz="184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Develop an AI-powered or peer-driven Q&amp;A platform where students can post doubts and get responses from AI tutors or other students.</a:t>
            </a:r>
          </a:p>
        </p:txBody>
      </p:sp>
      <p:sp>
        <p:nvSpPr>
          <p:cNvPr name="AutoShape 21" id="21"/>
          <p:cNvSpPr/>
          <p:nvPr/>
        </p:nvSpPr>
        <p:spPr>
          <a:xfrm>
            <a:off x="7981205" y="8895098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6670507" y="3558515"/>
            <a:ext cx="4994348" cy="598197"/>
            <a:chOff x="0" y="0"/>
            <a:chExt cx="2920969" cy="3498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20969" cy="349858"/>
            </a:xfrm>
            <a:custGeom>
              <a:avLst/>
              <a:gdLst/>
              <a:ahLst/>
              <a:cxnLst/>
              <a:rect r="r" b="b" t="t" l="l"/>
              <a:pathLst>
                <a:path h="349858" w="2920969">
                  <a:moveTo>
                    <a:pt x="0" y="0"/>
                  </a:moveTo>
                  <a:lnTo>
                    <a:pt x="2920969" y="0"/>
                  </a:lnTo>
                  <a:lnTo>
                    <a:pt x="2920969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2920969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959953" y="3577579"/>
            <a:ext cx="4453557" cy="483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REAL WORLD </a:t>
            </a:r>
            <a:r>
              <a:rPr lang="en-US" b="true" sz="2700" strike="noStrike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342312" y="3729248"/>
            <a:ext cx="4410488" cy="3940997"/>
            <a:chOff x="0" y="0"/>
            <a:chExt cx="1161610" cy="10379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61610" cy="1037958"/>
            </a:xfrm>
            <a:custGeom>
              <a:avLst/>
              <a:gdLst/>
              <a:ahLst/>
              <a:cxnLst/>
              <a:rect r="r" b="b" t="t" l="l"/>
              <a:pathLst>
                <a:path h="1037958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61610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Bridges the gap between static resources and dynamic learning.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535201" y="3729248"/>
            <a:ext cx="4410488" cy="3940997"/>
            <a:chOff x="0" y="0"/>
            <a:chExt cx="1161610" cy="10379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61610" cy="1037958"/>
            </a:xfrm>
            <a:custGeom>
              <a:avLst/>
              <a:gdLst/>
              <a:ahLst/>
              <a:cxnLst/>
              <a:rect r="r" b="b" t="t" l="l"/>
              <a:pathLst>
                <a:path h="1037958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161610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Provides personalized learning tailored to individual needs.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38756" y="3729248"/>
            <a:ext cx="4410488" cy="3940997"/>
            <a:chOff x="0" y="0"/>
            <a:chExt cx="1161610" cy="10379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61610" cy="1037958"/>
            </a:xfrm>
            <a:custGeom>
              <a:avLst/>
              <a:gdLst/>
              <a:ahLst/>
              <a:cxnLst/>
              <a:rect r="r" b="b" t="t" l="l"/>
              <a:pathLst>
                <a:path h="1037958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161610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  <a:r>
                <a:rPr lang="en-US" sz="23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Offers real-time, adaptive assistance.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560546" y="1281534"/>
            <a:ext cx="5151398" cy="81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SOLUTION</a:t>
            </a:r>
          </a:p>
        </p:txBody>
      </p:sp>
      <p:sp>
        <p:nvSpPr>
          <p:cNvPr name="AutoShape 27" id="27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4061173" y="3430149"/>
            <a:ext cx="972766" cy="598197"/>
            <a:chOff x="0" y="0"/>
            <a:chExt cx="568927" cy="3498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68927" cy="349858"/>
            </a:xfrm>
            <a:custGeom>
              <a:avLst/>
              <a:gdLst/>
              <a:ahLst/>
              <a:cxnLst/>
              <a:rect r="r" b="b" t="t" l="l"/>
              <a:pathLst>
                <a:path h="349858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568927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254244" y="3430149"/>
            <a:ext cx="972766" cy="598197"/>
            <a:chOff x="0" y="0"/>
            <a:chExt cx="568927" cy="34985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68927" cy="349858"/>
            </a:xfrm>
            <a:custGeom>
              <a:avLst/>
              <a:gdLst/>
              <a:ahLst/>
              <a:cxnLst/>
              <a:rect r="r" b="b" t="t" l="l"/>
              <a:pathLst>
                <a:path h="349858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568927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657617" y="3430149"/>
            <a:ext cx="972766" cy="598197"/>
            <a:chOff x="0" y="0"/>
            <a:chExt cx="568927" cy="3498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68927" cy="349858"/>
            </a:xfrm>
            <a:custGeom>
              <a:avLst/>
              <a:gdLst/>
              <a:ahLst/>
              <a:cxnLst/>
              <a:rect r="r" b="b" t="t" l="l"/>
              <a:pathLst>
                <a:path h="349858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568927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4138869" y="3449213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723016" y="3449213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331758" y="3449213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305999" y="2788694"/>
            <a:ext cx="4410488" cy="5835617"/>
            <a:chOff x="0" y="0"/>
            <a:chExt cx="1161610" cy="15369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61610" cy="1536953"/>
            </a:xfrm>
            <a:custGeom>
              <a:avLst/>
              <a:gdLst/>
              <a:ahLst/>
              <a:cxnLst/>
              <a:rect r="r" b="b" t="t" l="l"/>
              <a:pathLst>
                <a:path h="1536953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536953"/>
                  </a:lnTo>
                  <a:lnTo>
                    <a:pt x="0" y="1536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161610" cy="1584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3"/>
                </a:lnSpc>
              </a:pP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Comprehensive Question Bank: 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Curated questions across subjects and difficulty levels.</a:t>
              </a: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Intelligent Assessment: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Evaluates responses using advanced AI and categorizes students as beginner, intermediate, or expert.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498888" y="2788694"/>
            <a:ext cx="4410488" cy="5874577"/>
            <a:chOff x="0" y="0"/>
            <a:chExt cx="1161610" cy="154721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61610" cy="1547214"/>
            </a:xfrm>
            <a:custGeom>
              <a:avLst/>
              <a:gdLst/>
              <a:ahLst/>
              <a:cxnLst/>
              <a:rect r="r" b="b" t="t" l="l"/>
              <a:pathLst>
                <a:path h="1547214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547214"/>
                  </a:lnTo>
                  <a:lnTo>
                    <a:pt x="0" y="15472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161610" cy="1594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3"/>
                </a:lnSpc>
              </a:pPr>
            </a:p>
            <a:p>
              <a:pPr algn="l">
                <a:lnSpc>
                  <a:spcPts val="2803"/>
                </a:lnSpc>
              </a:pPr>
            </a:p>
            <a:p>
              <a:pPr algn="l">
                <a:lnSpc>
                  <a:spcPts val="2803"/>
                </a:lnSpc>
              </a:pP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Progress Tracking &amp; Analytics: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Monitors academic progress and provides detailed reports for personalized improvement.</a:t>
              </a: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Smart Study Planner: 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Adaptive schedules for efficient preparation.</a:t>
              </a: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Resource Recommendation Engine: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Suggests learning materials based on evolving needs.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02444" y="2788694"/>
            <a:ext cx="4410488" cy="5835617"/>
            <a:chOff x="0" y="0"/>
            <a:chExt cx="1161610" cy="153695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61610" cy="1536953"/>
            </a:xfrm>
            <a:custGeom>
              <a:avLst/>
              <a:gdLst/>
              <a:ahLst/>
              <a:cxnLst/>
              <a:rect r="r" b="b" t="t" l="l"/>
              <a:pathLst>
                <a:path h="1536953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536953"/>
                  </a:lnTo>
                  <a:lnTo>
                    <a:pt x="0" y="1536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161610" cy="1584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3"/>
                </a:lnSpc>
              </a:pP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Personalized Learning Pathways: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Identifies weaknesses and provides customized resources (videos, practice questions).</a:t>
              </a: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Instant Doubt Resolution: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Built-in chatbot for real-time doubt clarification and a community forum for peer-to-peer learning.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330577" y="300693"/>
            <a:ext cx="5538711" cy="1030616"/>
            <a:chOff x="0" y="0"/>
            <a:chExt cx="1666785" cy="31014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524234" y="340981"/>
            <a:ext cx="5151398" cy="81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</a:t>
            </a:r>
          </a:p>
        </p:txBody>
      </p:sp>
      <p:sp>
        <p:nvSpPr>
          <p:cNvPr name="AutoShape 27" id="27"/>
          <p:cNvSpPr/>
          <p:nvPr/>
        </p:nvSpPr>
        <p:spPr>
          <a:xfrm>
            <a:off x="7847862" y="174673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7891929" y="984343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2996705" y="2068356"/>
            <a:ext cx="3226310" cy="1440677"/>
            <a:chOff x="0" y="0"/>
            <a:chExt cx="1886924" cy="84258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6924" cy="842587"/>
            </a:xfrm>
            <a:custGeom>
              <a:avLst/>
              <a:gdLst/>
              <a:ahLst/>
              <a:cxnLst/>
              <a:rect r="r" b="b" t="t" l="l"/>
              <a:pathLst>
                <a:path h="842587" w="1886924">
                  <a:moveTo>
                    <a:pt x="0" y="0"/>
                  </a:moveTo>
                  <a:lnTo>
                    <a:pt x="1886924" y="0"/>
                  </a:lnTo>
                  <a:lnTo>
                    <a:pt x="1886924" y="842587"/>
                  </a:lnTo>
                  <a:lnTo>
                    <a:pt x="0" y="84258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1886924" cy="899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  <a:r>
                <a:rPr lang="en-US" b="true" sz="2302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AI-Driven Assessment &amp; Evaluation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486391" y="2162155"/>
            <a:ext cx="3227083" cy="1440677"/>
            <a:chOff x="0" y="0"/>
            <a:chExt cx="1887375" cy="84258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87375" cy="842587"/>
            </a:xfrm>
            <a:custGeom>
              <a:avLst/>
              <a:gdLst/>
              <a:ahLst/>
              <a:cxnLst/>
              <a:rect r="r" b="b" t="t" l="l"/>
              <a:pathLst>
                <a:path h="842587" w="1887375">
                  <a:moveTo>
                    <a:pt x="0" y="0"/>
                  </a:moveTo>
                  <a:lnTo>
                    <a:pt x="1887375" y="0"/>
                  </a:lnTo>
                  <a:lnTo>
                    <a:pt x="1887375" y="842587"/>
                  </a:lnTo>
                  <a:lnTo>
                    <a:pt x="0" y="84258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1887375" cy="899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23"/>
                </a:lnSpc>
                <a:spcBef>
                  <a:spcPct val="0"/>
                </a:spcBef>
              </a:pPr>
              <a:r>
                <a:rPr lang="en-US" b="true" sz="230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Personalized Learning &amp; Assistance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075232" y="2162155"/>
            <a:ext cx="3227083" cy="1440677"/>
            <a:chOff x="0" y="0"/>
            <a:chExt cx="1887375" cy="84258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7375" cy="842587"/>
            </a:xfrm>
            <a:custGeom>
              <a:avLst/>
              <a:gdLst/>
              <a:ahLst/>
              <a:cxnLst/>
              <a:rect r="r" b="b" t="t" l="l"/>
              <a:pathLst>
                <a:path h="842587" w="1887375">
                  <a:moveTo>
                    <a:pt x="0" y="0"/>
                  </a:moveTo>
                  <a:lnTo>
                    <a:pt x="1887375" y="0"/>
                  </a:lnTo>
                  <a:lnTo>
                    <a:pt x="1887375" y="842587"/>
                  </a:lnTo>
                  <a:lnTo>
                    <a:pt x="0" y="84258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1887375" cy="899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  <a:r>
                <a:rPr lang="en-US" b="true" sz="2302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Smart Progress Tracking &amp; Study Planning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560277" y="3627355"/>
            <a:ext cx="12552684" cy="44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Adaptive &amp; Personalized Learning: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Customized journeys for every student.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60277" y="4811501"/>
            <a:ext cx="12552684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Efficiency &amp; Accessibility: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Instant support and relevant resources.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60277" y="5941638"/>
            <a:ext cx="12552684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 &amp; Inclusivity: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Supports diverse curricula and learning needs.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260837" y="314267"/>
            <a:ext cx="5644764" cy="2055788"/>
            <a:chOff x="0" y="0"/>
            <a:chExt cx="1698700" cy="61865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98700" cy="618656"/>
            </a:xfrm>
            <a:custGeom>
              <a:avLst/>
              <a:gdLst/>
              <a:ahLst/>
              <a:cxnLst/>
              <a:rect r="r" b="b" t="t" l="l"/>
              <a:pathLst>
                <a:path h="618656" w="1698700">
                  <a:moveTo>
                    <a:pt x="0" y="0"/>
                  </a:moveTo>
                  <a:lnTo>
                    <a:pt x="1698700" y="0"/>
                  </a:lnTo>
                  <a:lnTo>
                    <a:pt x="1698700" y="618656"/>
                  </a:lnTo>
                  <a:lnTo>
                    <a:pt x="0" y="618656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698700" cy="675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507520" y="619089"/>
            <a:ext cx="5151398" cy="1422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0"/>
              </a:lnSpc>
              <a:spcBef>
                <a:spcPct val="0"/>
              </a:spcBef>
            </a:pPr>
            <a:r>
              <a:rPr lang="en-US" b="true" sz="40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WHY OUR SOLUTION STANDS OUT</a:t>
            </a:r>
          </a:p>
        </p:txBody>
      </p:sp>
      <p:sp>
        <p:nvSpPr>
          <p:cNvPr name="AutoShape 21" id="21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2238690" y="3523353"/>
            <a:ext cx="972766" cy="761320"/>
            <a:chOff x="0" y="0"/>
            <a:chExt cx="568927" cy="44526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238690" y="4656148"/>
            <a:ext cx="972766" cy="761320"/>
            <a:chOff x="0" y="0"/>
            <a:chExt cx="568927" cy="44526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238690" y="5788943"/>
            <a:ext cx="972766" cy="761320"/>
            <a:chOff x="0" y="0"/>
            <a:chExt cx="568927" cy="44526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316387" y="3623978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16387" y="4756773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16387" y="5889568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560277" y="7074434"/>
            <a:ext cx="12552684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Holistic Development: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Enhances problem-solving and critical thinking.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2238690" y="6921738"/>
            <a:ext cx="972766" cy="761320"/>
            <a:chOff x="0" y="0"/>
            <a:chExt cx="568927" cy="44526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2316387" y="7022364"/>
            <a:ext cx="814291" cy="483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66890" y="429341"/>
            <a:ext cx="5538711" cy="1030616"/>
            <a:chOff x="0" y="0"/>
            <a:chExt cx="1666785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560546" y="469629"/>
            <a:ext cx="5151398" cy="81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SCOPE</a:t>
            </a:r>
          </a:p>
        </p:txBody>
      </p:sp>
      <p:sp>
        <p:nvSpPr>
          <p:cNvPr name="AutoShape 18" id="18"/>
          <p:cNvSpPr/>
          <p:nvPr/>
        </p:nvSpPr>
        <p:spPr>
          <a:xfrm>
            <a:off x="7891929" y="1704197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3123871" y="2321121"/>
            <a:ext cx="12240684" cy="1352460"/>
            <a:chOff x="0" y="0"/>
            <a:chExt cx="3223884" cy="35620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223884" cy="356204"/>
            </a:xfrm>
            <a:custGeom>
              <a:avLst/>
              <a:gdLst/>
              <a:ahLst/>
              <a:cxnLst/>
              <a:rect r="r" b="b" t="t" l="l"/>
              <a:pathLst>
                <a:path h="356204" w="3223884">
                  <a:moveTo>
                    <a:pt x="0" y="0"/>
                  </a:moveTo>
                  <a:lnTo>
                    <a:pt x="3223884" y="0"/>
                  </a:lnTo>
                  <a:lnTo>
                    <a:pt x="3223884" y="356204"/>
                  </a:lnTo>
                  <a:lnTo>
                    <a:pt x="0" y="3562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3223884" cy="403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3"/>
                </a:lnSpc>
              </a:pP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Multilingual Support: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Broaden reach with support for diverse languages.</a:t>
              </a: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Offline Access: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Enable learning in low-connectivity areas.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900647" y="1948437"/>
            <a:ext cx="5343567" cy="745369"/>
            <a:chOff x="0" y="0"/>
            <a:chExt cx="3125211" cy="43593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5211" cy="435933"/>
            </a:xfrm>
            <a:custGeom>
              <a:avLst/>
              <a:gdLst/>
              <a:ahLst/>
              <a:cxnLst/>
              <a:rect r="r" b="b" t="t" l="l"/>
              <a:pathLst>
                <a:path h="435933" w="3125211">
                  <a:moveTo>
                    <a:pt x="0" y="0"/>
                  </a:moveTo>
                  <a:lnTo>
                    <a:pt x="3125211" y="0"/>
                  </a:lnTo>
                  <a:lnTo>
                    <a:pt x="3125211" y="435933"/>
                  </a:lnTo>
                  <a:lnTo>
                    <a:pt x="0" y="435933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3125211" cy="51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3"/>
                </a:lnSpc>
              </a:pPr>
              <a:r>
                <a:rPr lang="en-US" b="true" sz="2702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EXPANDING ACCESSIBILITY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123871" y="4324982"/>
            <a:ext cx="12240684" cy="1352460"/>
            <a:chOff x="0" y="0"/>
            <a:chExt cx="3223884" cy="35620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223884" cy="356204"/>
            </a:xfrm>
            <a:custGeom>
              <a:avLst/>
              <a:gdLst/>
              <a:ahLst/>
              <a:cxnLst/>
              <a:rect r="r" b="b" t="t" l="l"/>
              <a:pathLst>
                <a:path h="356204" w="3223884">
                  <a:moveTo>
                    <a:pt x="0" y="0"/>
                  </a:moveTo>
                  <a:lnTo>
                    <a:pt x="3223884" y="0"/>
                  </a:lnTo>
                  <a:lnTo>
                    <a:pt x="3223884" y="356204"/>
                  </a:lnTo>
                  <a:lnTo>
                    <a:pt x="0" y="3562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3223884" cy="403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3"/>
                </a:lnSpc>
              </a:pP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AI-Powered Virtual Tutors: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Provide personalized, real-time mentoring.</a:t>
              </a: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Adaptive Exam Preparation: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Tailor study strategies for competitive exams.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900647" y="3952298"/>
            <a:ext cx="5838477" cy="745369"/>
            <a:chOff x="0" y="0"/>
            <a:chExt cx="3414662" cy="4359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414662" cy="435933"/>
            </a:xfrm>
            <a:custGeom>
              <a:avLst/>
              <a:gdLst/>
              <a:ahLst/>
              <a:cxnLst/>
              <a:rect r="r" b="b" t="t" l="l"/>
              <a:pathLst>
                <a:path h="435933" w="3414662">
                  <a:moveTo>
                    <a:pt x="0" y="0"/>
                  </a:moveTo>
                  <a:lnTo>
                    <a:pt x="3414662" y="0"/>
                  </a:lnTo>
                  <a:lnTo>
                    <a:pt x="3414662" y="435933"/>
                  </a:lnTo>
                  <a:lnTo>
                    <a:pt x="0" y="435933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3414662" cy="51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3"/>
                </a:lnSpc>
              </a:pPr>
              <a:r>
                <a:rPr lang="en-US" b="true" sz="2702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AI-POWERED ENHANCEMENTS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3136833" y="6326352"/>
            <a:ext cx="12240684" cy="1352460"/>
            <a:chOff x="0" y="0"/>
            <a:chExt cx="3223884" cy="35620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223884" cy="356204"/>
            </a:xfrm>
            <a:custGeom>
              <a:avLst/>
              <a:gdLst/>
              <a:ahLst/>
              <a:cxnLst/>
              <a:rect r="r" b="b" t="t" l="l"/>
              <a:pathLst>
                <a:path h="356204" w="3223884">
                  <a:moveTo>
                    <a:pt x="0" y="0"/>
                  </a:moveTo>
                  <a:lnTo>
                    <a:pt x="3223884" y="0"/>
                  </a:lnTo>
                  <a:lnTo>
                    <a:pt x="3223884" y="356204"/>
                  </a:lnTo>
                  <a:lnTo>
                    <a:pt x="0" y="3562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3223884" cy="403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3"/>
                </a:lnSpc>
              </a:pP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Gamified Learning Modules: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Enhance engagement with quizzes, badges &amp; rewards.</a:t>
              </a: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Skill-Based Learning Paths: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Develop both technical &amp; soft skills dynamically.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853694" y="5953668"/>
            <a:ext cx="6987378" cy="745369"/>
            <a:chOff x="0" y="0"/>
            <a:chExt cx="4086602" cy="43593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086602" cy="435933"/>
            </a:xfrm>
            <a:custGeom>
              <a:avLst/>
              <a:gdLst/>
              <a:ahLst/>
              <a:cxnLst/>
              <a:rect r="r" b="b" t="t" l="l"/>
              <a:pathLst>
                <a:path h="435933" w="4086602">
                  <a:moveTo>
                    <a:pt x="0" y="0"/>
                  </a:moveTo>
                  <a:lnTo>
                    <a:pt x="4086602" y="0"/>
                  </a:lnTo>
                  <a:lnTo>
                    <a:pt x="4086602" y="435933"/>
                  </a:lnTo>
                  <a:lnTo>
                    <a:pt x="0" y="435933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76200"/>
              <a:ext cx="4086602" cy="51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3"/>
                </a:lnSpc>
              </a:pPr>
              <a:r>
                <a:rPr lang="en-US" b="true" sz="2702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INTERACTIVE &amp; ENGAGING LEARNING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136833" y="8327722"/>
            <a:ext cx="12240684" cy="1276019"/>
            <a:chOff x="0" y="0"/>
            <a:chExt cx="3223884" cy="33607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223884" cy="336071"/>
            </a:xfrm>
            <a:custGeom>
              <a:avLst/>
              <a:gdLst/>
              <a:ahLst/>
              <a:cxnLst/>
              <a:rect r="r" b="b" t="t" l="l"/>
              <a:pathLst>
                <a:path h="336071" w="3223884">
                  <a:moveTo>
                    <a:pt x="0" y="0"/>
                  </a:moveTo>
                  <a:lnTo>
                    <a:pt x="3223884" y="0"/>
                  </a:lnTo>
                  <a:lnTo>
                    <a:pt x="3223884" y="336071"/>
                  </a:lnTo>
                  <a:lnTo>
                    <a:pt x="0" y="3360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3223884" cy="383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03"/>
                </a:lnSpc>
              </a:pPr>
            </a:p>
            <a:p>
              <a:pPr algn="l" marL="432306" indent="-216153" lvl="1">
                <a:lnSpc>
                  <a:spcPts val="2803"/>
                </a:lnSpc>
                <a:buFont typeface="Arial"/>
                <a:buChar char="•"/>
              </a:pPr>
              <a:r>
                <a:rPr lang="en-US" b="true" sz="2002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Integration with Educational Institutions:</a:t>
              </a:r>
              <a:r>
                <a:rPr lang="en-US" sz="2002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Align with academic curricula &amp; school systems.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853694" y="7955037"/>
            <a:ext cx="8051907" cy="745369"/>
            <a:chOff x="0" y="0"/>
            <a:chExt cx="4709198" cy="43593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709198" cy="435933"/>
            </a:xfrm>
            <a:custGeom>
              <a:avLst/>
              <a:gdLst/>
              <a:ahLst/>
              <a:cxnLst/>
              <a:rect r="r" b="b" t="t" l="l"/>
              <a:pathLst>
                <a:path h="435933" w="4709198">
                  <a:moveTo>
                    <a:pt x="0" y="0"/>
                  </a:moveTo>
                  <a:lnTo>
                    <a:pt x="4709198" y="0"/>
                  </a:lnTo>
                  <a:lnTo>
                    <a:pt x="4709198" y="435933"/>
                  </a:lnTo>
                  <a:lnTo>
                    <a:pt x="0" y="435933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76200"/>
              <a:ext cx="4709198" cy="51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3"/>
                </a:lnSpc>
              </a:pPr>
              <a:r>
                <a:rPr lang="en-US" b="true" sz="2702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ACADEMIC &amp; INSTITUTIONAL INTEGRATION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560546" y="1281534"/>
            <a:ext cx="5151398" cy="81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AutoShape 18" id="18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7884175" y="9202988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4280106" y="3377362"/>
            <a:ext cx="9906339" cy="4926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3"/>
              </a:lnSpc>
            </a:pPr>
            <a:r>
              <a:rPr lang="en-US" b="true" sz="300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Transforming Education with Smartprep</a:t>
            </a:r>
          </a:p>
          <a:p>
            <a:pPr algn="l">
              <a:lnSpc>
                <a:spcPts val="3223"/>
              </a:lnSpc>
            </a:pPr>
          </a:p>
          <a:p>
            <a:pPr algn="l" marL="497074" indent="-248537" lvl="1">
              <a:lnSpc>
                <a:spcPts val="3223"/>
              </a:lnSpc>
              <a:buFont typeface="Arial"/>
              <a:buChar char="•"/>
            </a:pPr>
            <a:r>
              <a:rPr lang="en-US" b="true" sz="230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Comprehensive, Intelligent, and Adaptive:</a:t>
            </a:r>
            <a:r>
              <a:rPr lang="en-US" sz="23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 next-gen learning platform that personalizes education through AI.</a:t>
            </a:r>
          </a:p>
          <a:p>
            <a:pPr algn="l" marL="497074" indent="-248537" lvl="1">
              <a:lnSpc>
                <a:spcPts val="3223"/>
              </a:lnSpc>
              <a:buFont typeface="Arial"/>
              <a:buChar char="•"/>
            </a:pPr>
            <a:r>
              <a:rPr lang="en-US" b="true" sz="230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Bridging the Gaps in Traditional Learning:</a:t>
            </a:r>
            <a:r>
              <a:rPr lang="en-US" sz="23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Ensuring efficient assessments, real-time assistance, and tailored study plans to enhance student success.</a:t>
            </a:r>
          </a:p>
          <a:p>
            <a:pPr algn="l" marL="497074" indent="-248537" lvl="1">
              <a:lnSpc>
                <a:spcPts val="3223"/>
              </a:lnSpc>
              <a:buFont typeface="Arial"/>
              <a:buChar char="•"/>
            </a:pPr>
            <a:r>
              <a:rPr lang="en-US" b="true" sz="230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Empowering Students for Academic Excellence:</a:t>
            </a:r>
            <a:r>
              <a:rPr lang="en-US" sz="23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Providing AI-driven insights, adaptive learning pathways, and smart resources to help students achieve their full potential.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2943"/>
              </a:lnSpc>
            </a:pP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Smartprep isn't just a test portal—it's a revolution in personalized learning!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DAGhNcGUlxM</dc:identifier>
  <dcterms:modified xsi:type="dcterms:W3CDTF">2011-08-01T06:04:30Z</dcterms:modified>
  <cp:revision>1</cp:revision>
  <dc:title>T-REX IEM PPT SMARTPREP</dc:title>
</cp:coreProperties>
</file>