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62" r:id="rId3"/>
    <p:sldId id="283" r:id="rId4"/>
    <p:sldId id="284" r:id="rId5"/>
    <p:sldId id="285" r:id="rId6"/>
    <p:sldId id="261" r:id="rId7"/>
    <p:sldId id="264" r:id="rId8"/>
    <p:sldId id="282" r:id="rId9"/>
    <p:sldId id="260" r:id="rId10"/>
    <p:sldId id="281" r:id="rId11"/>
    <p:sldId id="280" r:id="rId12"/>
    <p:sldId id="279" r:id="rId13"/>
    <p:sldId id="278" r:id="rId14"/>
    <p:sldId id="263" r:id="rId15"/>
    <p:sldId id="267" r:id="rId16"/>
    <p:sldId id="268" r:id="rId17"/>
    <p:sldId id="269" r:id="rId18"/>
    <p:sldId id="270" r:id="rId19"/>
    <p:sldId id="271" r:id="rId20"/>
    <p:sldId id="272" r:id="rId21"/>
    <p:sldId id="259" r:id="rId22"/>
    <p:sldId id="273" r:id="rId23"/>
    <p:sldId id="274" r:id="rId24"/>
    <p:sldId id="275" r:id="rId25"/>
    <p:sldId id="276" r:id="rId26"/>
    <p:sldId id="258" r:id="rId27"/>
    <p:sldId id="287" r:id="rId28"/>
    <p:sldId id="288" r:id="rId29"/>
    <p:sldId id="257" r:id="rId30"/>
    <p:sldId id="277" r:id="rId31"/>
    <p:sldId id="265" r:id="rId32"/>
    <p:sldId id="266" r:id="rId33"/>
    <p:sldId id="28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C23CE-FA1D-4D27-9586-3E734E06A4B2}" type="datetimeFigureOut">
              <a:rPr lang="en-US"/>
              <a:t>7/17/2017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0EB66-2F5C-4577-A182-5E2319EF881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6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0EB66-2F5C-4577-A182-5E2319EF881A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49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0EB66-2F5C-4577-A182-5E2319EF881A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52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0EB66-2F5C-4577-A182-5E2319EF881A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85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0EB66-2F5C-4577-A182-5E2319EF881A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33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0EB66-2F5C-4577-A182-5E2319EF881A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97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0EB66-2F5C-4577-A182-5E2319EF881A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70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0EB66-2F5C-4577-A182-5E2319EF881A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91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0EB66-2F5C-4577-A182-5E2319EF881A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27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0EB66-2F5C-4577-A182-5E2319EF881A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53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0EB66-2F5C-4577-A182-5E2319EF881A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48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0EB66-2F5C-4577-A182-5E2319EF881A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5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0EB66-2F5C-4577-A182-5E2319EF881A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16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0EB66-2F5C-4577-A182-5E2319EF881A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107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0EB66-2F5C-4577-A182-5E2319EF881A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632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0EB66-2F5C-4577-A182-5E2319EF881A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17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0EB66-2F5C-4577-A182-5E2319EF881A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063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0EB66-2F5C-4577-A182-5E2319EF881A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03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0EB66-2F5C-4577-A182-5E2319EF881A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40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0EB66-2F5C-4577-A182-5E2319EF881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212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0EB66-2F5C-4577-A182-5E2319EF881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244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0EB66-2F5C-4577-A182-5E2319EF881A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129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0EB66-2F5C-4577-A182-5E2319EF881A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82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0EB66-2F5C-4577-A182-5E2319EF881A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686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0EB66-2F5C-4577-A182-5E2319EF881A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22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0EB66-2F5C-4577-A182-5E2319EF881A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988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0EB66-2F5C-4577-A182-5E2319EF881A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20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0EB66-2F5C-4577-A182-5E2319EF881A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31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0EB66-2F5C-4577-A182-5E2319EF881A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37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0EB66-2F5C-4577-A182-5E2319EF881A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08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0EB66-2F5C-4577-A182-5E2319EF881A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91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0EB66-2F5C-4577-A182-5E2319EF881A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53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0EB66-2F5C-4577-A182-5E2319EF881A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85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912576890"/>
              </p:ext>
            </p:ext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Aircraft azimuth detection using </a:t>
            </a:r>
            <a:r>
              <a:rPr lang="en-US" dirty="0" err="1"/>
              <a:t>swerling</a:t>
            </a:r>
            <a:r>
              <a:rPr lang="en-US" dirty="0"/>
              <a:t> model on random gaussian noise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548724168"/>
              </p:ext>
            </p:extLst>
          </p:nvPr>
        </p:nvSpPr>
        <p:spPr>
          <a:xfrm>
            <a:off x="1524000" y="390525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Arpan Ojha</a:t>
            </a:r>
          </a:p>
          <a:p>
            <a:r>
              <a:rPr lang="en-US" dirty="0"/>
              <a:t>Presentation for HAL, aircraft division 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990463576"/>
              </p:ext>
            </p:extLst>
          </p:nvPr>
        </p:nvSpPr>
        <p:spPr/>
        <p:txBody>
          <a:bodyPr/>
          <a:lstStyle/>
          <a:p>
            <a:r>
              <a:rPr lang="en-US" dirty="0"/>
              <a:t>Frustum</a:t>
            </a:r>
          </a:p>
        </p:txBody>
      </p:sp>
      <p:pic>
        <p:nvPicPr>
          <p:cNvPr id="4" name="Picture 4" descr="exhaust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1199" y="1822570"/>
            <a:ext cx="79438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46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897727920"/>
              </p:ext>
            </p:extLst>
          </p:nvPr>
        </p:nvSpPr>
        <p:spPr/>
        <p:txBody>
          <a:bodyPr/>
          <a:lstStyle/>
          <a:p>
            <a:r>
              <a:rPr lang="en-US" dirty="0"/>
              <a:t>Cylinder</a:t>
            </a:r>
          </a:p>
        </p:txBody>
      </p:sp>
      <p:pic>
        <p:nvPicPr>
          <p:cNvPr id="4" name="Picture 4" descr="cylinderrc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40312" y="1822570"/>
            <a:ext cx="69056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24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625519201"/>
              </p:ext>
            </p:extLst>
          </p:nvPr>
        </p:nvSpPr>
        <p:spPr/>
        <p:txBody>
          <a:bodyPr/>
          <a:lstStyle/>
          <a:p>
            <a:r>
              <a:rPr lang="en-US" dirty="0"/>
              <a:t>Triangular </a:t>
            </a:r>
            <a:r>
              <a:rPr lang="en-US" dirty="0" err="1"/>
              <a:t>flatplate</a:t>
            </a:r>
          </a:p>
        </p:txBody>
      </p:sp>
      <p:pic>
        <p:nvPicPr>
          <p:cNvPr id="4" name="Picture 4" descr="tail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24175" y="2066925"/>
            <a:ext cx="79724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58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035810377"/>
              </p:ext>
            </p:extLst>
          </p:nvPr>
        </p:nvSpPr>
        <p:spPr/>
        <p:txBody>
          <a:bodyPr/>
          <a:lstStyle/>
          <a:p>
            <a:r>
              <a:rPr lang="en-US" dirty="0"/>
              <a:t>Circular </a:t>
            </a:r>
            <a:r>
              <a:rPr lang="en-US" dirty="0" err="1"/>
              <a:t>flatplate</a:t>
            </a:r>
          </a:p>
        </p:txBody>
      </p:sp>
      <p:pic>
        <p:nvPicPr>
          <p:cNvPr id="4" name="Picture 4" descr="circl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29125" y="2028825"/>
            <a:ext cx="63912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30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090954859"/>
              </p:ext>
            </p:extLst>
          </p:nvPr>
        </p:nvSpPr>
        <p:spPr/>
        <p:txBody>
          <a:bodyPr/>
          <a:lstStyle/>
          <a:p>
            <a:r>
              <a:rPr lang="en-US" dirty="0"/>
              <a:t>Target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95124593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Wings – triangular </a:t>
            </a:r>
            <a:r>
              <a:rPr lang="en-US" dirty="0" err="1"/>
              <a:t>flatplate</a:t>
            </a:r>
          </a:p>
          <a:p>
            <a:r>
              <a:rPr lang="en-US" dirty="0"/>
              <a:t>Nose - Cone</a:t>
            </a:r>
          </a:p>
          <a:p>
            <a:r>
              <a:rPr lang="en-US" dirty="0"/>
              <a:t>Tail wing – triangular </a:t>
            </a:r>
            <a:r>
              <a:rPr lang="en-US" dirty="0" err="1"/>
              <a:t>flatplate</a:t>
            </a:r>
          </a:p>
          <a:p>
            <a:r>
              <a:rPr lang="en-US" dirty="0"/>
              <a:t>Body - cylinder</a:t>
            </a:r>
          </a:p>
          <a:p>
            <a:r>
              <a:rPr lang="en-US" dirty="0"/>
              <a:t>Exhaust - frustum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523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14563731"/>
              </p:ext>
            </p:extLst>
          </p:nvPr>
        </p:nvSpPr>
        <p:spPr/>
        <p:txBody>
          <a:bodyPr/>
          <a:lstStyle/>
          <a:p>
            <a:r>
              <a:rPr lang="en-US" dirty="0"/>
              <a:t>Statistical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94522373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Gamma function</a:t>
            </a:r>
          </a:p>
          <a:p>
            <a:r>
              <a:rPr lang="en-US" dirty="0"/>
              <a:t>Incomplete function</a:t>
            </a:r>
          </a:p>
          <a:p>
            <a:r>
              <a:rPr lang="en-US" dirty="0"/>
              <a:t>Chi squared distribution</a:t>
            </a:r>
          </a:p>
          <a:p>
            <a:r>
              <a:rPr lang="en-US" dirty="0"/>
              <a:t>Rayleigh</a:t>
            </a:r>
          </a:p>
          <a:p>
            <a:r>
              <a:rPr lang="en-US" dirty="0"/>
              <a:t>Marcum Q</a:t>
            </a:r>
          </a:p>
          <a:p>
            <a:r>
              <a:rPr lang="en-US" dirty="0"/>
              <a:t>Error function</a:t>
            </a:r>
          </a:p>
        </p:txBody>
      </p:sp>
    </p:spTree>
    <p:extLst>
      <p:ext uri="{BB962C8B-B14F-4D97-AF65-F5344CB8AC3E}">
        <p14:creationId xmlns:p14="http://schemas.microsoft.com/office/powerpoint/2010/main" val="4196639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795553014"/>
              </p:ext>
            </p:extLst>
          </p:nvPr>
        </p:nvSpPr>
        <p:spPr/>
        <p:txBody>
          <a:bodyPr/>
          <a:lstStyle/>
          <a:p>
            <a:r>
              <a:rPr lang="en-US" dirty="0"/>
              <a:t>Gamma Distribution</a:t>
            </a:r>
          </a:p>
        </p:txBody>
      </p:sp>
      <p:pic>
        <p:nvPicPr>
          <p:cNvPr id="4" name="Picture 4" descr="Gamma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29300" y="581025"/>
            <a:ext cx="6246618" cy="5775076"/>
          </a:xfrm>
          <a:prstGeom prst="rect">
            <a:avLst/>
          </a:prstGeom>
        </p:spPr>
      </p:pic>
      <p:sp>
        <p:nvSpPr>
          <p:cNvPr id="6" name="TextBox 5"/>
          <p:cNvSpPr txBox="1"/>
          <p:nvPr>
            <p:extLst>
              <p:ext uri="{D42A27DB-BD31-4B8C-83A1-F6EECF244321}">
                <p14:modId xmlns:p14="http://schemas.microsoft.com/office/powerpoint/2010/main" val="1614912107"/>
              </p:ext>
            </p:extLst>
          </p:nvPr>
        </p:nvSpPr>
        <p:spPr>
          <a:xfrm>
            <a:off x="590550" y="2133600"/>
            <a:ext cx="2743200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Matlab – gamma()</a:t>
            </a:r>
          </a:p>
        </p:txBody>
      </p:sp>
    </p:spTree>
    <p:extLst>
      <p:ext uri="{BB962C8B-B14F-4D97-AF65-F5344CB8AC3E}">
        <p14:creationId xmlns:p14="http://schemas.microsoft.com/office/powerpoint/2010/main" val="2310943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275635009"/>
              </p:ext>
            </p:extLst>
          </p:nvPr>
        </p:nvSpPr>
        <p:spPr/>
        <p:txBody>
          <a:bodyPr/>
          <a:lstStyle/>
          <a:p>
            <a:r>
              <a:rPr lang="en-US" dirty="0"/>
              <a:t>Incomplete gamma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647664256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Gammainc</a:t>
            </a:r>
            <a:r>
              <a:rPr lang="en-US" dirty="0"/>
              <a:t> is given by</a:t>
            </a:r>
          </a:p>
          <a:p>
            <a:r>
              <a:rPr lang="en-US" dirty="0"/>
              <a:t>Matlab – gammainc()</a:t>
            </a:r>
          </a:p>
        </p:txBody>
      </p:sp>
      <p:pic>
        <p:nvPicPr>
          <p:cNvPr id="4" name="Picture 4" descr="003802cnd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575" y="1609965"/>
            <a:ext cx="6087183" cy="478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69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187056403"/>
              </p:ext>
            </p:extLst>
          </p:nvPr>
        </p:nvSpPr>
        <p:spPr/>
        <p:txBody>
          <a:bodyPr/>
          <a:lstStyle/>
          <a:p>
            <a:r>
              <a:rPr lang="en-US" dirty="0"/>
              <a:t>Chi squared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870384148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Matlab – chi2cdf()</a:t>
            </a:r>
          </a:p>
        </p:txBody>
      </p:sp>
      <p:pic>
        <p:nvPicPr>
          <p:cNvPr id="4" name="Picture 4" descr="Chi-square_cdf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0" y="1609725"/>
            <a:ext cx="7194360" cy="481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79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015725199"/>
              </p:ext>
            </p:extLst>
          </p:nvPr>
        </p:nvSpPr>
        <p:spPr/>
        <p:txBody>
          <a:bodyPr/>
          <a:lstStyle/>
          <a:p>
            <a:r>
              <a:rPr lang="en-US" dirty="0"/>
              <a:t>Marcums 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94753773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Matlab – </a:t>
            </a:r>
            <a:r>
              <a:rPr lang="en-US" dirty="0" err="1"/>
              <a:t>marcum</a:t>
            </a:r>
            <a:r>
              <a:rPr lang="en-US" dirty="0"/>
              <a:t>() </a:t>
            </a:r>
          </a:p>
        </p:txBody>
      </p:sp>
      <p:pic>
        <p:nvPicPr>
          <p:cNvPr id="4" name="Picture 4" descr="nbapp02f01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00" y="923925"/>
            <a:ext cx="6845326" cy="543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7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777741628"/>
              </p:ext>
            </p:extLst>
          </p:nvPr>
        </p:nvSpPr>
        <p:spPr/>
        <p:txBody>
          <a:bodyPr/>
          <a:lstStyle/>
          <a:p>
            <a:r>
              <a:rPr lang="en-US" dirty="0"/>
              <a:t>Radars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405676532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Radar is an acronym of Radar detection and ranging, wherein guided radio waves are used to detect a particular target and properties such as range , velocity , map terrain etc.</a:t>
            </a:r>
          </a:p>
          <a:p>
            <a:r>
              <a:rPr lang="en-US" dirty="0"/>
              <a:t>Properties like </a:t>
            </a:r>
            <a:r>
              <a:rPr lang="en-US" dirty="0" err="1"/>
              <a:t>range , angle</a:t>
            </a:r>
            <a:r>
              <a:rPr lang="en-US" dirty="0"/>
              <a:t> , velocity, size and image can be prepared using a radar . </a:t>
            </a:r>
          </a:p>
          <a:p>
            <a:r>
              <a:rPr lang="en-US" dirty="0"/>
              <a:t>There are types of radar based on element spacing and number of antenna.</a:t>
            </a:r>
          </a:p>
          <a:p>
            <a:r>
              <a:rPr lang="en-US" dirty="0"/>
              <a:t>Examples are: Mechanical </a:t>
            </a:r>
            <a:r>
              <a:rPr lang="en-US" dirty="0" err="1"/>
              <a:t>radar  , Phased</a:t>
            </a:r>
            <a:r>
              <a:rPr lang="en-US" dirty="0"/>
              <a:t> array </a:t>
            </a:r>
            <a:r>
              <a:rPr lang="en-US" dirty="0" err="1"/>
              <a:t>radar ,monostatic</a:t>
            </a:r>
            <a:r>
              <a:rPr lang="en-US" dirty="0"/>
              <a:t> radar .</a:t>
            </a:r>
          </a:p>
        </p:txBody>
      </p:sp>
    </p:spTree>
    <p:extLst>
      <p:ext uri="{BB962C8B-B14F-4D97-AF65-F5344CB8AC3E}">
        <p14:creationId xmlns:p14="http://schemas.microsoft.com/office/powerpoint/2010/main" val="543897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193025005"/>
              </p:ext>
            </p:extLst>
          </p:nvPr>
        </p:nvSpPr>
        <p:spPr/>
        <p:txBody>
          <a:bodyPr/>
          <a:lstStyle/>
          <a:p>
            <a:r>
              <a:rPr lang="en-US" dirty="0"/>
              <a:t>Error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445457084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Error function is primarily used in gram </a:t>
            </a:r>
            <a:r>
              <a:rPr lang="en-US" dirty="0" err="1"/>
              <a:t>charlier</a:t>
            </a:r>
            <a:r>
              <a:rPr lang="en-US" dirty="0"/>
              <a:t> series </a:t>
            </a:r>
          </a:p>
        </p:txBody>
      </p:sp>
      <p:pic>
        <p:nvPicPr>
          <p:cNvPr id="4" name="Picture 4" descr="400px-Error_Function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466975"/>
            <a:ext cx="6502820" cy="456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06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196014585"/>
              </p:ext>
            </p:extLst>
          </p:nvPr>
        </p:nvSpPr>
        <p:spPr/>
        <p:txBody>
          <a:bodyPr/>
          <a:lstStyle/>
          <a:p>
            <a:r>
              <a:rPr lang="en-US" dirty="0"/>
              <a:t>Swerling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059938387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Swerling 1</a:t>
            </a:r>
          </a:p>
          <a:p>
            <a:r>
              <a:rPr lang="en-US" dirty="0"/>
              <a:t>Swerling 2</a:t>
            </a:r>
          </a:p>
          <a:p>
            <a:r>
              <a:rPr lang="en-US" dirty="0"/>
              <a:t>Swerling 3</a:t>
            </a:r>
          </a:p>
          <a:p>
            <a:r>
              <a:rPr lang="en-US" dirty="0"/>
              <a:t>Swerling 4</a:t>
            </a:r>
          </a:p>
          <a:p>
            <a:r>
              <a:rPr lang="en-US" dirty="0"/>
              <a:t>Swerling 5/0 . </a:t>
            </a:r>
          </a:p>
        </p:txBody>
      </p:sp>
      <p:pic>
        <p:nvPicPr>
          <p:cNvPr id="4" name="Picture 4" descr="swerling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190625"/>
            <a:ext cx="7069596" cy="532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28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541351161"/>
              </p:ext>
            </p:extLst>
          </p:nvPr>
        </p:nvSpPr>
        <p:spPr/>
        <p:txBody>
          <a:bodyPr/>
          <a:lstStyle/>
          <a:p>
            <a:r>
              <a:rPr lang="en-US" dirty="0"/>
              <a:t>Swerling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883220367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Scan to scan decorrelation</a:t>
            </a:r>
          </a:p>
          <a:p>
            <a:r>
              <a:rPr lang="en-US" dirty="0"/>
              <a:t>Multiple scatterers</a:t>
            </a:r>
          </a:p>
        </p:txBody>
      </p:sp>
      <p:pic>
        <p:nvPicPr>
          <p:cNvPr id="6" name="Picture 6" descr="swerling1+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0" y="2266950"/>
            <a:ext cx="5069444" cy="2542677"/>
          </a:xfrm>
          <a:prstGeom prst="rect">
            <a:avLst/>
          </a:prstGeom>
        </p:spPr>
      </p:pic>
      <p:pic>
        <p:nvPicPr>
          <p:cNvPr id="8" name="Picture 8" descr="stock-photo-an-aerial-view-of-multiple-airplanes-on-a-runway-2823559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475" y="3409950"/>
            <a:ext cx="4445142" cy="325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98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691636589"/>
              </p:ext>
            </p:extLst>
          </p:nvPr>
        </p:nvSpPr>
        <p:spPr/>
        <p:txBody>
          <a:bodyPr/>
          <a:lstStyle/>
          <a:p>
            <a:r>
              <a:rPr lang="en-US" dirty="0"/>
              <a:t>Swerling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4153633668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Pulse to pulse decorrelation </a:t>
            </a:r>
          </a:p>
          <a:p>
            <a:r>
              <a:rPr lang="en-US" dirty="0"/>
              <a:t>Multiple scatterers </a:t>
            </a:r>
          </a:p>
        </p:txBody>
      </p:sp>
      <p:pic>
        <p:nvPicPr>
          <p:cNvPr id="4" name="Picture 4" descr="swerling1+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25" y="971550"/>
            <a:ext cx="5557750" cy="278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60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868075605"/>
              </p:ext>
            </p:extLst>
          </p:nvPr>
        </p:nvSpPr>
        <p:spPr/>
        <p:txBody>
          <a:bodyPr/>
          <a:lstStyle/>
          <a:p>
            <a:r>
              <a:rPr lang="en-US" dirty="0"/>
              <a:t>Swerling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943911516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Scan to scan decorrelation</a:t>
            </a:r>
          </a:p>
          <a:p>
            <a:pPr marL="0" indent="0">
              <a:buNone/>
            </a:pPr>
            <a:r>
              <a:rPr lang="en-US" dirty="0"/>
              <a:t>Single dominant scatterer</a:t>
            </a:r>
          </a:p>
        </p:txBody>
      </p:sp>
      <p:pic>
        <p:nvPicPr>
          <p:cNvPr id="4" name="Picture 4" descr="swerling3+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438275"/>
            <a:ext cx="4622616" cy="2316228"/>
          </a:xfrm>
          <a:prstGeom prst="rect">
            <a:avLst/>
          </a:prstGeom>
        </p:spPr>
      </p:pic>
      <p:pic>
        <p:nvPicPr>
          <p:cNvPr id="6" name="Picture 6" descr="438ccc8d8d11a3aee3b706cd4d2a0e47--kids-events-b-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5" y="3267075"/>
            <a:ext cx="3933431" cy="312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59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409080138"/>
              </p:ext>
            </p:extLst>
          </p:nvPr>
        </p:nvSpPr>
        <p:spPr/>
        <p:txBody>
          <a:bodyPr/>
          <a:lstStyle/>
          <a:p>
            <a:r>
              <a:rPr lang="en-US" dirty="0"/>
              <a:t>Swerling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111881018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Pulse to pulse decorrelation</a:t>
            </a:r>
          </a:p>
          <a:p>
            <a:r>
              <a:rPr lang="en-US" dirty="0"/>
              <a:t>Single dominant scatterer</a:t>
            </a:r>
          </a:p>
        </p:txBody>
      </p:sp>
      <p:pic>
        <p:nvPicPr>
          <p:cNvPr id="4" name="Picture 4" descr="swerling3+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5" y="3396615"/>
            <a:ext cx="5261617" cy="263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2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019075770"/>
              </p:ext>
            </p:extLst>
          </p:nvPr>
        </p:nvSpPr>
        <p:spPr/>
        <p:txBody>
          <a:bodyPr/>
          <a:lstStyle/>
          <a:p>
            <a:r>
              <a:rPr lang="en-US" dirty="0"/>
              <a:t>Swerling model(formula </a:t>
            </a:r>
            <a:r>
              <a:rPr lang="en-US" dirty="0" err="1"/>
              <a:t>apprach</a:t>
            </a:r>
            <a:r>
              <a:rPr lang="en-US" dirty="0"/>
              <a:t>)</a:t>
            </a:r>
          </a:p>
        </p:txBody>
      </p:sp>
      <p:pic>
        <p:nvPicPr>
          <p:cNvPr id="4" name="Picture 4" descr="radar-systems-for-ntu-1-nov-2014-50-638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2025" y="1431110"/>
            <a:ext cx="7075317" cy="531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26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049637608"/>
              </p:ext>
            </p:extLst>
          </p:nvPr>
        </p:nvSpPr>
        <p:spPr/>
        <p:txBody>
          <a:bodyPr/>
          <a:lstStyle/>
          <a:p>
            <a:r>
              <a:rPr lang="en-US" dirty="0"/>
              <a:t>Noise</a:t>
            </a:r>
          </a:p>
        </p:txBody>
      </p:sp>
      <p:pic>
        <p:nvPicPr>
          <p:cNvPr id="4" name="Picture 4" descr="mois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7449" y="1822570"/>
            <a:ext cx="69913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79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023492473"/>
              </p:ext>
            </p:extLst>
          </p:nvPr>
        </p:nvSpPr>
        <p:spPr/>
        <p:txBody>
          <a:bodyPr/>
          <a:lstStyle/>
          <a:p>
            <a:r>
              <a:rPr lang="en-US" dirty="0"/>
              <a:t>Gaussian noise</a:t>
            </a:r>
          </a:p>
        </p:txBody>
      </p:sp>
      <p:pic>
        <p:nvPicPr>
          <p:cNvPr id="4" name="Picture 4" descr="gaussian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6500" y="1517650"/>
            <a:ext cx="9991121" cy="526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45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561767830"/>
              </p:ext>
            </p:extLst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461175020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Low pass filter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4" descr="fil8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013" y="423823"/>
            <a:ext cx="7014575" cy="4038639"/>
          </a:xfrm>
          <a:prstGeom prst="rect">
            <a:avLst/>
          </a:prstGeom>
        </p:spPr>
      </p:pic>
      <p:pic>
        <p:nvPicPr>
          <p:cNvPr id="6" name="Picture 6" descr="300px-Active_Lowpass_Filter_RC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75" y="3248025"/>
            <a:ext cx="27432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0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783857701"/>
              </p:ext>
            </p:extLst>
          </p:nvPr>
        </p:nvSpPr>
        <p:spPr/>
        <p:txBody>
          <a:bodyPr/>
          <a:lstStyle/>
          <a:p>
            <a:r>
              <a:rPr lang="en-US" dirty="0"/>
              <a:t>Monostatic and bistatic radar</a:t>
            </a:r>
          </a:p>
        </p:txBody>
      </p:sp>
      <p:pic>
        <p:nvPicPr>
          <p:cNvPr id="4" name="Picture 4" descr="bistatic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1525" y="1638300"/>
            <a:ext cx="10081385" cy="464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91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789825696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Non coherent Integration</a:t>
            </a:r>
          </a:p>
          <a:p>
            <a:endParaRPr lang="en-US" dirty="0"/>
          </a:p>
        </p:txBody>
      </p:sp>
      <p:pic>
        <p:nvPicPr>
          <p:cNvPr id="4" name="Picture 4" descr="non_coherent_integr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396" y="238125"/>
            <a:ext cx="6730278" cy="5012695"/>
          </a:xfrm>
          <a:prstGeom prst="rect">
            <a:avLst/>
          </a:prstGeom>
        </p:spPr>
      </p:pic>
      <p:pic>
        <p:nvPicPr>
          <p:cNvPr id="6" name="Picture 6" descr="radar-2009-a-6-detection-of-signals-in-noise-18-63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2514600"/>
            <a:ext cx="5218125" cy="394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68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861871655"/>
              </p:ext>
            </p:extLst>
          </p:nvPr>
        </p:nvSpPr>
        <p:spPr/>
        <p:txBody>
          <a:bodyPr/>
          <a:lstStyle/>
          <a:p>
            <a:r>
              <a:rPr lang="en-US" dirty="0"/>
              <a:t>Approximations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4028989105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Long range approximation – The ranges involved in the equation are much larger than the aircraft dimension hence the RCS of individual parts can be just added to give the net RCS  .</a:t>
            </a:r>
          </a:p>
          <a:p>
            <a:r>
              <a:rPr lang="en-US" dirty="0"/>
              <a:t>Dynamic range – Taking analogy from dynamic resistance, we find that the SNR to RCS to Range relation is a 3d equation whose plot is smooth with no minima or maxima. Thus we can take a dynamically static range and equate SNR to RCS. This curve can be extrapolated to other ranges without loss of generality . </a:t>
            </a:r>
          </a:p>
        </p:txBody>
      </p:sp>
    </p:spTree>
    <p:extLst>
      <p:ext uri="{BB962C8B-B14F-4D97-AF65-F5344CB8AC3E}">
        <p14:creationId xmlns:p14="http://schemas.microsoft.com/office/powerpoint/2010/main" val="749440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01074007"/>
              </p:ext>
            </p:extLst>
          </p:nvPr>
        </p:nvSpPr>
        <p:spPr/>
        <p:txBody>
          <a:bodyPr/>
          <a:lstStyle/>
          <a:p>
            <a:r>
              <a:rPr lang="en-US" dirty="0"/>
              <a:t>Target model vs real time data</a:t>
            </a:r>
          </a:p>
        </p:txBody>
      </p:sp>
      <p:pic>
        <p:nvPicPr>
          <p:cNvPr id="4" name="Picture 4" descr="f_35_metal_rcs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7175" y="1838325"/>
            <a:ext cx="4981575" cy="4362450"/>
          </a:xfrm>
          <a:prstGeom prst="rect">
            <a:avLst/>
          </a:prstGeom>
        </p:spPr>
      </p:pic>
      <p:pic>
        <p:nvPicPr>
          <p:cNvPr id="6" name="Picture 6" descr="Captu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175" y="2158365"/>
            <a:ext cx="6820781" cy="357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47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073570130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Thank you :)</a:t>
            </a:r>
          </a:p>
        </p:txBody>
      </p:sp>
    </p:spTree>
    <p:extLst>
      <p:ext uri="{BB962C8B-B14F-4D97-AF65-F5344CB8AC3E}">
        <p14:creationId xmlns:p14="http://schemas.microsoft.com/office/powerpoint/2010/main" val="47080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252162968"/>
              </p:ext>
            </p:extLst>
          </p:nvPr>
        </p:nvSpPr>
        <p:spPr/>
        <p:txBody>
          <a:bodyPr/>
          <a:lstStyle/>
          <a:p>
            <a:r>
              <a:rPr lang="en-US" dirty="0"/>
              <a:t>Mechanical and Phased array radar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4089656714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Mechanical -  The scan direction is controlled mechanically by turning the radar physically using servos . </a:t>
            </a:r>
          </a:p>
          <a:p>
            <a:r>
              <a:rPr lang="en-US" dirty="0"/>
              <a:t>Phased array- The scan direction is controlled by adjusting phase difference of adjacent elements in the antenna .</a:t>
            </a:r>
          </a:p>
        </p:txBody>
      </p:sp>
      <p:pic>
        <p:nvPicPr>
          <p:cNvPr id="4" name="Picture 4" descr="Phased_array_animation_with_arrow_10frames_371x400px_100m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175" y="3467100"/>
            <a:ext cx="2743200" cy="2957628"/>
          </a:xfrm>
          <a:prstGeom prst="rect">
            <a:avLst/>
          </a:prstGeom>
        </p:spPr>
      </p:pic>
      <p:pic>
        <p:nvPicPr>
          <p:cNvPr id="6" name="Picture 6" descr="51ef329c1629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775" y="4191000"/>
            <a:ext cx="2743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53427765"/>
              </p:ext>
            </p:extLst>
          </p:nvPr>
        </p:nvSpPr>
        <p:spPr/>
        <p:txBody>
          <a:bodyPr/>
          <a:lstStyle/>
          <a:p>
            <a:r>
              <a:rPr lang="en-US" dirty="0"/>
              <a:t>The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349891409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v=d/</a:t>
            </a:r>
            <a:r>
              <a:rPr lang="en-US" dirty="0" err="1"/>
              <a:t>tand</a:t>
            </a:r>
            <a:r>
              <a:rPr lang="en-US" dirty="0"/>
              <a:t> d=</a:t>
            </a:r>
            <a:r>
              <a:rPr lang="en-US" dirty="0" err="1"/>
              <a:t>vt</a:t>
            </a:r>
            <a:r>
              <a:rPr lang="en-US" dirty="0"/>
              <a:t> </a:t>
            </a:r>
            <a:endParaRPr lang="en-US"/>
          </a:p>
          <a:p>
            <a:r>
              <a:rPr lang="en-US" dirty="0"/>
              <a:t>The range is displacement </a:t>
            </a:r>
          </a:p>
          <a:p>
            <a:r>
              <a:rPr lang="en-US" dirty="0"/>
              <a:t>Since radio waves travel at the speed of light    (v = c = 300,000 km/sec ) range = c*time/2 </a:t>
            </a:r>
            <a:endParaRPr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8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342239473"/>
              </p:ext>
            </p:extLst>
          </p:nvPr>
        </p:nvSpPr>
        <p:spPr/>
        <p:txBody>
          <a:bodyPr/>
          <a:lstStyle/>
          <a:p>
            <a:r>
              <a:rPr lang="en-US" dirty="0"/>
              <a:t>Range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351884386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radar range equation is a relation between range, signal to noise ratio , power transmitted, gain etc. </a:t>
            </a:r>
          </a:p>
        </p:txBody>
      </p:sp>
      <p:pic>
        <p:nvPicPr>
          <p:cNvPr id="4" name="Picture 4" descr="eqc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75" y="3286125"/>
            <a:ext cx="7554505" cy="285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5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44965493"/>
              </p:ext>
            </p:extLst>
          </p:nvPr>
        </p:nvSpPr>
        <p:spPr/>
        <p:txBody>
          <a:bodyPr/>
          <a:lstStyle/>
          <a:p>
            <a:r>
              <a:rPr lang="en-US" dirty="0"/>
              <a:t>Radar Cross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887391739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radar cross section is a parameter of the target where the ratio of power transmitted over power received per unit area . </a:t>
            </a:r>
          </a:p>
          <a:p>
            <a:r>
              <a:rPr lang="en-US" dirty="0"/>
              <a:t>RCS of aircraft f35 (0-360) . </a:t>
            </a:r>
          </a:p>
          <a:p>
            <a:r>
              <a:rPr lang="en-US" dirty="0"/>
              <a:t>RCS is directly related to :</a:t>
            </a:r>
          </a:p>
          <a:p>
            <a:r>
              <a:rPr lang="en-US" dirty="0"/>
              <a:t>Physical geometry</a:t>
            </a:r>
          </a:p>
          <a:p>
            <a:r>
              <a:rPr lang="en-US" dirty="0"/>
              <a:t>Direction of radar signal</a:t>
            </a:r>
          </a:p>
          <a:p>
            <a:r>
              <a:rPr lang="en-US" dirty="0"/>
              <a:t>Material of the target</a:t>
            </a:r>
          </a:p>
        </p:txBody>
      </p:sp>
      <p:pic>
        <p:nvPicPr>
          <p:cNvPr id="4" name="Picture 4" descr="f_35_metal_rcs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50" y="2539567"/>
            <a:ext cx="4915844" cy="431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20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82071454"/>
              </p:ext>
            </p:extLst>
          </p:nvPr>
        </p:nvSpPr>
        <p:spPr/>
        <p:txBody>
          <a:bodyPr/>
          <a:lstStyle/>
          <a:p>
            <a:r>
              <a:rPr lang="en-US" dirty="0"/>
              <a:t>Factors affecting RCS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976993799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Size – increases with effective normal size increase</a:t>
            </a:r>
          </a:p>
          <a:p>
            <a:r>
              <a:rPr lang="en-US" dirty="0"/>
              <a:t>Material </a:t>
            </a:r>
          </a:p>
          <a:p>
            <a:r>
              <a:rPr lang="en-US" dirty="0" err="1"/>
              <a:t>Shape , orientation</a:t>
            </a:r>
            <a:r>
              <a:rPr lang="en-US" dirty="0"/>
              <a:t> ,Directivity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27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343935829"/>
              </p:ext>
            </p:extLst>
          </p:nvPr>
        </p:nvSpPr>
        <p:spPr/>
        <p:txBody>
          <a:bodyPr/>
          <a:lstStyle/>
          <a:p>
            <a:r>
              <a:rPr lang="en-US" dirty="0"/>
              <a:t>RCS of simple shapes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22173887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Frustum</a:t>
            </a:r>
          </a:p>
          <a:p>
            <a:r>
              <a:rPr lang="en-US" dirty="0"/>
              <a:t>Cylinder</a:t>
            </a:r>
          </a:p>
          <a:p>
            <a:r>
              <a:rPr lang="en-US" dirty="0"/>
              <a:t>Circular plate</a:t>
            </a:r>
          </a:p>
          <a:p>
            <a:r>
              <a:rPr lang="en-US" dirty="0"/>
              <a:t>Triangular plate</a:t>
            </a:r>
          </a:p>
        </p:txBody>
      </p:sp>
    </p:spTree>
    <p:extLst>
      <p:ext uri="{BB962C8B-B14F-4D97-AF65-F5344CB8AC3E}">
        <p14:creationId xmlns:p14="http://schemas.microsoft.com/office/powerpoint/2010/main" val="1241933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33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Aircraft azimuth detection using swerling model on random gaussian noise</vt:lpstr>
      <vt:lpstr>Radars</vt:lpstr>
      <vt:lpstr>Monostatic and bistatic radar</vt:lpstr>
      <vt:lpstr>Mechanical and Phased array radar</vt:lpstr>
      <vt:lpstr>The range</vt:lpstr>
      <vt:lpstr>Range Equation</vt:lpstr>
      <vt:lpstr>Radar Cross Section</vt:lpstr>
      <vt:lpstr>Factors affecting RCS</vt:lpstr>
      <vt:lpstr>RCS of simple shapes </vt:lpstr>
      <vt:lpstr>Frustum</vt:lpstr>
      <vt:lpstr>Cylinder</vt:lpstr>
      <vt:lpstr>Triangular flatplate</vt:lpstr>
      <vt:lpstr>Circular flatplate</vt:lpstr>
      <vt:lpstr>Target model</vt:lpstr>
      <vt:lpstr>Statistical models</vt:lpstr>
      <vt:lpstr>Gamma Distribution</vt:lpstr>
      <vt:lpstr>Incomplete gamma function </vt:lpstr>
      <vt:lpstr>Chi squared distribution</vt:lpstr>
      <vt:lpstr>Marcums Q</vt:lpstr>
      <vt:lpstr>Error Function</vt:lpstr>
      <vt:lpstr>Swerling models</vt:lpstr>
      <vt:lpstr>Swerling 1</vt:lpstr>
      <vt:lpstr>Swerling 2</vt:lpstr>
      <vt:lpstr>Swerling 3</vt:lpstr>
      <vt:lpstr>Swerling 4</vt:lpstr>
      <vt:lpstr>Swerling model(formula apprach)</vt:lpstr>
      <vt:lpstr>Noise</vt:lpstr>
      <vt:lpstr>Gaussian noise</vt:lpstr>
      <vt:lpstr>Filters</vt:lpstr>
      <vt:lpstr>PowerPoint Presentation</vt:lpstr>
      <vt:lpstr>Approximations</vt:lpstr>
      <vt:lpstr>Target model vs real time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6</cp:revision>
  <dcterms:created xsi:type="dcterms:W3CDTF">2013-07-15T20:26:40Z</dcterms:created>
  <dcterms:modified xsi:type="dcterms:W3CDTF">2017-07-17T02:29:17Z</dcterms:modified>
</cp:coreProperties>
</file>