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38"/>
  </p:notesMasterIdLst>
  <p:handoutMasterIdLst>
    <p:handoutMasterId r:id="rId39"/>
  </p:handoutMasterIdLst>
  <p:sldIdLst>
    <p:sldId id="265" r:id="rId5"/>
    <p:sldId id="259" r:id="rId6"/>
    <p:sldId id="281" r:id="rId7"/>
    <p:sldId id="365" r:id="rId8"/>
    <p:sldId id="361" r:id="rId9"/>
    <p:sldId id="362" r:id="rId10"/>
    <p:sldId id="363" r:id="rId11"/>
    <p:sldId id="368" r:id="rId12"/>
    <p:sldId id="364" r:id="rId13"/>
    <p:sldId id="366" r:id="rId14"/>
    <p:sldId id="367" r:id="rId15"/>
    <p:sldId id="369" r:id="rId16"/>
    <p:sldId id="370" r:id="rId17"/>
    <p:sldId id="371" r:id="rId18"/>
    <p:sldId id="373" r:id="rId19"/>
    <p:sldId id="372" r:id="rId20"/>
    <p:sldId id="374" r:id="rId21"/>
    <p:sldId id="376" r:id="rId22"/>
    <p:sldId id="377" r:id="rId23"/>
    <p:sldId id="375" r:id="rId24"/>
    <p:sldId id="378" r:id="rId25"/>
    <p:sldId id="379" r:id="rId26"/>
    <p:sldId id="385" r:id="rId27"/>
    <p:sldId id="389" r:id="rId28"/>
    <p:sldId id="386" r:id="rId29"/>
    <p:sldId id="380" r:id="rId30"/>
    <p:sldId id="381" r:id="rId31"/>
    <p:sldId id="382" r:id="rId32"/>
    <p:sldId id="384" r:id="rId33"/>
    <p:sldId id="383" r:id="rId34"/>
    <p:sldId id="387" r:id="rId35"/>
    <p:sldId id="388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59949" autoAdjust="0"/>
  </p:normalViewPr>
  <p:slideViewPr>
    <p:cSldViewPr snapToGrid="0" showGuides="1">
      <p:cViewPr varScale="1">
        <p:scale>
          <a:sx n="42" d="100"/>
          <a:sy n="42" d="100"/>
        </p:scale>
        <p:origin x="1952" y="36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4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7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1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2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31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Utilities</a:t>
            </a:r>
            <a:r>
              <a:rPr lang="en-US" dirty="0" smtClean="0"/>
              <a:t>: 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Bootstrap 4 is a major rewrite of the entire project. Most</a:t>
            </a:r>
            <a:r>
              <a:rPr lang="en-IN" sz="10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the existing classes are rewritten to match up with the new </a:t>
            </a:r>
            <a:r>
              <a:rPr lang="en-IN" sz="1000" b="0" i="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flexbox</a:t>
            </a:r>
            <a:r>
              <a:rPr lang="en-IN" sz="10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support.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44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37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0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91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87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71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Using Web Fonts with CSS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Download font awesome package. Unzip the downloaded file and expand to see the structure.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css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/all.css file contains the core styling plus all of the icon styles that you’ll need when using Font Awesome. The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webfonts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folder contains all of the typeface files that the above CSS references and depends on.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Copy the entire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webfonts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folder and the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css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/all.css into your project’s static assets directory (or where ever you prefer to keep front end assets or vendor stuff).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Add a reference to the copied /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css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/all.css file into the &lt;head&gt; of each template or page that you want to use Font Awesome on.(Please refer the</a:t>
            </a:r>
            <a:r>
              <a:rPr lang="en-IN" sz="1000" b="0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demo)</a:t>
            </a: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IN" sz="1000" b="0" i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09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41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&lt;span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class="badge badge-pill badge-light"&gt;</a:t>
            </a:r>
            <a:r>
              <a:rPr lang="en-IN" dirty="0" smtClean="0"/>
              <a:t>Light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&lt;/span&gt;  - .badge-light modifier class helps</a:t>
            </a:r>
            <a:r>
              <a:rPr lang="en-IN" sz="10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to understand context of use. Otherwise 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badges may seem like                      					random additional words or numbers at the end of a sentence, link, or button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14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73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88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44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.form-horizontal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class has been dropped in Bootstrap 4. You can use Bootstrap's </a:t>
            </a:r>
            <a:r>
              <a:rPr lang="en-IN" sz="10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grid</a:t>
            </a:r>
            <a:r>
              <a:rPr lang="en-IN" sz="1000" b="0" i="0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classes to create horizontal forms. Just specify how many columns each element should span. Specifically, add a .row class to the .form-group and a .col-*-* or .col-* class for each column.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should also add Bootstrap's .col-form-label class to the </a:t>
            </a:r>
            <a:r>
              <a:rPr lang="en-IN" sz="10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&lt;label&gt;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element in order to vertically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center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the label in relation to textual input elements.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32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Associating help text with form controls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Help text should be explicitly associated with the form control it relates to using the aria-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describedby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attribute. This will ensure that assistive technologies – such as screen readers – will announce this help text when the user focuses or enters the control.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example: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&lt;label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for="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inputPassword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"&gt;</a:t>
            </a:r>
            <a:r>
              <a:rPr lang="en-IN" dirty="0" smtClean="0"/>
              <a:t>Password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&lt;/label&gt;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&lt;input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type="password"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id="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inputPassword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class="form-control"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aria-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describedby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="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passwordHelpBlock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"&gt;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&lt;p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id="</a:t>
            </a:r>
            <a:r>
              <a:rPr lang="en-IN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passwordHelpBlock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</a:t>
            </a:r>
            <a:r>
              <a:rPr lang="en-IN" dirty="0" smtClean="0"/>
              <a:t>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class="form-text text-muted"&gt;</a:t>
            </a:r>
            <a:r>
              <a:rPr lang="en-IN" dirty="0" smtClean="0"/>
              <a:t> Your password must be 8-20 characters long, contain letters and numbers, and must not contain spaces, special characters, or emoji. </a:t>
            </a:r>
            <a:r>
              <a:rPr lang="en-IN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&lt;/p&gt;</a:t>
            </a:r>
            <a:endParaRPr lang="en-IN" sz="10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05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56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41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51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9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Grid System in Bootstrap 4</a:t>
            </a:r>
            <a:r>
              <a:rPr lang="en-US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Bootstrap's grid system is built with </a:t>
            </a:r>
            <a:r>
              <a:rPr lang="en-IN" sz="10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flexbox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and allows up to 12 columns across the page.(In general this means a move away from floats and more across bootstrap’s components.)</a:t>
            </a:r>
            <a:endParaRPr lang="en-US" dirty="0" smtClean="0"/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It uses a series of containers, rows, and columns to layout and align content.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0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1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slide shows</a:t>
            </a:r>
            <a:r>
              <a:rPr lang="en-US" baseline="0" dirty="0" smtClean="0"/>
              <a:t> new revamped grid structure(5 tier) details in Bootstrap 4.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1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0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Basic Grid Structure Bootstrap 4:</a:t>
            </a:r>
          </a:p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first star (*) represents the responsiveness: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sm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md, </a:t>
            </a:r>
            <a:r>
              <a:rPr lang="en-IN" sz="10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lg</a:t>
            </a:r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or xl, while the second star represents a number, which should add up to 12 for each row.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5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1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5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2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8648575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5161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98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44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9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362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6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February 11, 2019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0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rgbClr val="0070C0"/>
                </a:solidFill>
              </a:rPr>
              <a:t>Bootstrap Basics</a:t>
            </a:r>
            <a:endParaRPr lang="en-US" sz="2000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sizes – using Offset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5594" y="1092201"/>
          <a:ext cx="8396520" cy="496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  <a:gridCol w="699710"/>
              </a:tblGrid>
              <a:tr h="1240064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.col-xx-10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400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.col-xx-8   .col-xx-offset-2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andara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24006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.col-xx-6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.col-xx-offset-2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24006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4876" y="1071430"/>
          <a:ext cx="8411748" cy="4988284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</a:tblGrid>
              <a:tr h="1247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9314" y="6255657"/>
            <a:ext cx="64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Note: </a:t>
            </a:r>
            <a:r>
              <a:rPr lang="en-US" dirty="0" smtClean="0">
                <a:latin typeface="Candara" panose="020E0502030303020204" pitchFamily="34" charset="0"/>
              </a:rPr>
              <a:t>Offset will be added to the left.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GridSizes</a:t>
            </a:r>
            <a:r>
              <a:rPr lang="en-US" dirty="0" smtClean="0">
                <a:solidFill>
                  <a:schemeClr val="tx1"/>
                </a:solidFill>
              </a:rPr>
              <a:t>-Offset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Multiple Grid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5594" y="1077686"/>
          <a:ext cx="8396520" cy="491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7680"/>
                <a:gridCol w="2798840"/>
              </a:tblGrid>
              <a:tr h="4916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.col-md-8 .col-xs-12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.col-xs-6 .col-md-4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4876" y="1071430"/>
          <a:ext cx="8411748" cy="4908456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</a:tblGrid>
              <a:tr h="49084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MultipleGrid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Close Icon    :  It is used to dismiss models and alerts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type="button" class="close" aria-hidden="true"&gt;&amp;times;&lt;/button&gt;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/>
              <a:t>Dropdown toggles no longer require an explicit &lt;span class="caret"&gt;&lt;/span&gt;; this is now provided automatically via CSS’s ::after on .dropdown-toggle.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Quick floats : To float an element left or right with a class</a:t>
            </a:r>
          </a:p>
          <a:p>
            <a:pPr algn="just">
              <a:lnSpc>
                <a:spcPct val="170000"/>
              </a:lnSpc>
            </a:pPr>
            <a:r>
              <a:rPr lang="en-IN" dirty="0">
                <a:latin typeface="Arial" pitchFamily="34" charset="0"/>
                <a:cs typeface="Arial" pitchFamily="34" charset="0"/>
              </a:rPr>
              <a:t>Added .float-{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sm,md,lg,xl</a:t>
            </a:r>
            <a:r>
              <a:rPr lang="en-IN" dirty="0">
                <a:latin typeface="Arial" pitchFamily="34" charset="0"/>
                <a:cs typeface="Arial" pitchFamily="34" charset="0"/>
              </a:rPr>
              <a:t>}-{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left,right,none</a:t>
            </a:r>
            <a:r>
              <a:rPr lang="en-IN" dirty="0">
                <a:latin typeface="Arial" pitchFamily="34" charset="0"/>
                <a:cs typeface="Arial" pitchFamily="34" charset="0"/>
              </a:rPr>
              <a:t>} classes for responsive floats and removed .pull-left and .pull-right since they’re redundant to .float-left and .float-right.</a:t>
            </a:r>
          </a:p>
          <a:p>
            <a:pPr marL="285750" indent="-285750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Showing and hiding content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itchFamily="34" charset="0"/>
                <a:cs typeface="Arial" pitchFamily="34" charset="0"/>
              </a:rPr>
              <a:t>Made display utilities responsive (e.g., .d-none and d-{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sm,md,lg,xl</a:t>
            </a:r>
            <a:r>
              <a:rPr lang="en-IN" dirty="0">
                <a:latin typeface="Arial" pitchFamily="34" charset="0"/>
                <a:cs typeface="Arial" pitchFamily="34" charset="0"/>
              </a:rPr>
              <a:t>}-none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).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cs typeface="Arial" pitchFamily="34" charset="0"/>
              </a:rPr>
              <a:t>Dropped the bulk of </a:t>
            </a:r>
            <a:r>
              <a:rPr lang="en-IN" dirty="0"/>
              <a:t>.hidden-*</a:t>
            </a:r>
            <a:r>
              <a:rPr lang="en-IN" dirty="0">
                <a:cs typeface="Arial" pitchFamily="34" charset="0"/>
              </a:rPr>
              <a:t> utilities for new display utilities. For example, instead of </a:t>
            </a:r>
            <a:r>
              <a:rPr lang="en-IN" dirty="0"/>
              <a:t>.hidden-</a:t>
            </a:r>
            <a:r>
              <a:rPr lang="en-IN" dirty="0" err="1"/>
              <a:t>sm</a:t>
            </a:r>
            <a:r>
              <a:rPr lang="en-IN" dirty="0"/>
              <a:t>-up</a:t>
            </a:r>
            <a:r>
              <a:rPr lang="en-IN" dirty="0">
                <a:cs typeface="Arial" pitchFamily="34" charset="0"/>
              </a:rPr>
              <a:t>, use </a:t>
            </a:r>
            <a:r>
              <a:rPr lang="en-IN" dirty="0"/>
              <a:t>.d-</a:t>
            </a:r>
            <a:r>
              <a:rPr lang="en-IN" dirty="0" err="1"/>
              <a:t>sm</a:t>
            </a:r>
            <a:r>
              <a:rPr lang="en-IN" dirty="0"/>
              <a:t>-none</a:t>
            </a:r>
            <a:r>
              <a:rPr lang="en-IN" dirty="0">
                <a:cs typeface="Arial" pitchFamily="34" charset="0"/>
              </a:rPr>
              <a:t>.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2256" y="1320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2"/>
            <a:ext cx="8229600" cy="552994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Work with Images   :  We can apply simple styles to images like rounded corners, circle images &amp; padding with gray border which fits all sizes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class="rounded"/&gt;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class=“</a:t>
            </a:r>
            <a:r>
              <a:rPr lang="en-US" dirty="0" smtClean="0"/>
              <a:t>rounded-</a:t>
            </a:r>
            <a:r>
              <a:rPr lang="en-US" dirty="0" smtClean="0">
                <a:solidFill>
                  <a:schemeClr val="tx1"/>
                </a:solidFill>
              </a:rPr>
              <a:t>circle"/&gt;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-thumbnail"/&gt;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class=“</a:t>
            </a:r>
            <a:r>
              <a:rPr lang="en-US" dirty="0" err="1" smtClean="0"/>
              <a:t>img</a:t>
            </a:r>
            <a:r>
              <a:rPr lang="en-US" dirty="0" smtClean="0"/>
              <a:t>-fluid</a:t>
            </a:r>
            <a:r>
              <a:rPr lang="en-US" dirty="0" smtClean="0">
                <a:solidFill>
                  <a:schemeClr val="tx1"/>
                </a:solidFill>
              </a:rPr>
              <a:t>"/&gt;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Center content blocks : To set an element to center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&lt;div class="</a:t>
            </a:r>
            <a:r>
              <a:rPr lang="en-IN" dirty="0"/>
              <a:t> </a:t>
            </a:r>
            <a:r>
              <a:rPr lang="en-IN" dirty="0" smtClean="0"/>
              <a:t>mx-auto</a:t>
            </a:r>
            <a:r>
              <a:rPr lang="en-US" dirty="0" smtClean="0">
                <a:solidFill>
                  <a:schemeClr val="tx1"/>
                </a:solidFill>
              </a:rPr>
              <a:t>" style="width:150px;"&gt;Centered-Content&lt;/div&gt;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Responsive utilities : It is used for showing and hiding content by device via media query combined with extra large, large, medium, small &amp; extra small devices</a:t>
            </a:r>
          </a:p>
          <a:p>
            <a:pPr lvl="1" algn="just">
              <a:lnSpc>
                <a:spcPct val="170000"/>
              </a:lnSpc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Use class .d-block</a:t>
            </a:r>
            <a:r>
              <a:rPr lang="en-IN" dirty="0">
                <a:latin typeface="Arial" pitchFamily="34" charset="0"/>
                <a:cs typeface="Arial" pitchFamily="34" charset="0"/>
              </a:rPr>
              <a:t> and 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.d-</a:t>
            </a:r>
            <a:r>
              <a:rPr lang="en-IN" dirty="0">
                <a:latin typeface="Arial" pitchFamily="34" charset="0"/>
                <a:cs typeface="Arial" pitchFamily="34" charset="0"/>
              </a:rPr>
              <a:t>{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sm,md,lg,xl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}-block to se visibility as per breakpoints.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HelperClasses-ResponsiveUtilities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use &lt;a&gt;, &lt;button&gt; or &lt;input type="button"/&gt; with '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' class to create a bootstrap button.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&lt;a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="#"&gt;Link Button&lt;/a&gt;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"&gt;Button&lt;/button&gt; </a:t>
            </a:r>
          </a:p>
          <a:p>
            <a:pPr marL="3572" lvl="1" indent="0" algn="just">
              <a:lnSpc>
                <a:spcPct val="17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&lt;!-- recommended for browser consistency --&gt;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&lt;input type="button"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 value="button"/&gt;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059918"/>
            <a:ext cx="5058682" cy="85725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following options to apply styles to the button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-default"&gt;Default&lt;/button&gt;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-primary"&gt;Primary&lt;/button&gt;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-success"&gt;Success&lt;/button&gt;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-info"&gt;Info&lt;/button&gt;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-warning"&gt;Warning&lt;/button&gt;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-danger"&gt;Danger&lt;/button&gt;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-link"&gt;Link&lt;/button&gt;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856" y="5121297"/>
            <a:ext cx="8563431" cy="840446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14400"/>
            <a:ext cx="8229600" cy="552994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Button has following sizes and states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btn-lg</a:t>
            </a:r>
            <a:r>
              <a:rPr lang="en-US" dirty="0" smtClean="0">
                <a:solidFill>
                  <a:schemeClr val="tx1"/>
                </a:solidFill>
              </a:rPr>
              <a:t>"&gt;Large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"&gt;Medium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btn-sm</a:t>
            </a:r>
            <a:r>
              <a:rPr lang="en-US" dirty="0" smtClean="0">
                <a:solidFill>
                  <a:schemeClr val="tx1"/>
                </a:solidFill>
              </a:rPr>
              <a:t>"&gt;Small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btn-xs</a:t>
            </a:r>
            <a:r>
              <a:rPr lang="en-US" dirty="0" smtClean="0">
                <a:solidFill>
                  <a:schemeClr val="tx1"/>
                </a:solidFill>
              </a:rPr>
              <a:t>"&gt;Extra 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-block"&gt;Block&lt;/button&gt;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 active"&gt;Active&lt;/button&gt;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-md disabled"&gt;</a:t>
            </a:r>
            <a:r>
              <a:rPr lang="en-US" dirty="0" err="1" smtClean="0">
                <a:solidFill>
                  <a:schemeClr val="tx1"/>
                </a:solidFill>
              </a:rPr>
              <a:t>InActive</a:t>
            </a:r>
            <a:r>
              <a:rPr lang="en-US" dirty="0" smtClean="0">
                <a:solidFill>
                  <a:schemeClr val="tx1"/>
                </a:solidFill>
              </a:rPr>
              <a:t>&lt;/button&gt;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324" y="4804231"/>
            <a:ext cx="5038725" cy="163376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02552" y="1576388"/>
            <a:ext cx="1947672" cy="1627632"/>
            <a:chOff x="4176" y="993"/>
            <a:chExt cx="1273" cy="1119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6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</p:spPr>
        </p:pic>
      </p:grpSp>
      <p:sp>
        <p:nvSpPr>
          <p:cNvPr id="11" name="Rectangle 10"/>
          <p:cNvSpPr/>
          <p:nvPr/>
        </p:nvSpPr>
        <p:spPr>
          <a:xfrm>
            <a:off x="304799" y="1042761"/>
            <a:ext cx="6241143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Bootstrap Grid System</a:t>
            </a: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ndara" panose="020E0502030303020204" pitchFamily="34" charset="0"/>
              </a:rPr>
              <a:t>Bootstrap </a:t>
            </a:r>
            <a:r>
              <a:rPr lang="en-US" b="1" dirty="0" smtClean="0">
                <a:latin typeface="Candara" panose="020E0502030303020204" pitchFamily="34" charset="0"/>
              </a:rPr>
              <a:t>Basic components</a:t>
            </a:r>
            <a:endParaRPr lang="en-US" b="1" dirty="0">
              <a:latin typeface="Candara" panose="020E0502030303020204" pitchFamily="34" charset="0"/>
            </a:endParaRPr>
          </a:p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Buttons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Icon Font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914400"/>
            <a:ext cx="8229600" cy="5529943"/>
          </a:xfrm>
        </p:spPr>
        <p:txBody>
          <a:bodyPr>
            <a:normAutofit/>
          </a:bodyPr>
          <a:lstStyle/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Until version 3 Bootstrap was having support for </a:t>
            </a:r>
            <a:r>
              <a:rPr lang="en-US" dirty="0" err="1" smtClean="0"/>
              <a:t>Glyphicons</a:t>
            </a:r>
            <a:r>
              <a:rPr lang="en-US" dirty="0" smtClean="0"/>
              <a:t> (</a:t>
            </a:r>
            <a:r>
              <a:rPr lang="en-US" dirty="0"/>
              <a:t>a library of </a:t>
            </a:r>
            <a:r>
              <a:rPr lang="en-US" dirty="0" smtClean="0"/>
              <a:t>monochromatic </a:t>
            </a:r>
            <a:r>
              <a:rPr lang="en-US" dirty="0"/>
              <a:t>icons and symbols</a:t>
            </a:r>
            <a:r>
              <a:rPr lang="en-US" dirty="0" smtClean="0"/>
              <a:t>).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Bootstrap 4 has d</a:t>
            </a:r>
            <a:r>
              <a:rPr lang="en-IN" dirty="0" err="1" smtClean="0"/>
              <a:t>ropped</a:t>
            </a:r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dirty="0" smtClean="0"/>
              <a:t>support for </a:t>
            </a:r>
            <a:r>
              <a:rPr lang="en-IN" dirty="0" err="1" smtClean="0"/>
              <a:t>Glyphicons</a:t>
            </a:r>
            <a:r>
              <a:rPr lang="en-IN" dirty="0" smtClean="0"/>
              <a:t> </a:t>
            </a:r>
            <a:r>
              <a:rPr lang="en-IN" dirty="0"/>
              <a:t>icon font. If you need icons, some options are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the upstream version of </a:t>
            </a:r>
            <a:r>
              <a:rPr lang="en-IN" dirty="0" err="1"/>
              <a:t>Glyphicons</a:t>
            </a:r>
            <a:endParaRPr lang="en-IN" dirty="0"/>
          </a:p>
          <a:p>
            <a:pPr lvl="1"/>
            <a:r>
              <a:rPr lang="en-IN" dirty="0" err="1"/>
              <a:t>Octicons</a:t>
            </a:r>
            <a:endParaRPr lang="en-IN" dirty="0"/>
          </a:p>
          <a:p>
            <a:pPr lvl="1"/>
            <a:r>
              <a:rPr lang="en-IN" dirty="0"/>
              <a:t>Font </a:t>
            </a:r>
            <a:r>
              <a:rPr lang="en-IN" dirty="0" smtClean="0"/>
              <a:t>Awesome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Font </a:t>
            </a:r>
            <a:r>
              <a:rPr lang="en-IN" dirty="0" err="1" smtClean="0"/>
              <a:t>Awesom</a:t>
            </a:r>
            <a:r>
              <a:rPr lang="en-IN" dirty="0" smtClean="0"/>
              <a:t> is </a:t>
            </a:r>
            <a:r>
              <a:rPr lang="en-IN" dirty="0"/>
              <a:t>most popular icon set and </a:t>
            </a:r>
            <a:r>
              <a:rPr lang="en-IN" dirty="0" smtClean="0"/>
              <a:t>toolkit. You can easily download, configure the relative path with project and start using them.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04685" y="4151087"/>
            <a:ext cx="7120608" cy="21221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div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span class="</a:t>
            </a:r>
            <a:r>
              <a:rPr lang="en-IN" dirty="0" err="1">
                <a:solidFill>
                  <a:schemeClr val="tx1"/>
                </a:solidFill>
              </a:rPr>
              <a:t>fas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fa</a:t>
            </a:r>
            <a:r>
              <a:rPr lang="en-IN" dirty="0">
                <a:solidFill>
                  <a:schemeClr val="tx1"/>
                </a:solidFill>
              </a:rPr>
              <a:t>-search"&gt;&lt;/span&gt;</a:t>
            </a:r>
          </a:p>
          <a:p>
            <a:r>
              <a:rPr lang="en-IN" dirty="0">
                <a:solidFill>
                  <a:schemeClr val="tx1"/>
                </a:solidFill>
              </a:rPr>
              <a:t> 	&lt;button class="</a:t>
            </a:r>
            <a:r>
              <a:rPr lang="en-IN" dirty="0" err="1">
                <a:solidFill>
                  <a:schemeClr val="tx1"/>
                </a:solidFill>
              </a:rPr>
              <a:t>btn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btn</a:t>
            </a:r>
            <a:r>
              <a:rPr lang="en-IN" dirty="0">
                <a:solidFill>
                  <a:schemeClr val="tx1"/>
                </a:solidFill>
              </a:rPr>
              <a:t>-primary"&gt;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&lt;</a:t>
            </a:r>
            <a:r>
              <a:rPr lang="en-IN" dirty="0">
                <a:solidFill>
                  <a:schemeClr val="tx1"/>
                </a:solidFill>
              </a:rPr>
              <a:t>span class="</a:t>
            </a:r>
            <a:r>
              <a:rPr lang="en-IN" dirty="0" err="1">
                <a:solidFill>
                  <a:schemeClr val="tx1"/>
                </a:solidFill>
              </a:rPr>
              <a:t>fas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fa</a:t>
            </a:r>
            <a:r>
              <a:rPr lang="en-IN" dirty="0">
                <a:solidFill>
                  <a:schemeClr val="tx1"/>
                </a:solidFill>
              </a:rPr>
              <a:t>-sync"/&gt; Refresh</a:t>
            </a:r>
          </a:p>
          <a:p>
            <a:r>
              <a:rPr lang="en-IN" dirty="0">
                <a:solidFill>
                  <a:schemeClr val="tx1"/>
                </a:solidFill>
              </a:rPr>
              <a:t>	&lt;/button</a:t>
            </a:r>
            <a:r>
              <a:rPr lang="en-IN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&lt;/div&gt;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9111" y="4564470"/>
            <a:ext cx="534580" cy="5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68412" y="5559710"/>
            <a:ext cx="1485673" cy="5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FontAwesom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80175"/>
            <a:ext cx="8229600" cy="563154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Bootstrap provides following options to apply styles to the List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Use the class </a:t>
            </a:r>
            <a:r>
              <a:rPr lang="en-US" sz="1700" b="1" i="1" dirty="0" smtClean="0">
                <a:solidFill>
                  <a:schemeClr val="tx1"/>
                </a:solidFill>
              </a:rPr>
              <a:t>.list-</a:t>
            </a:r>
            <a:r>
              <a:rPr lang="en-US" sz="1700" b="1" i="1" dirty="0" err="1" smtClean="0">
                <a:solidFill>
                  <a:schemeClr val="tx1"/>
                </a:solidFill>
              </a:rPr>
              <a:t>unstyled</a:t>
            </a:r>
            <a:r>
              <a:rPr lang="en-US" sz="1700" dirty="0" smtClean="0">
                <a:solidFill>
                  <a:schemeClr val="tx1"/>
                </a:solidFill>
              </a:rPr>
              <a:t> to remove numbering / bullet in the &lt;</a:t>
            </a:r>
            <a:r>
              <a:rPr lang="en-US" sz="1700" dirty="0" err="1" smtClean="0">
                <a:solidFill>
                  <a:schemeClr val="tx1"/>
                </a:solidFill>
              </a:rPr>
              <a:t>ol</a:t>
            </a:r>
            <a:r>
              <a:rPr lang="en-US" sz="1700" dirty="0" smtClean="0">
                <a:solidFill>
                  <a:schemeClr val="tx1"/>
                </a:solidFill>
              </a:rPr>
              <a:t>&gt; or &lt;</a:t>
            </a:r>
            <a:r>
              <a:rPr lang="en-US" sz="1700" dirty="0" err="1" smtClean="0">
                <a:solidFill>
                  <a:schemeClr val="tx1"/>
                </a:solidFill>
              </a:rPr>
              <a:t>ul</a:t>
            </a:r>
            <a:r>
              <a:rPr lang="en-US" sz="1700" dirty="0" smtClean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Use the class </a:t>
            </a:r>
            <a:r>
              <a:rPr lang="en-US" sz="1700" b="1" i="1" dirty="0" smtClean="0">
                <a:solidFill>
                  <a:schemeClr val="tx1"/>
                </a:solidFill>
              </a:rPr>
              <a:t>.list-inline </a:t>
            </a:r>
            <a:r>
              <a:rPr lang="en-US" sz="1700" dirty="0" smtClean="0">
                <a:solidFill>
                  <a:schemeClr val="tx1"/>
                </a:solidFill>
              </a:rPr>
              <a:t>to &lt;</a:t>
            </a:r>
            <a:r>
              <a:rPr lang="en-US" sz="1700" dirty="0" err="1" smtClean="0">
                <a:solidFill>
                  <a:schemeClr val="tx1"/>
                </a:solidFill>
              </a:rPr>
              <a:t>ul</a:t>
            </a:r>
            <a:r>
              <a:rPr lang="en-US" sz="1700" dirty="0" smtClean="0">
                <a:solidFill>
                  <a:schemeClr val="tx1"/>
                </a:solidFill>
              </a:rPr>
              <a:t>&gt; create single list then </a:t>
            </a:r>
            <a:r>
              <a:rPr lang="en-US" sz="1700" dirty="0"/>
              <a:t>use class </a:t>
            </a:r>
            <a:r>
              <a:rPr lang="en-US" sz="1700" b="1" i="1" dirty="0" smtClean="0"/>
              <a:t>.list-inline-item </a:t>
            </a:r>
            <a:r>
              <a:rPr lang="en-US" sz="1700" dirty="0" smtClean="0"/>
              <a:t>&lt;li&gt; </a:t>
            </a:r>
            <a:r>
              <a:rPr lang="en-US" sz="1700" dirty="0" smtClean="0">
                <a:solidFill>
                  <a:schemeClr val="tx1"/>
                </a:solidFill>
              </a:rPr>
              <a:t>to place the items.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To create a list group use the class </a:t>
            </a:r>
            <a:r>
              <a:rPr lang="en-US" sz="1700" b="1" i="1" dirty="0" smtClean="0">
                <a:solidFill>
                  <a:schemeClr val="tx1"/>
                </a:solidFill>
              </a:rPr>
              <a:t>.list-group</a:t>
            </a:r>
            <a:r>
              <a:rPr lang="en-US" sz="1700" dirty="0" smtClean="0">
                <a:solidFill>
                  <a:schemeClr val="tx1"/>
                </a:solidFill>
              </a:rPr>
              <a:t>  to &lt;</a:t>
            </a:r>
            <a:r>
              <a:rPr lang="en-US" sz="1700" dirty="0" err="1" smtClean="0">
                <a:solidFill>
                  <a:schemeClr val="tx1"/>
                </a:solidFill>
              </a:rPr>
              <a:t>ul</a:t>
            </a:r>
            <a:r>
              <a:rPr lang="en-US" sz="1700" dirty="0" smtClean="0">
                <a:solidFill>
                  <a:schemeClr val="tx1"/>
                </a:solidFill>
              </a:rPr>
              <a:t>&gt; and </a:t>
            </a:r>
            <a:r>
              <a:rPr lang="en-US" sz="1700" b="1" i="1" dirty="0" smtClean="0">
                <a:solidFill>
                  <a:schemeClr val="tx1"/>
                </a:solidFill>
              </a:rPr>
              <a:t>.list-group-item </a:t>
            </a:r>
            <a:r>
              <a:rPr lang="en-US" sz="1700" dirty="0" smtClean="0">
                <a:solidFill>
                  <a:schemeClr val="tx1"/>
                </a:solidFill>
              </a:rPr>
              <a:t>&lt;</a:t>
            </a:r>
            <a:r>
              <a:rPr lang="en-US" sz="1700" dirty="0" err="1" smtClean="0">
                <a:solidFill>
                  <a:schemeClr val="tx1"/>
                </a:solidFill>
              </a:rPr>
              <a:t>li</a:t>
            </a:r>
            <a:r>
              <a:rPr lang="en-US" sz="1700" dirty="0" smtClean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To add a badge component to any list group item add the </a:t>
            </a:r>
            <a:r>
              <a:rPr lang="en-US" sz="1700" b="1" i="1" dirty="0" smtClean="0">
                <a:solidFill>
                  <a:schemeClr val="tx1"/>
                </a:solidFill>
              </a:rPr>
              <a:t>&lt;span class="badge"&gt; </a:t>
            </a:r>
            <a:r>
              <a:rPr lang="en-US" sz="1700" dirty="0" smtClean="0">
                <a:solidFill>
                  <a:schemeClr val="tx1"/>
                </a:solidFill>
              </a:rPr>
              <a:t>with in the &lt;li&gt; element with as per required positioning.(place it on either left or right side of the element)</a:t>
            </a:r>
          </a:p>
          <a:p>
            <a:pPr algn="just">
              <a:lnSpc>
                <a:spcPct val="170000"/>
              </a:lnSpc>
            </a:pPr>
            <a:r>
              <a:rPr lang="en-IN" sz="1700" dirty="0"/>
              <a:t>Use the .badge-pill modifier class to make badges more rounded (with a larger border-radius and additional horizontal padding).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sz="1700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sz="17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1" y="1151909"/>
            <a:ext cx="8528209" cy="4351337"/>
          </a:xfrm>
        </p:spPr>
        <p:txBody>
          <a:bodyPr/>
          <a:lstStyle/>
          <a:p>
            <a:pPr lvl="1" algn="just">
              <a:lnSpc>
                <a:spcPct val="170000"/>
              </a:lnSpc>
            </a:pPr>
            <a:r>
              <a:rPr lang="en-US"/>
              <a:t>We can add  custom content to the list group using the following code snippet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9683" y="1899628"/>
            <a:ext cx="7228115" cy="9434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class='list-group'&gt;&lt;a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='#' class='list-group-item active'&gt;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&lt;h4 class='list-group-item-heading'&gt;IGATE Corporate University&lt;/h4&gt;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&lt;p class='list-group-item-text'/&gt;IGATE Training Division&lt;/p&gt;&lt;/a&gt;&lt;/div&gt;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6744" y="3099126"/>
            <a:ext cx="3122236" cy="79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11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a clean layout for building tables. Following classes can be used to apply styles over the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</a:t>
            </a:r>
            <a:r>
              <a:rPr lang="en-US" dirty="0" smtClean="0">
                <a:solidFill>
                  <a:schemeClr val="tx1"/>
                </a:solidFill>
              </a:rPr>
              <a:t> : To create a basic Bootstrap style table which takes 100% of the width of its container, and it also adds in some horizontal dividers.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table-striped</a:t>
            </a:r>
            <a:r>
              <a:rPr lang="en-US" dirty="0" smtClean="0">
                <a:solidFill>
                  <a:schemeClr val="tx1"/>
                </a:solidFill>
              </a:rPr>
              <a:t> : Provides a striping effect for the alternate rows in a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table-bordered</a:t>
            </a:r>
            <a:r>
              <a:rPr lang="en-US" dirty="0" smtClean="0">
                <a:solidFill>
                  <a:schemeClr val="tx1"/>
                </a:solidFill>
              </a:rPr>
              <a:t> : Provide a border to the table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table-hover :</a:t>
            </a:r>
            <a:r>
              <a:rPr lang="en-US" dirty="0" smtClean="0">
                <a:solidFill>
                  <a:schemeClr val="tx1"/>
                </a:solidFill>
              </a:rPr>
              <a:t> To add a slight hover effect as the mouse moves over a table row. 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</a:t>
            </a:r>
            <a:r>
              <a:rPr lang="en-US" b="1" dirty="0" err="1" smtClean="0">
                <a:solidFill>
                  <a:schemeClr val="tx1"/>
                </a:solidFill>
              </a:rPr>
              <a:t>sm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 It removes most of the cell padding and make the table a little more streamlined.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table-responsive :</a:t>
            </a:r>
            <a:r>
              <a:rPr lang="en-US" dirty="0" smtClean="0">
                <a:solidFill>
                  <a:schemeClr val="tx1"/>
                </a:solidFill>
              </a:rPr>
              <a:t> It makes the table scroll horizontally to view the contents in small devices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Contextual classes : table-active, table-success, table-warning and table-danger is used to apply background color for the table rows or individual cells.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4 provides 2 types of form layouts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Stacked (full-width)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Inline Form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Vertical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a role form to the parent &lt;form&gt;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dirty="0" smtClean="0">
                <a:solidFill>
                  <a:schemeClr val="tx1"/>
                </a:solidFill>
              </a:rPr>
              <a:t> to form elements and wrap labels and controls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Inline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.form-inline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the &lt;form&gt;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form elements and wrap labels and form elements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err="1" smtClean="0">
                <a:solidFill>
                  <a:schemeClr val="tx1"/>
                </a:solidFill>
              </a:rPr>
              <a:t>sr</a:t>
            </a:r>
            <a:r>
              <a:rPr lang="en-US" b="1" i="1" dirty="0" smtClean="0">
                <a:solidFill>
                  <a:schemeClr val="tx1"/>
                </a:solidFill>
              </a:rPr>
              <a:t>-only </a:t>
            </a:r>
            <a:r>
              <a:rPr lang="en-US" dirty="0" smtClean="0">
                <a:solidFill>
                  <a:schemeClr val="tx1"/>
                </a:solidFill>
              </a:rPr>
              <a:t>to hide the labels of the inline forms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Horizontal form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IN" dirty="0"/>
              <a:t>.form-horizontal</a:t>
            </a:r>
            <a:r>
              <a:rPr lang="en-IN" dirty="0">
                <a:latin typeface="Arial" pitchFamily="34" charset="0"/>
                <a:cs typeface="Arial" pitchFamily="34" charset="0"/>
              </a:rPr>
              <a:t> class has been dropped in Bootstrap 4. 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IN" dirty="0">
                <a:latin typeface="Arial" pitchFamily="34" charset="0"/>
                <a:cs typeface="Arial" pitchFamily="34" charset="0"/>
              </a:rPr>
              <a:t>can use Bootstrap's grid classes to create horizontal forms. Just specify how many columns each element should span. Specifically, add a .row class to the .form-group and a .col-*-* or .col-* class for each column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itchFamily="34" charset="0"/>
                <a:cs typeface="Arial" pitchFamily="34" charset="0"/>
              </a:rPr>
              <a:t>You should also add Bootstrap's .col-form-label class to the &lt;label&gt; element in order to vertically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center</a:t>
            </a:r>
            <a:r>
              <a:rPr lang="en-IN" dirty="0">
                <a:latin typeface="Arial" pitchFamily="34" charset="0"/>
                <a:cs typeface="Arial" pitchFamily="34" charset="0"/>
              </a:rPr>
              <a:t> the label in relation to textual input elements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Validation States :</a:t>
            </a:r>
            <a:r>
              <a:rPr lang="en-US" b="0" dirty="0" smtClean="0">
                <a:solidFill>
                  <a:schemeClr val="tx1"/>
                </a:solidFill>
              </a:rPr>
              <a:t> Bootstrap includes validation styles for error, and success message. To use add the classes .is-valid and .is-invalid respectively.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Help Text : </a:t>
            </a:r>
            <a:r>
              <a:rPr lang="en-US" b="0" dirty="0" smtClean="0">
                <a:solidFill>
                  <a:schemeClr val="tx1"/>
                </a:solidFill>
              </a:rPr>
              <a:t>Use </a:t>
            </a:r>
            <a:r>
              <a:rPr lang="en-IN" i="1" dirty="0"/>
              <a:t>.form-text (previously known as .help-block in v3)</a:t>
            </a:r>
            <a:r>
              <a:rPr lang="en-US" b="0" dirty="0" smtClean="0">
                <a:solidFill>
                  <a:schemeClr val="tx1"/>
                </a:solidFill>
              </a:rPr>
              <a:t>class to have block level help text for the form input controls.</a:t>
            </a:r>
            <a:endParaRPr lang="en-US" b="0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System in Bootstrap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 systems are used for creating page layouts through a series of rows and columns to wrap the site content.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Primarily grids are about providing structure. For web designers a grid defines the horizontal and vertical guidelines for arranging content and enforcing margins.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Grids also define an intuitive structure for viewers because it's easy to follow a left to right or a right to left flow of content moving down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grid won't be visible with border like table, but it exists behind the scenes to provide order alignment and consistency.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includes a grid system amongst its features.</a:t>
            </a: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8132566" cy="831832"/>
          </a:xfrm>
        </p:spPr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Typography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841830"/>
            <a:ext cx="8229600" cy="58057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  <a:endParaRPr lang="en-US" b="0" i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html headings(h1 to h6) are styled in bootstrap.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By adding </a:t>
            </a:r>
            <a:r>
              <a:rPr lang="en-US" b="1" i="1" dirty="0" smtClean="0">
                <a:solidFill>
                  <a:schemeClr val="tx1"/>
                </a:solidFill>
              </a:rPr>
              <a:t>.lead </a:t>
            </a:r>
            <a:r>
              <a:rPr lang="en-US" dirty="0" smtClean="0">
                <a:solidFill>
                  <a:schemeClr val="tx1"/>
                </a:solidFill>
              </a:rPr>
              <a:t>class to the paragraph, we can have a larger font size, lighter weight, and a taller line height.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</a:rPr>
              <a:t>em</a:t>
            </a:r>
            <a:r>
              <a:rPr lang="en-US" b="1" i="1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tag emphasizes a text in italics and </a:t>
            </a:r>
            <a:r>
              <a:rPr lang="en-US" b="1" dirty="0" smtClean="0">
                <a:solidFill>
                  <a:schemeClr val="tx1"/>
                </a:solidFill>
              </a:rPr>
              <a:t>&lt;strong&gt; </a:t>
            </a:r>
            <a:r>
              <a:rPr lang="en-US" dirty="0" smtClean="0">
                <a:solidFill>
                  <a:schemeClr val="tx1"/>
                </a:solidFill>
              </a:rPr>
              <a:t>tag makes the text bold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&lt;small&gt; </a:t>
            </a:r>
            <a:r>
              <a:rPr lang="en-US" dirty="0" smtClean="0">
                <a:solidFill>
                  <a:schemeClr val="tx1"/>
                </a:solidFill>
              </a:rPr>
              <a:t>tag sets text at 85% the size of the parent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</a:rPr>
              <a:t>abbr</a:t>
            </a:r>
            <a:r>
              <a:rPr lang="en-US" b="1" i="1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styles the element with a light border along the bottom and reveals the full text on hover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&lt;address&gt; </a:t>
            </a:r>
            <a:r>
              <a:rPr lang="en-US" dirty="0" smtClean="0">
                <a:solidFill>
                  <a:schemeClr val="tx1"/>
                </a:solidFill>
              </a:rPr>
              <a:t>styles the contact information on web page. We need to use line breaks to break the lines because &lt;address&gt; default to </a:t>
            </a:r>
            <a:r>
              <a:rPr lang="en-US" dirty="0" err="1" smtClean="0">
                <a:solidFill>
                  <a:schemeClr val="tx1"/>
                </a:solidFill>
              </a:rPr>
              <a:t>display:block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text-left, text-center, text-right, text-muted, text-primary, text-success, text-</a:t>
            </a:r>
            <a:r>
              <a:rPr lang="en-US" b="1" i="1" dirty="0" err="1" smtClean="0">
                <a:solidFill>
                  <a:schemeClr val="tx1"/>
                </a:solidFill>
              </a:rPr>
              <a:t>info,text</a:t>
            </a:r>
            <a:r>
              <a:rPr lang="en-US" b="1" i="1" dirty="0" smtClean="0">
                <a:solidFill>
                  <a:schemeClr val="tx1"/>
                </a:solidFill>
              </a:rPr>
              <a:t>-warning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i="1" dirty="0" smtClean="0">
                <a:solidFill>
                  <a:schemeClr val="tx1"/>
                </a:solidFill>
              </a:rPr>
              <a:t> text-danger </a:t>
            </a:r>
            <a:r>
              <a:rPr lang="en-US" dirty="0" smtClean="0">
                <a:solidFill>
                  <a:schemeClr val="tx1"/>
                </a:solidFill>
              </a:rPr>
              <a:t>class used to apply the styles to the text  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Typography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204" y="1054764"/>
            <a:ext cx="6129595" cy="50720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form layouts Vertical Form (default</a:t>
            </a:r>
            <a:r>
              <a:rPr lang="en-US" dirty="0" smtClean="0">
                <a:solidFill>
                  <a:schemeClr val="tx1"/>
                </a:solidFill>
              </a:rPr>
              <a:t>), Inline Form. Horizontal Form can be created by using grid system.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a clean layout for building tables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629980" y="1576388"/>
            <a:ext cx="1947672" cy="1627632"/>
            <a:chOff x="4176" y="993"/>
            <a:chExt cx="1273" cy="111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system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2685" y="1059543"/>
            <a:ext cx="8229600" cy="538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Every row in Bootstrap consists of 12 columns.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Rows must be placed within a </a:t>
            </a:r>
            <a:r>
              <a:rPr lang="en-US" i="1" dirty="0" smtClean="0">
                <a:solidFill>
                  <a:schemeClr val="tx1"/>
                </a:solidFill>
              </a:rPr>
              <a:t>.container </a:t>
            </a:r>
            <a:r>
              <a:rPr lang="en-US" dirty="0" smtClean="0">
                <a:solidFill>
                  <a:schemeClr val="tx1"/>
                </a:solidFill>
              </a:rPr>
              <a:t>class for proper alignment and padding.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rows to create horizontal groups of columns.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Content should be placed within columns, and only columns may be immediate children of rows.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Predefined grid classes like .</a:t>
            </a:r>
            <a:r>
              <a:rPr lang="en-US" i="1" dirty="0" smtClean="0">
                <a:solidFill>
                  <a:schemeClr val="tx1"/>
                </a:solidFill>
              </a:rPr>
              <a:t>row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IN" dirty="0" smtClean="0"/>
              <a:t>.col-4</a:t>
            </a:r>
            <a:r>
              <a:rPr lang="en-IN" dirty="0"/>
              <a:t> </a:t>
            </a:r>
            <a:r>
              <a:rPr lang="en-US" dirty="0" smtClean="0">
                <a:solidFill>
                  <a:schemeClr val="tx1"/>
                </a:solidFill>
              </a:rPr>
              <a:t>are available for quickly making grid layouts.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system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20" y="1059543"/>
            <a:ext cx="8702163" cy="53848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Grid columns are created by specifying the number of twelve available columns you wish to span. For example, three equal columns would use three .col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Columns create gutters (gaps between column content) via padding. That padding is offset in rows for the first and last column via negative margin on .rows</a:t>
            </a:r>
          </a:p>
          <a:p>
            <a:pPr algn="just">
              <a:lnSpc>
                <a:spcPct val="170000"/>
              </a:lnSpc>
            </a:pPr>
            <a:r>
              <a:rPr lang="en-US" sz="1500" b="1" dirty="0" smtClean="0">
                <a:solidFill>
                  <a:schemeClr val="tx1"/>
                </a:solidFill>
              </a:rPr>
              <a:t>Grid has 5 sizes</a:t>
            </a:r>
          </a:p>
          <a:p>
            <a:pPr lvl="1" algn="just">
              <a:lnSpc>
                <a:spcPct val="170000"/>
              </a:lnSpc>
            </a:pPr>
            <a:r>
              <a:rPr lang="en-US" sz="1500" b="1" dirty="0" smtClean="0"/>
              <a:t>xl</a:t>
            </a:r>
            <a:r>
              <a:rPr lang="en-US" sz="1500" dirty="0" smtClean="0">
                <a:solidFill>
                  <a:schemeClr val="tx1"/>
                </a:solidFill>
              </a:rPr>
              <a:t> : indicates that the extra large grid displaying. The grid stacks horizontally </a:t>
            </a:r>
          </a:p>
          <a:p>
            <a:pPr marL="3572" lvl="1" indent="0" algn="just">
              <a:lnSpc>
                <a:spcPct val="170000"/>
              </a:lnSpc>
              <a:buNone/>
            </a:pPr>
            <a:r>
              <a:rPr lang="en-US" sz="1500" dirty="0" smtClean="0">
                <a:solidFill>
                  <a:schemeClr val="tx1"/>
                </a:solidFill>
              </a:rPr>
              <a:t>&gt;= 1200px.</a:t>
            </a:r>
          </a:p>
          <a:p>
            <a:pPr lvl="1" algn="just">
              <a:lnSpc>
                <a:spcPct val="170000"/>
              </a:lnSpc>
            </a:pPr>
            <a:r>
              <a:rPr lang="en-US" sz="1500" b="1" dirty="0" err="1"/>
              <a:t>l</a:t>
            </a:r>
            <a:r>
              <a:rPr lang="en-US" sz="1500" b="1" dirty="0" err="1" smtClean="0">
                <a:solidFill>
                  <a:schemeClr val="tx1"/>
                </a:solidFill>
              </a:rPr>
              <a:t>g</a:t>
            </a:r>
            <a:r>
              <a:rPr lang="en-US" sz="1500" dirty="0"/>
              <a:t>: : indicates that the extra large grid displaying. The grid stacks </a:t>
            </a:r>
            <a:r>
              <a:rPr lang="en-US" sz="1500" dirty="0" smtClean="0"/>
              <a:t>horizontally &gt;=992px</a:t>
            </a:r>
            <a:endParaRPr lang="en-US" sz="15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sz="1500" b="1" dirty="0" err="1" smtClean="0">
                <a:solidFill>
                  <a:schemeClr val="tx1"/>
                </a:solidFill>
              </a:rPr>
              <a:t>md</a:t>
            </a:r>
            <a:r>
              <a:rPr lang="en-US" sz="1500" dirty="0" smtClean="0">
                <a:solidFill>
                  <a:schemeClr val="tx1"/>
                </a:solidFill>
              </a:rPr>
              <a:t>  : indicates that the medium grid displaying. The grid stacks horizontally &gt;=768px </a:t>
            </a:r>
            <a:r>
              <a:rPr lang="en-US" sz="1500" b="1" dirty="0" err="1" smtClean="0">
                <a:solidFill>
                  <a:schemeClr val="tx1"/>
                </a:solidFill>
              </a:rPr>
              <a:t>sm</a:t>
            </a:r>
            <a:r>
              <a:rPr lang="en-US" sz="1500" dirty="0" smtClean="0">
                <a:solidFill>
                  <a:schemeClr val="tx1"/>
                </a:solidFill>
              </a:rPr>
              <a:t>  : indicates that the small grid displaying. The grid stacks horizontally &gt;=576px </a:t>
            </a:r>
          </a:p>
          <a:p>
            <a:pPr lvl="1" algn="just">
              <a:lnSpc>
                <a:spcPct val="17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No infix to specify extra small grid displaying(</a:t>
            </a:r>
            <a:r>
              <a:rPr lang="en-IN" sz="1400" dirty="0"/>
              <a:t>-</a:t>
            </a:r>
            <a:r>
              <a:rPr lang="en-IN" sz="1400" dirty="0" err="1" smtClean="0"/>
              <a:t>xs</a:t>
            </a:r>
            <a:r>
              <a:rPr lang="en-IN" sz="1400" dirty="0" smtClean="0"/>
              <a:t> is removed from classes</a:t>
            </a:r>
            <a:r>
              <a:rPr lang="en-US" sz="1500" dirty="0" smtClean="0">
                <a:solidFill>
                  <a:schemeClr val="tx1"/>
                </a:solidFill>
              </a:rPr>
              <a:t>). This is now by default </a:t>
            </a:r>
            <a:r>
              <a:rPr lang="en-US" sz="1500" dirty="0"/>
              <a:t>and stacks </a:t>
            </a:r>
            <a:r>
              <a:rPr lang="en-US" sz="1500" dirty="0" smtClean="0"/>
              <a:t>horizontally </a:t>
            </a:r>
            <a:r>
              <a:rPr lang="en-IN" sz="1500" dirty="0" smtClean="0"/>
              <a:t>addressing </a:t>
            </a:r>
            <a:r>
              <a:rPr lang="en-IN" sz="1500" dirty="0"/>
              <a:t>smaller devices at 576px and below</a:t>
            </a:r>
            <a:r>
              <a:rPr lang="en-US" sz="1500" dirty="0" smtClean="0"/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Options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0" y="987280"/>
            <a:ext cx="8503950" cy="5516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Grid Structure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323019"/>
            <a:ext cx="6344513" cy="4186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sizes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3199" y="1139369"/>
          <a:ext cx="8766632" cy="50001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61106"/>
                <a:gridCol w="730552"/>
                <a:gridCol w="730552"/>
                <a:gridCol w="1461106"/>
                <a:gridCol w="1461106"/>
                <a:gridCol w="730552"/>
                <a:gridCol w="730552"/>
                <a:gridCol w="1461106"/>
              </a:tblGrid>
              <a:tr h="1250044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.col-xx-6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.col-xx-6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5470" y="1135743"/>
          <a:ext cx="8789124" cy="4988284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</a:tblGrid>
              <a:tr h="1247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0233" y="1141850"/>
            <a:ext cx="5400378" cy="5072098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GridSizes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02552" y="1572768"/>
            <a:ext cx="1947672" cy="1627632"/>
            <a:chOff x="781" y="1008"/>
            <a:chExt cx="4107" cy="252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3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5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1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39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8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0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1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2546" y="1361"/>
              <a:ext cx="2206" cy="2087"/>
              <a:chOff x="2546" y="1361"/>
              <a:chExt cx="2206" cy="2087"/>
            </a:xfrm>
          </p:grpSpPr>
          <p:grpSp>
            <p:nvGrpSpPr>
              <p:cNvPr id="18" name="Group 56"/>
              <p:cNvGrpSpPr>
                <a:grpSpLocks/>
              </p:cNvGrpSpPr>
              <p:nvPr/>
            </p:nvGrpSpPr>
            <p:grpSpPr bwMode="auto">
              <a:xfrm rot="105239">
                <a:off x="2546" y="2493"/>
                <a:ext cx="671" cy="435"/>
                <a:chOff x="2452" y="2860"/>
                <a:chExt cx="768" cy="516"/>
              </a:xfrm>
            </p:grpSpPr>
            <p:sp>
              <p:nvSpPr>
                <p:cNvPr id="36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58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0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5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6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6bed2a0-a239-4228-bd8e-b46f54fc12da">Class book</Material_x0020_Type>
    <Category xmlns="26bed2a0-a239-4228-bd8e-b46f54fc12da">Module Artifact</Category>
    <_Version xmlns="http://schemas.microsoft.com/sharepoint/v3/fields" xsi:nil="true"/>
    <_DCDateModified xmlns="http://schemas.microsoft.com/sharepoint/v3/fields" xsi:nil="true"/>
    <Level xmlns="26bed2a0-a239-4228-bd8e-b46f54fc12da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9c6744cef3b63dc926475b7dcd1b685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67ee57ba3d6bba7dddc705dba4695c0f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952a6df7-b138-4f89-9bc4-e7a874ea3254"/>
    <ds:schemaRef ds:uri="442375f1-518c-4e99-a75d-ce83bada5806"/>
  </ds:schemaRefs>
</ds:datastoreItem>
</file>

<file path=customXml/itemProps3.xml><?xml version="1.0" encoding="utf-8"?>
<ds:datastoreItem xmlns:ds="http://schemas.openxmlformats.org/officeDocument/2006/customXml" ds:itemID="{36945577-201C-4927-BA65-05EBC8104A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9105</TotalTime>
  <Words>2102</Words>
  <Application>Microsoft Office PowerPoint</Application>
  <PresentationFormat>On-screen Show (4:3)</PresentationFormat>
  <Paragraphs>319</Paragraphs>
  <Slides>33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MS PGothic</vt:lpstr>
      <vt:lpstr>Arial</vt:lpstr>
      <vt:lpstr>Calibri</vt:lpstr>
      <vt:lpstr>Candara</vt:lpstr>
      <vt:lpstr>Verdana</vt:lpstr>
      <vt:lpstr>Wingdings</vt:lpstr>
      <vt:lpstr>Section slides</vt:lpstr>
      <vt:lpstr>think-cell Slide</vt:lpstr>
      <vt:lpstr>Bootstrap</vt:lpstr>
      <vt:lpstr>Lesson Objectives</vt:lpstr>
      <vt:lpstr>2.1: Bootstrap grid system Grid System in Bootstrap</vt:lpstr>
      <vt:lpstr>2.1: Bootstrap grid system Bootstrap grid system</vt:lpstr>
      <vt:lpstr>2.1: Bootstrap grid system Bootstrap grid system – Contd…</vt:lpstr>
      <vt:lpstr>2.1: Bootstrap grid system Grid Options</vt:lpstr>
      <vt:lpstr>2.1: Bootstrap grid system Basic Grid Structure</vt:lpstr>
      <vt:lpstr>2.1: Bootstrap grid system Bootstrap grid sizes</vt:lpstr>
      <vt:lpstr>Demo</vt:lpstr>
      <vt:lpstr>2.1: Bootstrap grid system Bootstrap grid sizes – using Offset</vt:lpstr>
      <vt:lpstr>Demo</vt:lpstr>
      <vt:lpstr>2.1: Bootstrap grid system Multiple Grid</vt:lpstr>
      <vt:lpstr>Demo</vt:lpstr>
      <vt:lpstr>2.2: Bootstrap Basic Components Helper Classes &amp; Responsive Utilities</vt:lpstr>
      <vt:lpstr>2.2: Bootstrap Basics Helper Classes &amp; Responsive Utilities</vt:lpstr>
      <vt:lpstr>Demo</vt:lpstr>
      <vt:lpstr>2.2: Bootstrap Basics Working with Buttons</vt:lpstr>
      <vt:lpstr>2.2: Bootstrap Basics Working with Buttons</vt:lpstr>
      <vt:lpstr>2.2: Bootstrap Basics Working with Buttons</vt:lpstr>
      <vt:lpstr>Demo</vt:lpstr>
      <vt:lpstr>2.2: Bootstrap Basics Icon Font</vt:lpstr>
      <vt:lpstr>Demo</vt:lpstr>
      <vt:lpstr>2.2: Bootstrap Basics List</vt:lpstr>
      <vt:lpstr>2.2: Bootstrap Basics List</vt:lpstr>
      <vt:lpstr>Demo</vt:lpstr>
      <vt:lpstr>2.2: Bootstrap Basics Tables</vt:lpstr>
      <vt:lpstr>Demo</vt:lpstr>
      <vt:lpstr>2.2: Bootstrap Basics Forms</vt:lpstr>
      <vt:lpstr>2.2: Bootstrap Basics Forms</vt:lpstr>
      <vt:lpstr>Demo</vt:lpstr>
      <vt:lpstr>2.2: Bootstrap Basics Typography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Lonkar, Varsha</cp:lastModifiedBy>
  <cp:revision>795</cp:revision>
  <dcterms:created xsi:type="dcterms:W3CDTF">2012-05-18T02:59:15Z</dcterms:created>
  <dcterms:modified xsi:type="dcterms:W3CDTF">2019-02-11T09:33:47Z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  <property fmtid="{D5CDD505-2E9C-101B-9397-08002B2CF9AE}" pid="4" name="_SourceUrl">
    <vt:lpwstr/>
  </property>
</Properties>
</file>