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30"/>
  </p:notesMasterIdLst>
  <p:handoutMasterIdLst>
    <p:handoutMasterId r:id="rId31"/>
  </p:handoutMasterIdLst>
  <p:sldIdLst>
    <p:sldId id="282" r:id="rId5"/>
    <p:sldId id="257" r:id="rId6"/>
    <p:sldId id="259" r:id="rId7"/>
    <p:sldId id="260" r:id="rId8"/>
    <p:sldId id="261" r:id="rId9"/>
    <p:sldId id="262" r:id="rId10"/>
    <p:sldId id="280" r:id="rId11"/>
    <p:sldId id="263" r:id="rId12"/>
    <p:sldId id="264" r:id="rId13"/>
    <p:sldId id="265" r:id="rId14"/>
    <p:sldId id="266" r:id="rId15"/>
    <p:sldId id="267" r:id="rId16"/>
    <p:sldId id="268" r:id="rId17"/>
    <p:sldId id="269" r:id="rId18"/>
    <p:sldId id="270" r:id="rId19"/>
    <p:sldId id="271" r:id="rId20"/>
    <p:sldId id="272" r:id="rId21"/>
    <p:sldId id="273" r:id="rId22"/>
    <p:sldId id="283" r:id="rId23"/>
    <p:sldId id="284" r:id="rId24"/>
    <p:sldId id="285" r:id="rId25"/>
    <p:sldId id="286" r:id="rId26"/>
    <p:sldId id="281" r:id="rId27"/>
    <p:sldId id="278" r:id="rId28"/>
    <p:sldId id="279" r:id="rId29"/>
  </p:sldIdLst>
  <p:sldSz cx="9144000" cy="6858000" type="screen4x3"/>
  <p:notesSz cx="7315200" cy="9601200"/>
  <p:embeddedFontLst>
    <p:embeddedFont>
      <p:font typeface="MS PGothic" panose="020B0600070205080204" pitchFamily="34" charset="-128"/>
      <p:regular r:id="rId32"/>
    </p:embeddedFont>
    <p:embeddedFont>
      <p:font typeface="Verdana" panose="020B0604030504040204" pitchFamily="34" charset="0"/>
      <p:regular r:id="rId33"/>
      <p:bold r:id="rId34"/>
      <p:italic r:id="rId35"/>
      <p:boldItalic r:id="rId36"/>
    </p:embeddedFont>
    <p:embeddedFont>
      <p:font typeface="Candara" panose="020E0502030303020204" pitchFamily="34" charset="0"/>
      <p:regular r:id="rId37"/>
      <p:bold r:id="rId38"/>
      <p:italic r:id="rId39"/>
      <p:boldItalic r:id="rId40"/>
    </p:embeddedFont>
    <p:embeddedFont>
      <p:font typeface="SimSun" panose="02010600030101010101" pitchFamily="2" charset="-122"/>
      <p:regular r:id="rId41"/>
    </p:embeddedFont>
    <p:embeddedFont>
      <p:font typeface="SimSun" panose="02010600030101010101" pitchFamily="2" charset="-122"/>
      <p:regular r:id="rId41"/>
    </p:embeddedFont>
    <p:embeddedFont>
      <p:font typeface="MS PGothic" panose="020B0600070205080204" pitchFamily="34" charset="-128"/>
      <p:regular r:id="rId32"/>
    </p:embeddedFont>
    <p:embeddedFont>
      <p:font typeface="Calibri" panose="020F0502020204030204"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33">
          <p15:clr>
            <a:srgbClr val="A4A3A4"/>
          </p15:clr>
        </p15:guide>
        <p15:guide id="2" pos="13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5545" autoAdjust="0"/>
  </p:normalViewPr>
  <p:slideViewPr>
    <p:cSldViewPr snapToGrid="0" showGuides="1">
      <p:cViewPr varScale="1">
        <p:scale>
          <a:sx n="66" d="100"/>
          <a:sy n="66" d="100"/>
        </p:scale>
        <p:origin x="1252"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3408" y="485"/>
      </p:cViewPr>
      <p:guideLst>
        <p:guide orient="horz" pos="2733"/>
        <p:guide pos="137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5/25/2018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16667"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Web basics - HTML5                           		                                                                                        New Form Elements</a:t>
            </a:r>
            <a:r>
              <a:rPr lang="en-US" sz="1100" dirty="0" smtClean="0">
                <a:latin typeface="Candara" panose="020E0502030303020204" pitchFamily="34" charset="0"/>
                <a:cs typeface="Arial" pitchFamily="34" charset="0"/>
              </a:rPr>
              <a:t>		</a:t>
            </a:r>
            <a:endParaRPr lang="en-US" sz="1100" dirty="0">
              <a:latin typeface="Candara" panose="020E0502030303020204" pitchFamily="34" charset="0"/>
              <a:cs typeface="Arial" pitchFamily="34" charset="0"/>
            </a:endParaRPr>
          </a:p>
        </p:txBody>
      </p:sp>
      <p:sp>
        <p:nvSpPr>
          <p:cNvPr id="12" name="Rectangle 14"/>
          <p:cNvSpPr>
            <a:spLocks noChangeArrowheads="1"/>
          </p:cNvSpPr>
          <p:nvPr/>
        </p:nvSpPr>
        <p:spPr bwMode="auto">
          <a:xfrm>
            <a:off x="4138310" y="8785286"/>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		 Page 09-</a:t>
            </a:r>
            <a:fld id="{BD9FB300-F9DC-4669-88F4-967ABA23CC04}" type="slidenum">
              <a:rPr lang="en-US" sz="11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anose="020B0604020202020204" pitchFamily="34" charset="0"/>
                <a:cs typeface="Arial" panose="020B0604020202020204" pitchFamily="34" charset="0"/>
              </a:rPr>
              <a:t> </a:t>
            </a:r>
          </a:p>
          <a:p>
            <a:r>
              <a:rPr lang="en-US" sz="1100" dirty="0" smtClean="0">
                <a:latin typeface="Candara" panose="020E0502030303020204" pitchFamily="34" charset="0"/>
                <a:cs typeface="Arial" pitchFamily="34" charset="0"/>
              </a:rPr>
              <a:t>  </a:t>
            </a:r>
            <a:endParaRPr lang="en-US" sz="11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88459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2195513" y="720725"/>
            <a:ext cx="4800600" cy="3600450"/>
          </a:xfrm>
          <a:ln/>
        </p:spPr>
      </p:sp>
      <p:sp>
        <p:nvSpPr>
          <p:cNvPr id="37893" name="Rectangle 3"/>
          <p:cNvSpPr>
            <a:spLocks noGrp="1" noChangeArrowheads="1"/>
          </p:cNvSpPr>
          <p:nvPr>
            <p:ph type="body" idx="1"/>
          </p:nvPr>
        </p:nvSpPr>
        <p:spPr>
          <a:noFill/>
          <a:ln/>
        </p:spPr>
        <p:txBody>
          <a:bodyPr/>
          <a:lstStyle/>
          <a:p>
            <a:pPr marL="152386" indent="-152386">
              <a:lnSpc>
                <a:spcPct val="90000"/>
              </a:lnSpc>
            </a:pPr>
            <a:r>
              <a:rPr lang="en-US" altLang="zh-CN" b="1" u="sng" dirty="0" smtClean="0"/>
              <a:t>Search:</a:t>
            </a:r>
          </a:p>
          <a:p>
            <a:pPr marL="152386" indent="-152386">
              <a:lnSpc>
                <a:spcPct val="90000"/>
              </a:lnSpc>
            </a:pPr>
            <a:r>
              <a:rPr lang="en-IN" altLang="zh-CN" dirty="0" smtClean="0"/>
              <a:t>Setting the type attribute of an </a:t>
            </a:r>
            <a:r>
              <a:rPr lang="en-IN" altLang="zh-CN" b="1" dirty="0" smtClean="0"/>
              <a:t>&lt;input&gt; </a:t>
            </a:r>
            <a:r>
              <a:rPr lang="en-IN" altLang="zh-CN" dirty="0" smtClean="0"/>
              <a:t>tag to </a:t>
            </a:r>
            <a:r>
              <a:rPr lang="en-IN" altLang="zh-CN" b="1" dirty="0" smtClean="0"/>
              <a:t>search</a:t>
            </a:r>
            <a:r>
              <a:rPr lang="en-IN" altLang="zh-CN" dirty="0" smtClean="0"/>
              <a:t> is mainly of cosmetic value. It</a:t>
            </a:r>
          </a:p>
          <a:p>
            <a:pPr marL="152386" indent="-152386">
              <a:lnSpc>
                <a:spcPct val="90000"/>
              </a:lnSpc>
            </a:pPr>
            <a:r>
              <a:rPr lang="en-IN" altLang="zh-CN" dirty="0" smtClean="0"/>
              <a:t>doesn't automatically create a search field. As with all form elements, you still need</a:t>
            </a:r>
          </a:p>
          <a:p>
            <a:pPr marL="152386" indent="-152386">
              <a:lnSpc>
                <a:spcPct val="90000"/>
              </a:lnSpc>
            </a:pPr>
            <a:r>
              <a:rPr lang="en-IN" altLang="zh-CN" dirty="0" smtClean="0"/>
              <a:t>to code the server-side logic yourself or use a third-party script. Most browsers</a:t>
            </a:r>
          </a:p>
          <a:p>
            <a:pPr marL="152386" indent="-152386">
              <a:lnSpc>
                <a:spcPct val="90000"/>
              </a:lnSpc>
            </a:pPr>
            <a:r>
              <a:rPr lang="en-IN" altLang="zh-CN" dirty="0" smtClean="0"/>
              <a:t>simply display a search field as a normal text field. However, Safari and Chrome on</a:t>
            </a:r>
          </a:p>
          <a:p>
            <a:pPr marL="152386" indent="-152386">
              <a:lnSpc>
                <a:spcPct val="90000"/>
              </a:lnSpc>
            </a:pPr>
            <a:r>
              <a:rPr lang="en-IN" altLang="zh-CN" dirty="0" smtClean="0"/>
              <a:t>Mac OS X automatically add rounded corners to match the operating system's</a:t>
            </a:r>
          </a:p>
          <a:p>
            <a:pPr marL="152386" indent="-152386">
              <a:lnSpc>
                <a:spcPct val="90000"/>
              </a:lnSpc>
            </a:pPr>
            <a:r>
              <a:rPr lang="en-IN" altLang="zh-CN" dirty="0" smtClean="0"/>
              <a:t>standard look.</a:t>
            </a:r>
          </a:p>
          <a:p>
            <a:pPr marL="152386" indent="-152386">
              <a:lnSpc>
                <a:spcPct val="90000"/>
              </a:lnSpc>
            </a:pPr>
            <a:r>
              <a:rPr lang="en-IN" altLang="zh-CN" dirty="0" smtClean="0"/>
              <a:t>Apple.com uses </a:t>
            </a:r>
            <a:r>
              <a:rPr lang="en-IN" altLang="zh-CN" b="1" dirty="0" smtClean="0"/>
              <a:t>&lt;input type="search"&gt;</a:t>
            </a:r>
            <a:r>
              <a:rPr lang="en-IN" altLang="zh-CN" dirty="0" smtClean="0"/>
              <a:t> for their site-search box, to help give their</a:t>
            </a:r>
          </a:p>
          <a:p>
            <a:pPr marL="152386" indent="-152386">
              <a:lnSpc>
                <a:spcPct val="90000"/>
              </a:lnSpc>
            </a:pPr>
            <a:r>
              <a:rPr lang="en-IN" altLang="zh-CN" dirty="0" smtClean="0"/>
              <a:t>Site a “Mac-like” feel. But there’s nothing Mac-specific about it. It’s just markup, so</a:t>
            </a:r>
          </a:p>
          <a:p>
            <a:pPr marL="152386" indent="-152386">
              <a:lnSpc>
                <a:spcPct val="90000"/>
              </a:lnSpc>
            </a:pPr>
            <a:r>
              <a:rPr lang="en-IN" altLang="zh-CN" dirty="0" smtClean="0"/>
              <a:t>each browser on each platform can choose to render it according to platform-specific</a:t>
            </a:r>
          </a:p>
          <a:p>
            <a:pPr marL="152386" indent="-152386">
              <a:lnSpc>
                <a:spcPct val="90000"/>
              </a:lnSpc>
            </a:pPr>
            <a:r>
              <a:rPr lang="en-IN" altLang="zh-CN" dirty="0" smtClean="0"/>
              <a:t>conventions. As with all the other new input types, browsers that don’t</a:t>
            </a:r>
          </a:p>
          <a:p>
            <a:pPr marL="152386" indent="-152386">
              <a:lnSpc>
                <a:spcPct val="90000"/>
              </a:lnSpc>
            </a:pPr>
            <a:r>
              <a:rPr lang="en-IN" altLang="zh-CN" dirty="0" smtClean="0"/>
              <a:t>recognize type="search" will treat it like type="text" .</a:t>
            </a:r>
          </a:p>
          <a:p>
            <a:pPr marL="152386" indent="-152386">
              <a:lnSpc>
                <a:spcPct val="90000"/>
              </a:lnSpc>
            </a:pPr>
            <a:endParaRPr lang="en-US" altLang="zh-CN" dirty="0" smtClean="0"/>
          </a:p>
          <a:p>
            <a:pPr marL="152386" indent="-152386">
              <a:lnSpc>
                <a:spcPct val="90000"/>
              </a:lnSpc>
            </a:pPr>
            <a:r>
              <a:rPr lang="en-US" altLang="zh-CN" b="1" u="sng" dirty="0" smtClean="0"/>
              <a:t>Example:</a:t>
            </a:r>
          </a:p>
          <a:p>
            <a:pPr marL="152386" indent="-152386">
              <a:lnSpc>
                <a:spcPct val="90000"/>
              </a:lnSpc>
            </a:pPr>
            <a:endParaRPr lang="en-US" altLang="zh-CN" b="1" u="sng" dirty="0" smtClean="0"/>
          </a:p>
          <a:p>
            <a:pPr marL="152386" indent="-152386"/>
            <a:r>
              <a:rPr lang="en-IN" altLang="zh-CN" b="1" i="1" dirty="0" smtClean="0"/>
              <a:t>&lt;form&gt;</a:t>
            </a:r>
          </a:p>
          <a:p>
            <a:pPr marL="152386" indent="-152386"/>
            <a:r>
              <a:rPr lang="en-IN" altLang="zh-CN" b="1" i="1" dirty="0" smtClean="0"/>
              <a:t>  &lt;input name="q" type="search"&gt;</a:t>
            </a:r>
          </a:p>
          <a:p>
            <a:pPr marL="152386" indent="-152386"/>
            <a:r>
              <a:rPr lang="en-IN" altLang="zh-CN" b="1" i="1" dirty="0" smtClean="0"/>
              <a:t>  &lt;input type="submit" value="Find"&gt;</a:t>
            </a:r>
          </a:p>
          <a:p>
            <a:pPr marL="152386" indent="-152386"/>
            <a:r>
              <a:rPr lang="en-IN" altLang="zh-CN" b="1" i="1" dirty="0" smtClean="0"/>
              <a:t>&lt;/form&gt;</a:t>
            </a:r>
          </a:p>
          <a:p>
            <a:pPr marL="152386" indent="-152386">
              <a:lnSpc>
                <a:spcPct val="90000"/>
              </a:lnSpc>
            </a:pPr>
            <a:endParaRPr lang="en-US" altLang="zh-CN" i="1" dirty="0" smtClean="0"/>
          </a:p>
        </p:txBody>
      </p:sp>
    </p:spTree>
    <p:extLst>
      <p:ext uri="{BB962C8B-B14F-4D97-AF65-F5344CB8AC3E}">
        <p14:creationId xmlns:p14="http://schemas.microsoft.com/office/powerpoint/2010/main" val="227246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2195513" y="720725"/>
            <a:ext cx="4800600" cy="3600450"/>
          </a:xfrm>
          <a:ln/>
        </p:spPr>
      </p:sp>
      <p:sp>
        <p:nvSpPr>
          <p:cNvPr id="38917" name="Rectangle 3"/>
          <p:cNvSpPr>
            <a:spLocks noGrp="1" noChangeArrowheads="1"/>
          </p:cNvSpPr>
          <p:nvPr>
            <p:ph type="body" idx="1"/>
          </p:nvPr>
        </p:nvSpPr>
        <p:spPr>
          <a:noFill/>
          <a:ln/>
        </p:spPr>
        <p:txBody>
          <a:bodyPr/>
          <a:lstStyle/>
          <a:p>
            <a:pPr marL="190483" indent="-190483"/>
            <a:r>
              <a:rPr lang="en-US" altLang="zh-CN" b="1" u="sng" dirty="0" smtClean="0"/>
              <a:t>Number:</a:t>
            </a:r>
          </a:p>
          <a:p>
            <a:pPr marL="190483" indent="-190483"/>
            <a:r>
              <a:rPr lang="en-IN" altLang="zh-CN" dirty="0" smtClean="0"/>
              <a:t>Asking for a number is trickier than asking for an email address or web address.</a:t>
            </a:r>
          </a:p>
          <a:p>
            <a:pPr marL="190483" indent="-190483"/>
            <a:r>
              <a:rPr lang="en-IN" altLang="zh-CN" dirty="0" smtClean="0"/>
              <a:t>First of all, numbers are more complicated than you might think. You don’t often</a:t>
            </a:r>
          </a:p>
          <a:p>
            <a:pPr marL="190483" indent="-190483"/>
            <a:r>
              <a:rPr lang="en-IN" altLang="zh-CN" dirty="0" smtClean="0"/>
              <a:t>ask for “just a number.” It’s more likely that you’ll ask for a number in a</a:t>
            </a:r>
          </a:p>
          <a:p>
            <a:pPr marL="190483" indent="-190483"/>
            <a:r>
              <a:rPr lang="en-IN" altLang="zh-CN" dirty="0" smtClean="0"/>
              <a:t>particular range. You may only want certain kinds of numbers within that range-</a:t>
            </a:r>
          </a:p>
          <a:p>
            <a:pPr marL="190483" indent="-190483"/>
            <a:r>
              <a:rPr lang="en-IN" altLang="zh-CN" dirty="0" smtClean="0"/>
              <a:t>maybe whole numbers but not fractions or decimals.</a:t>
            </a:r>
          </a:p>
          <a:p>
            <a:pPr marL="190483" indent="-190483"/>
            <a:endParaRPr lang="en-US" altLang="zh-CN" dirty="0" smtClean="0"/>
          </a:p>
          <a:p>
            <a:pPr marL="190483" indent="-190483"/>
            <a:r>
              <a:rPr lang="en-US" altLang="zh-CN" b="1" u="sng" dirty="0" smtClean="0"/>
              <a:t>Example:</a:t>
            </a:r>
          </a:p>
          <a:p>
            <a:pPr marL="190483" indent="-190483"/>
            <a:endParaRPr lang="en-IN" altLang="zh-CN" dirty="0" smtClean="0"/>
          </a:p>
          <a:p>
            <a:pPr marL="190483" indent="-190483"/>
            <a:r>
              <a:rPr lang="en-IN" altLang="zh-CN" b="1" i="1" dirty="0" smtClean="0"/>
              <a:t>&lt;input type="number" min="0" max="10" step="2" value="6"&gt;</a:t>
            </a:r>
          </a:p>
          <a:p>
            <a:pPr marL="190483" indent="-190483"/>
            <a:endParaRPr lang="en-IN" altLang="zh-CN" dirty="0" smtClean="0"/>
          </a:p>
          <a:p>
            <a:pPr marL="190483" indent="-190483"/>
            <a:r>
              <a:rPr lang="en-IN" altLang="zh-CN" dirty="0" smtClean="0"/>
              <a:t>Let’s take that one attribute at a time.</a:t>
            </a:r>
          </a:p>
          <a:p>
            <a:pPr marL="190483" indent="-190483"/>
            <a:r>
              <a:rPr lang="en-IN" altLang="zh-CN" dirty="0" smtClean="0"/>
              <a:t> </a:t>
            </a:r>
          </a:p>
          <a:p>
            <a:pPr marL="190483" indent="-190483">
              <a:buFontTx/>
              <a:buAutoNum type="arabicPeriod"/>
            </a:pPr>
            <a:r>
              <a:rPr lang="en-IN" altLang="zh-CN" dirty="0" smtClean="0"/>
              <a:t>type="number" means that this is a number field.</a:t>
            </a:r>
          </a:p>
          <a:p>
            <a:pPr marL="190483" indent="-190483">
              <a:buFontTx/>
              <a:buAutoNum type="arabicPeriod"/>
            </a:pPr>
            <a:r>
              <a:rPr lang="en-IN" altLang="zh-CN" dirty="0" smtClean="0"/>
              <a:t>min="0" specifies the minimum acceptable value for this field.</a:t>
            </a:r>
          </a:p>
          <a:p>
            <a:pPr marL="190483" indent="-190483">
              <a:buFontTx/>
              <a:buAutoNum type="arabicPeriod"/>
            </a:pPr>
            <a:r>
              <a:rPr lang="en-IN" altLang="zh-CN" dirty="0" smtClean="0"/>
              <a:t>max="10" is the maximum acceptable value.</a:t>
            </a:r>
          </a:p>
          <a:p>
            <a:pPr marL="190483" indent="-190483">
              <a:buFontTx/>
              <a:buAutoNum type="arabicPeriod"/>
            </a:pPr>
            <a:r>
              <a:rPr lang="en-IN" altLang="zh-CN" dirty="0" smtClean="0"/>
              <a:t>step="2", combined with the min value, defines the acceptable numbers in the range: 0, 2, 4, and so on, up to the maxvalue.</a:t>
            </a:r>
          </a:p>
          <a:p>
            <a:pPr marL="190483" indent="-190483">
              <a:buFontTx/>
              <a:buAutoNum type="arabicPeriod"/>
            </a:pPr>
            <a:r>
              <a:rPr lang="en-IN" altLang="zh-CN" dirty="0" smtClean="0"/>
              <a:t>value="6" is the default value.</a:t>
            </a:r>
          </a:p>
          <a:p>
            <a:pPr marL="190483" indent="-190483">
              <a:buFontTx/>
              <a:buAutoNum type="arabicPeriod"/>
            </a:pPr>
            <a:endParaRPr lang="en-US" altLang="zh-CN" dirty="0" smtClean="0"/>
          </a:p>
        </p:txBody>
      </p:sp>
    </p:spTree>
    <p:extLst>
      <p:ext uri="{BB962C8B-B14F-4D97-AF65-F5344CB8AC3E}">
        <p14:creationId xmlns:p14="http://schemas.microsoft.com/office/powerpoint/2010/main" val="2735115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type="body" idx="1"/>
          </p:nvPr>
        </p:nvSpPr>
        <p:spPr/>
        <p:txBody>
          <a:bodyPr/>
          <a:lstStyle/>
          <a:p>
            <a:r>
              <a:rPr lang="en-IN" altLang="zh-CN" smtClean="0"/>
              <a:t>That’s the markup side of a number field. Keep in mind that all of those attributes</a:t>
            </a:r>
          </a:p>
          <a:p>
            <a:r>
              <a:rPr lang="en-IN" altLang="zh-CN" smtClean="0"/>
              <a:t>are optional. If you have a minimum but no maximum, you can specify</a:t>
            </a:r>
          </a:p>
          <a:p>
            <a:r>
              <a:rPr lang="en-IN" altLang="zh-CN" smtClean="0"/>
              <a:t>a min attribute but no max attribute. The default step value is 1, and you can</a:t>
            </a:r>
          </a:p>
          <a:p>
            <a:r>
              <a:rPr lang="en-IN" altLang="zh-CN" smtClean="0"/>
              <a:t>omit the step attribute unless you need a different step value. If there’s no</a:t>
            </a:r>
          </a:p>
          <a:p>
            <a:r>
              <a:rPr lang="en-IN" altLang="zh-CN" smtClean="0"/>
              <a:t>default value, then the value attribute can be the empty string or even omitted</a:t>
            </a:r>
          </a:p>
          <a:p>
            <a:r>
              <a:rPr lang="en-IN" altLang="zh-CN" smtClean="0"/>
              <a:t>altogether.</a:t>
            </a:r>
          </a:p>
          <a:p>
            <a:r>
              <a:rPr lang="en-IN" altLang="zh-CN" smtClean="0"/>
              <a:t> </a:t>
            </a:r>
          </a:p>
          <a:p>
            <a:r>
              <a:rPr lang="en-US" altLang="zh-CN" smtClean="0"/>
              <a:t>Visualizing Number field :</a:t>
            </a:r>
          </a:p>
          <a:p>
            <a:endParaRPr lang="en-US" altLang="zh-CN" smtClean="0"/>
          </a:p>
          <a:p>
            <a:r>
              <a:rPr lang="en-IN" altLang="zh-CN" smtClean="0"/>
              <a:t>On the iPhone, where input is difficult to begin with, the</a:t>
            </a:r>
          </a:p>
          <a:p>
            <a:r>
              <a:rPr lang="en-IN" altLang="zh-CN" smtClean="0"/>
              <a:t>browser once again optimizes the virtual keyboard for numeric input.</a:t>
            </a:r>
          </a:p>
          <a:p>
            <a:endParaRPr lang="en-IN" altLang="zh-CN" smtClean="0"/>
          </a:p>
          <a:p>
            <a:r>
              <a:rPr lang="en-IN" altLang="zh-CN" smtClean="0"/>
              <a:t>In the desktop version of Opera, the same type="number" field is rendered as a</a:t>
            </a:r>
          </a:p>
          <a:p>
            <a:r>
              <a:rPr lang="en-IN" altLang="zh-CN" smtClean="0"/>
              <a:t>“spinbox” control, with little up and down arrows that you can click to change the</a:t>
            </a:r>
          </a:p>
          <a:p>
            <a:r>
              <a:rPr lang="en-IN" altLang="zh-CN" smtClean="0"/>
              <a:t>value. </a:t>
            </a:r>
          </a:p>
          <a:p>
            <a:endParaRPr lang="en-IN" altLang="zh-CN" smtClean="0"/>
          </a:p>
          <a:p>
            <a:r>
              <a:rPr lang="en-IN" altLang="zh-CN" smtClean="0"/>
              <a:t>Opera respects the min, max, and step attributes, so you’ll always end up with an</a:t>
            </a:r>
          </a:p>
          <a:p>
            <a:r>
              <a:rPr lang="en-IN" altLang="zh-CN" smtClean="0"/>
              <a:t>acceptable numeric value. If you bump up the value to the maximum, the up</a:t>
            </a:r>
          </a:p>
          <a:p>
            <a:r>
              <a:rPr lang="en-IN" altLang="zh-CN" smtClean="0"/>
              <a:t>arrow in the spinbox is greyed out. </a:t>
            </a:r>
            <a:endParaRPr lang="en-US" altLang="zh-CN" smtClean="0"/>
          </a:p>
          <a:p>
            <a:endParaRPr lang="en-IN" altLang="zh-CN" smtClean="0"/>
          </a:p>
          <a:p>
            <a:endParaRPr lang="en-IN" dirty="0" smtClean="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676204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2195513" y="720725"/>
            <a:ext cx="4800600" cy="3600450"/>
          </a:xfrm>
          <a:ln/>
        </p:spPr>
      </p:sp>
      <p:sp>
        <p:nvSpPr>
          <p:cNvPr id="40965" name="Rectangle 3"/>
          <p:cNvSpPr>
            <a:spLocks noGrp="1" noChangeArrowheads="1"/>
          </p:cNvSpPr>
          <p:nvPr>
            <p:ph type="body" idx="1"/>
          </p:nvPr>
        </p:nvSpPr>
        <p:spPr>
          <a:noFill/>
          <a:ln/>
        </p:spPr>
        <p:txBody>
          <a:bodyPr/>
          <a:lstStyle/>
          <a:p>
            <a:pPr marL="152386" indent="-152386"/>
            <a:r>
              <a:rPr lang="en-US" altLang="zh-CN" b="1" u="sng" dirty="0" smtClean="0"/>
              <a:t>Range:</a:t>
            </a:r>
            <a:endParaRPr lang="en-IN" altLang="zh-CN" b="1" u="sng" dirty="0" smtClean="0"/>
          </a:p>
          <a:p>
            <a:pPr marL="152386" indent="-152386"/>
            <a:r>
              <a:rPr lang="en-IN" altLang="zh-CN" dirty="0" smtClean="0"/>
              <a:t>Spinboxes are not the only way to represent numeric input. You’ve probably also</a:t>
            </a:r>
          </a:p>
          <a:p>
            <a:pPr marL="152386" indent="-152386"/>
            <a:r>
              <a:rPr lang="en-IN" altLang="zh-CN" dirty="0" smtClean="0"/>
              <a:t>seen “slider” controls. </a:t>
            </a:r>
          </a:p>
          <a:p>
            <a:pPr marL="152386" indent="-152386"/>
            <a:r>
              <a:rPr lang="en-IN" altLang="zh-CN" dirty="0" smtClean="0"/>
              <a:t>You can now have slider controls in your web forms, too. </a:t>
            </a:r>
          </a:p>
          <a:p>
            <a:pPr marL="152386" indent="-152386"/>
            <a:endParaRPr lang="en-US" altLang="zh-CN" dirty="0" smtClean="0"/>
          </a:p>
          <a:p>
            <a:pPr marL="152386" indent="-152386"/>
            <a:r>
              <a:rPr lang="en-US" altLang="zh-CN" b="1" u="sng" dirty="0" smtClean="0"/>
              <a:t>Example:</a:t>
            </a:r>
          </a:p>
          <a:p>
            <a:pPr marL="152386" indent="-152386"/>
            <a:endParaRPr lang="en-IN" altLang="zh-CN" b="1" u="sng" dirty="0" smtClean="0"/>
          </a:p>
          <a:p>
            <a:pPr marL="152386" indent="-152386"/>
            <a:r>
              <a:rPr lang="en-IN" altLang="zh-CN" b="1" i="1" dirty="0" smtClean="0"/>
              <a:t>&lt;input type="range" min="0" max="10" step="2" value="6"&gt;</a:t>
            </a:r>
          </a:p>
          <a:p>
            <a:pPr marL="152386" indent="-152386"/>
            <a:endParaRPr lang="en-IN" altLang="zh-CN" dirty="0" smtClean="0"/>
          </a:p>
          <a:p>
            <a:pPr marL="152386" indent="-152386"/>
            <a:r>
              <a:rPr lang="en-IN" altLang="zh-CN" dirty="0" smtClean="0"/>
              <a:t>All the available attributes are the same as type="number" —</a:t>
            </a:r>
          </a:p>
          <a:p>
            <a:pPr marL="152386" indent="-152386"/>
            <a:r>
              <a:rPr lang="en-IN" altLang="zh-CN" dirty="0" smtClean="0"/>
              <a:t>min, max, step, value — and they mean the same thing. The only difference is the</a:t>
            </a:r>
          </a:p>
          <a:p>
            <a:pPr marL="152386" indent="-152386"/>
            <a:r>
              <a:rPr lang="en-IN" altLang="zh-CN" dirty="0" smtClean="0"/>
              <a:t>user interface. Instead of a field for typing, browsers are expected to</a:t>
            </a:r>
          </a:p>
          <a:p>
            <a:pPr marL="152386" indent="-152386"/>
            <a:r>
              <a:rPr lang="en-IN" altLang="zh-CN" dirty="0" smtClean="0"/>
              <a:t>render type="range" as a slider control. Safari, Chrome, and Opera all do this.</a:t>
            </a:r>
          </a:p>
          <a:p>
            <a:pPr marL="152386" indent="-152386"/>
            <a:r>
              <a:rPr lang="en-IN" altLang="zh-CN" dirty="0" smtClean="0"/>
              <a:t>(Sadly, the iPhone renders it as a simple text box. It doesn’t even optimize its on-</a:t>
            </a:r>
          </a:p>
          <a:p>
            <a:pPr marL="152386" indent="-152386"/>
            <a:r>
              <a:rPr lang="en-IN" altLang="zh-CN" dirty="0" smtClean="0"/>
              <a:t>screen keyboard for numeric input.) All other browsers simply treat the field</a:t>
            </a:r>
          </a:p>
          <a:p>
            <a:pPr marL="152386" indent="-152386"/>
            <a:r>
              <a:rPr lang="en-IN" altLang="zh-CN" dirty="0" smtClean="0"/>
              <a:t>as type="text“.</a:t>
            </a:r>
            <a:endParaRPr lang="en-US" altLang="zh-CN" dirty="0" smtClean="0"/>
          </a:p>
        </p:txBody>
      </p:sp>
    </p:spTree>
    <p:extLst>
      <p:ext uri="{BB962C8B-B14F-4D97-AF65-F5344CB8AC3E}">
        <p14:creationId xmlns:p14="http://schemas.microsoft.com/office/powerpoint/2010/main" val="2879204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2195513" y="720725"/>
            <a:ext cx="4800600" cy="3600450"/>
          </a:xfrm>
          <a:ln/>
        </p:spPr>
      </p:sp>
      <p:sp>
        <p:nvSpPr>
          <p:cNvPr id="41989" name="Rectangle 3"/>
          <p:cNvSpPr>
            <a:spLocks noGrp="1" noChangeArrowheads="1"/>
          </p:cNvSpPr>
          <p:nvPr>
            <p:ph type="body" idx="1"/>
          </p:nvPr>
        </p:nvSpPr>
        <p:spPr>
          <a:noFill/>
          <a:ln/>
        </p:spPr>
        <p:txBody>
          <a:bodyPr/>
          <a:lstStyle/>
          <a:p>
            <a:pPr marL="152386" indent="-152386"/>
            <a:r>
              <a:rPr lang="en-US" altLang="zh-CN" b="1" u="sng" dirty="0" smtClean="0"/>
              <a:t>Date:</a:t>
            </a:r>
            <a:endParaRPr lang="en-IN" altLang="zh-CN" b="1" u="sng" dirty="0" smtClean="0"/>
          </a:p>
          <a:p>
            <a:pPr marL="152386" indent="-152386"/>
            <a:r>
              <a:rPr lang="en-IN" altLang="zh-CN" dirty="0" smtClean="0"/>
              <a:t>HTML 4 did not include a date picker control. JavaScript frameworks have picked up</a:t>
            </a:r>
          </a:p>
          <a:p>
            <a:pPr marL="152386" indent="-152386"/>
            <a:r>
              <a:rPr lang="en-IN" altLang="zh-CN" dirty="0" smtClean="0"/>
              <a:t>the slack (Dojo, jQuery UI, YUI, Closure Library), but of course each of these</a:t>
            </a:r>
          </a:p>
          <a:p>
            <a:pPr marL="152386" indent="-152386"/>
            <a:r>
              <a:rPr lang="en-IN" altLang="zh-CN" dirty="0" smtClean="0"/>
              <a:t>solutions requires “buying into” the framework on which the date picker is built.</a:t>
            </a:r>
          </a:p>
          <a:p>
            <a:pPr marL="152386" indent="-152386"/>
            <a:endParaRPr lang="en-IN" altLang="zh-CN" dirty="0" smtClean="0"/>
          </a:p>
          <a:p>
            <a:pPr marL="152386" indent="-152386"/>
            <a:r>
              <a:rPr lang="en-IN" altLang="zh-CN" dirty="0" smtClean="0"/>
              <a:t>HTML5 finally defines a way to include a native date picker control without having to</a:t>
            </a:r>
          </a:p>
          <a:p>
            <a:pPr marL="152386" indent="-152386"/>
            <a:r>
              <a:rPr lang="en-IN" altLang="zh-CN" dirty="0" smtClean="0"/>
              <a:t>script it yourself. In fact, it defines six input types: date, month, week, time, date +</a:t>
            </a:r>
          </a:p>
          <a:p>
            <a:pPr marL="152386" indent="-152386"/>
            <a:r>
              <a:rPr lang="en-IN" altLang="zh-CN" dirty="0" smtClean="0"/>
              <a:t>time, and date + time - timezone.</a:t>
            </a:r>
          </a:p>
          <a:p>
            <a:pPr marL="152386" indent="-152386"/>
            <a:endParaRPr lang="en-IN" altLang="zh-CN" dirty="0" smtClean="0"/>
          </a:p>
          <a:p>
            <a:pPr marL="152386" indent="-152386"/>
            <a:r>
              <a:rPr lang="en-IN" altLang="zh-CN" dirty="0" smtClean="0"/>
              <a:t>So far, support is… sparse.</a:t>
            </a:r>
            <a:endParaRPr lang="en-US" altLang="zh-CN" dirty="0" smtClean="0"/>
          </a:p>
        </p:txBody>
      </p:sp>
    </p:spTree>
    <p:extLst>
      <p:ext uri="{BB962C8B-B14F-4D97-AF65-F5344CB8AC3E}">
        <p14:creationId xmlns:p14="http://schemas.microsoft.com/office/powerpoint/2010/main" val="2277091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3"/>
          <p:cNvSpPr>
            <a:spLocks noGrp="1" noChangeArrowheads="1"/>
          </p:cNvSpPr>
          <p:nvPr>
            <p:ph type="body" idx="1"/>
          </p:nvPr>
        </p:nvSpPr>
        <p:spPr/>
        <p:txBody>
          <a:bodyPr/>
          <a:lstStyle/>
          <a:p>
            <a:r>
              <a:rPr lang="en-US" altLang="zh-CN" smtClean="0"/>
              <a:t>Audio &amp; Video:</a:t>
            </a:r>
          </a:p>
          <a:p>
            <a:r>
              <a:rPr lang="en-IN" altLang="zh-CN" smtClean="0"/>
              <a:t>HTML5 is fairly intelligent about picking the right default for presenting the most </a:t>
            </a:r>
          </a:p>
          <a:p>
            <a:r>
              <a:rPr lang="en-IN" altLang="zh-CN" smtClean="0"/>
              <a:t>optimum audio or video. Couple that with the absolute minimum coding that's</a:t>
            </a:r>
          </a:p>
          <a:p>
            <a:r>
              <a:rPr lang="en-IN" altLang="zh-CN" smtClean="0"/>
              <a:t>needed to handle multimedia in HTML5 and you have a pretty good situation for</a:t>
            </a:r>
          </a:p>
          <a:p>
            <a:r>
              <a:rPr lang="en-IN" altLang="zh-CN" smtClean="0"/>
              <a:t>developers.</a:t>
            </a:r>
          </a:p>
          <a:p>
            <a:r>
              <a:rPr lang="en-IN" altLang="zh-CN" smtClean="0"/>
              <a:t>The bad news is that because the people diligently working on the HTML5</a:t>
            </a:r>
          </a:p>
          <a:p>
            <a:r>
              <a:rPr lang="en-IN" altLang="zh-CN" smtClean="0"/>
              <a:t>specification tried to compromise between open formats and de facto standard</a:t>
            </a:r>
          </a:p>
          <a:p>
            <a:r>
              <a:rPr lang="en-IN" altLang="zh-CN" smtClean="0"/>
              <a:t>formats and so on, support for native codecs in HTML5 is slightly lacking: there</a:t>
            </a:r>
          </a:p>
          <a:p>
            <a:r>
              <a:rPr lang="en-IN" altLang="zh-CN" smtClean="0"/>
              <a:t>isn't any. It's up to the browser to support formats, and up to the developer to</a:t>
            </a:r>
          </a:p>
          <a:p>
            <a:r>
              <a:rPr lang="en-IN" altLang="zh-CN" smtClean="0"/>
              <a:t>supply them. What's emerged from that are a few relatively new standards.</a:t>
            </a:r>
            <a:endParaRPr lang="en-US" altLang="zh-CN"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066869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2195513" y="720725"/>
            <a:ext cx="4800600" cy="3600450"/>
          </a:xfrm>
          <a:ln/>
        </p:spPr>
      </p:sp>
      <p:sp>
        <p:nvSpPr>
          <p:cNvPr id="44037" name="Rectangle 3"/>
          <p:cNvSpPr>
            <a:spLocks noGrp="1" noChangeArrowheads="1"/>
          </p:cNvSpPr>
          <p:nvPr>
            <p:ph type="body" idx="1"/>
          </p:nvPr>
        </p:nvSpPr>
        <p:spPr>
          <a:noFill/>
          <a:ln/>
        </p:spPr>
        <p:txBody>
          <a:bodyPr/>
          <a:lstStyle/>
          <a:p>
            <a:pPr marL="152386" indent="-152386">
              <a:lnSpc>
                <a:spcPct val="90000"/>
              </a:lnSpc>
            </a:pPr>
            <a:r>
              <a:rPr lang="en-US" altLang="zh-CN" b="1" u="sng" dirty="0" smtClean="0"/>
              <a:t>Examples:</a:t>
            </a:r>
          </a:p>
          <a:p>
            <a:pPr marL="152386" indent="-152386">
              <a:lnSpc>
                <a:spcPct val="90000"/>
              </a:lnSpc>
            </a:pPr>
            <a:endParaRPr lang="en-US" altLang="zh-CN" b="1" u="sng" dirty="0" smtClean="0"/>
          </a:p>
          <a:p>
            <a:pPr marL="152386" indent="-152386">
              <a:lnSpc>
                <a:spcPct val="90000"/>
              </a:lnSpc>
            </a:pPr>
            <a:r>
              <a:rPr lang="en-US" altLang="zh-CN" b="1" u="sng" dirty="0" smtClean="0"/>
              <a:t>Audio</a:t>
            </a:r>
          </a:p>
          <a:p>
            <a:pPr marL="152386" indent="-152386">
              <a:lnSpc>
                <a:spcPct val="90000"/>
              </a:lnSpc>
            </a:pPr>
            <a:endParaRPr lang="en-US" altLang="zh-CN" b="1" u="sng" dirty="0" smtClean="0"/>
          </a:p>
          <a:p>
            <a:pPr marL="152386" indent="-152386">
              <a:lnSpc>
                <a:spcPct val="90000"/>
              </a:lnSpc>
            </a:pPr>
            <a:r>
              <a:rPr lang="en-IN" altLang="zh-CN" b="1" i="1" dirty="0" smtClean="0"/>
              <a:t>&lt;audio controls preload="metadata"&gt;</a:t>
            </a:r>
          </a:p>
          <a:p>
            <a:pPr marL="152386" indent="-152386">
              <a:lnSpc>
                <a:spcPct val="90000"/>
              </a:lnSpc>
            </a:pPr>
            <a:r>
              <a:rPr lang="en-IN" altLang="zh-CN" b="1" i="1" dirty="0" smtClean="0"/>
              <a:t>&lt;source src="sample.mp3"&gt;</a:t>
            </a:r>
          </a:p>
          <a:p>
            <a:pPr marL="152386" indent="-152386">
              <a:lnSpc>
                <a:spcPct val="90000"/>
              </a:lnSpc>
            </a:pPr>
            <a:r>
              <a:rPr lang="en-IN" altLang="zh-CN" b="1" i="1" dirty="0" smtClean="0"/>
              <a:t>&lt;source src="sample.ogg"&gt; &lt;/audio&gt;</a:t>
            </a:r>
            <a:r>
              <a:rPr lang="en-IN" altLang="zh-CN" dirty="0" smtClean="0"/>
              <a:t> </a:t>
            </a:r>
            <a:endParaRPr lang="en-US" altLang="zh-CN" b="1" u="sng" dirty="0" smtClean="0"/>
          </a:p>
          <a:p>
            <a:pPr marL="152386" indent="-152386">
              <a:lnSpc>
                <a:spcPct val="90000"/>
              </a:lnSpc>
            </a:pPr>
            <a:endParaRPr lang="en-US" altLang="zh-CN" b="1" u="sng" dirty="0" smtClean="0"/>
          </a:p>
          <a:p>
            <a:pPr marL="152386" indent="-152386">
              <a:lnSpc>
                <a:spcPct val="90000"/>
              </a:lnSpc>
            </a:pPr>
            <a:r>
              <a:rPr lang="en-US" altLang="zh-CN" b="1" u="sng" dirty="0" smtClean="0"/>
              <a:t>Video</a:t>
            </a:r>
          </a:p>
          <a:p>
            <a:pPr marL="152386" indent="-152386">
              <a:lnSpc>
                <a:spcPct val="90000"/>
              </a:lnSpc>
            </a:pPr>
            <a:endParaRPr lang="en-US" altLang="zh-CN" b="1" u="sng" dirty="0" smtClean="0"/>
          </a:p>
          <a:p>
            <a:pPr marL="152386" indent="-152386">
              <a:lnSpc>
                <a:spcPct val="90000"/>
              </a:lnSpc>
            </a:pPr>
            <a:r>
              <a:rPr lang="en-IN" altLang="zh-CN" b="1" i="1" dirty="0" smtClean="0"/>
              <a:t>&lt;video controls width="640" height="480" src="sample.mp4" poster="sample.jpg"&gt;</a:t>
            </a:r>
          </a:p>
          <a:p>
            <a:pPr marL="152386" indent="-152386">
              <a:lnSpc>
                <a:spcPct val="90000"/>
              </a:lnSpc>
            </a:pPr>
            <a:r>
              <a:rPr lang="en-IN" altLang="zh-CN" b="1" i="1" dirty="0" smtClean="0"/>
              <a:t>&lt;/video&gt;</a:t>
            </a:r>
            <a:r>
              <a:rPr lang="en-IN" altLang="zh-CN" dirty="0" smtClean="0"/>
              <a:t> </a:t>
            </a:r>
          </a:p>
          <a:p>
            <a:pPr marL="152386" indent="-152386">
              <a:lnSpc>
                <a:spcPct val="90000"/>
              </a:lnSpc>
            </a:pPr>
            <a:endParaRPr lang="en-US" altLang="zh-CN" dirty="0" smtClean="0"/>
          </a:p>
          <a:p>
            <a:pPr marL="152386" indent="-152386">
              <a:lnSpc>
                <a:spcPct val="90000"/>
              </a:lnSpc>
            </a:pPr>
            <a:r>
              <a:rPr lang="en-IN" altLang="zh-CN" dirty="0" smtClean="0"/>
              <a:t>Both the &lt;video&gt; and &lt;audio&gt; can take another important parameter, shown</a:t>
            </a:r>
          </a:p>
          <a:p>
            <a:pPr marL="152386" indent="-152386">
              <a:lnSpc>
                <a:spcPct val="90000"/>
              </a:lnSpc>
            </a:pPr>
            <a:r>
              <a:rPr lang="en-IN" altLang="zh-CN" dirty="0" smtClean="0"/>
              <a:t>above, called preload (which was formerly implemented as autobuffer with</a:t>
            </a:r>
          </a:p>
          <a:p>
            <a:pPr marL="152386" indent="-152386">
              <a:lnSpc>
                <a:spcPct val="90000"/>
              </a:lnSpc>
            </a:pPr>
            <a:r>
              <a:rPr lang="en-IN" altLang="zh-CN" dirty="0" smtClean="0"/>
              <a:t>slightly different syntax). The values for preload can be auto (download the media</a:t>
            </a:r>
          </a:p>
          <a:p>
            <a:pPr marL="152386" indent="-152386">
              <a:lnSpc>
                <a:spcPct val="90000"/>
              </a:lnSpc>
            </a:pPr>
            <a:r>
              <a:rPr lang="en-IN" altLang="zh-CN" dirty="0" smtClean="0"/>
              <a:t>file to the browser in advance), none (do not preload the media), or metadata</a:t>
            </a:r>
          </a:p>
          <a:p>
            <a:pPr marL="152386" indent="-152386">
              <a:lnSpc>
                <a:spcPct val="90000"/>
              </a:lnSpc>
            </a:pPr>
            <a:r>
              <a:rPr lang="en-IN" altLang="zh-CN" dirty="0" smtClean="0"/>
              <a:t>(just download enough metadata to discover the duration and other information of</a:t>
            </a:r>
          </a:p>
          <a:p>
            <a:pPr marL="152386" indent="-152386">
              <a:lnSpc>
                <a:spcPct val="90000"/>
              </a:lnSpc>
            </a:pPr>
            <a:r>
              <a:rPr lang="en-IN" altLang="zh-CN" dirty="0" smtClean="0"/>
              <a:t>the media file). So with a little extra care in coding, you can make the user's</a:t>
            </a:r>
          </a:p>
          <a:p>
            <a:pPr marL="152386" indent="-152386">
              <a:lnSpc>
                <a:spcPct val="90000"/>
              </a:lnSpc>
            </a:pPr>
            <a:r>
              <a:rPr lang="en-IN" altLang="zh-CN" dirty="0" smtClean="0"/>
              <a:t>experience much better. </a:t>
            </a:r>
            <a:endParaRPr lang="en-US" altLang="zh-CN" b="1" u="sng" dirty="0" smtClean="0"/>
          </a:p>
          <a:p>
            <a:pPr marL="152386" indent="-152386">
              <a:lnSpc>
                <a:spcPct val="90000"/>
              </a:lnSpc>
            </a:pPr>
            <a:endParaRPr lang="en-US" altLang="zh-CN" b="1" u="sng" dirty="0" smtClean="0"/>
          </a:p>
        </p:txBody>
      </p:sp>
    </p:spTree>
    <p:extLst>
      <p:ext uri="{BB962C8B-B14F-4D97-AF65-F5344CB8AC3E}">
        <p14:creationId xmlns:p14="http://schemas.microsoft.com/office/powerpoint/2010/main" val="2521108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2195513" y="720725"/>
            <a:ext cx="4800600" cy="3600450"/>
          </a:xfrm>
          <a:ln/>
        </p:spPr>
      </p:sp>
      <p:sp>
        <p:nvSpPr>
          <p:cNvPr id="45061" name="Rectangle 3"/>
          <p:cNvSpPr>
            <a:spLocks noGrp="1" noChangeArrowheads="1"/>
          </p:cNvSpPr>
          <p:nvPr>
            <p:ph type="body" idx="1"/>
          </p:nvPr>
        </p:nvSpPr>
        <p:spPr>
          <a:noFill/>
          <a:ln/>
        </p:spPr>
        <p:txBody>
          <a:bodyPr/>
          <a:lstStyle/>
          <a:p>
            <a:pPr marL="152386" indent="-152386">
              <a:lnSpc>
                <a:spcPct val="90000"/>
              </a:lnSpc>
            </a:pPr>
            <a:r>
              <a:rPr lang="en-US" altLang="zh-CN" b="1" u="sng" dirty="0" smtClean="0"/>
              <a:t>Article:</a:t>
            </a:r>
            <a:endParaRPr lang="en-IN" altLang="zh-CN" b="1" u="sng" dirty="0" smtClean="0"/>
          </a:p>
          <a:p>
            <a:pPr marL="152386" indent="-152386">
              <a:lnSpc>
                <a:spcPct val="90000"/>
              </a:lnSpc>
            </a:pPr>
            <a:endParaRPr lang="en-IN" altLang="zh-CN" dirty="0" smtClean="0"/>
          </a:p>
          <a:p>
            <a:pPr marL="152386" indent="-152386">
              <a:lnSpc>
                <a:spcPct val="90000"/>
              </a:lnSpc>
            </a:pPr>
            <a:r>
              <a:rPr lang="en-IN" altLang="zh-CN" dirty="0" smtClean="0"/>
              <a:t>The article element represents a component of a page that consists of a self-</a:t>
            </a:r>
          </a:p>
          <a:p>
            <a:pPr marL="152386" indent="-152386">
              <a:lnSpc>
                <a:spcPct val="90000"/>
              </a:lnSpc>
            </a:pPr>
            <a:r>
              <a:rPr lang="en-IN" altLang="zh-CN" dirty="0" smtClean="0"/>
              <a:t>contained composition in a document, page, application, or site and that is intended</a:t>
            </a:r>
          </a:p>
          <a:p>
            <a:pPr marL="152386" indent="-152386">
              <a:lnSpc>
                <a:spcPct val="90000"/>
              </a:lnSpc>
            </a:pPr>
            <a:r>
              <a:rPr lang="en-IN" altLang="zh-CN" dirty="0" smtClean="0"/>
              <a:t>to be independently distributable or reusable, e.g. in syndication. This could be a </a:t>
            </a:r>
          </a:p>
          <a:p>
            <a:pPr marL="152386" indent="-152386">
              <a:lnSpc>
                <a:spcPct val="90000"/>
              </a:lnSpc>
            </a:pPr>
            <a:r>
              <a:rPr lang="en-IN" altLang="zh-CN" dirty="0" smtClean="0"/>
              <a:t>forum post, a magazine or newspaper article, a Web log entry, a user-submitted </a:t>
            </a:r>
          </a:p>
          <a:p>
            <a:pPr marL="152386" indent="-152386">
              <a:lnSpc>
                <a:spcPct val="90000"/>
              </a:lnSpc>
            </a:pPr>
            <a:r>
              <a:rPr lang="en-IN" altLang="zh-CN" dirty="0" smtClean="0"/>
              <a:t>comment, an interactive widget or gadget, or any other independent item of content. </a:t>
            </a:r>
            <a:endParaRPr lang="en-US" altLang="zh-CN" dirty="0" smtClean="0"/>
          </a:p>
        </p:txBody>
      </p:sp>
    </p:spTree>
    <p:extLst>
      <p:ext uri="{BB962C8B-B14F-4D97-AF65-F5344CB8AC3E}">
        <p14:creationId xmlns:p14="http://schemas.microsoft.com/office/powerpoint/2010/main" val="4284023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0461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2022475" y="685800"/>
            <a:ext cx="4572000" cy="3429000"/>
          </a:xfrm>
          <a:ln/>
        </p:spPr>
      </p:sp>
      <p:sp>
        <p:nvSpPr>
          <p:cNvPr id="47109" name="Rectangle 3"/>
          <p:cNvSpPr>
            <a:spLocks noGrp="1" noChangeArrowheads="1"/>
          </p:cNvSpPr>
          <p:nvPr>
            <p:ph type="body" idx="1"/>
          </p:nvPr>
        </p:nvSpPr>
        <p:spPr>
          <a:noFill/>
          <a:ln/>
        </p:spPr>
        <p:txBody>
          <a:bodyPr/>
          <a:lstStyle/>
          <a:p>
            <a:pPr marL="144155" indent="-144155"/>
            <a:r>
              <a:rPr lang="en-IN" altLang="zh-CN" b="1" u="sng" dirty="0" smtClean="0"/>
              <a:t>Modernizr</a:t>
            </a:r>
          </a:p>
          <a:p>
            <a:pPr marL="144155" indent="-144155"/>
            <a:r>
              <a:rPr lang="en-IN" altLang="zh-CN" dirty="0" smtClean="0"/>
              <a:t>Modernizr is a JavaScript library that helps you add HTML5 capabilities to your</a:t>
            </a:r>
          </a:p>
          <a:p>
            <a:pPr marL="144155" indent="-144155"/>
            <a:r>
              <a:rPr lang="en-IN" altLang="zh-CN" dirty="0" smtClean="0"/>
              <a:t>websites. HTML5 is a combination of HTML, JavaScript, and CSS3. The problem</a:t>
            </a:r>
          </a:p>
          <a:p>
            <a:pPr marL="144155" indent="-144155"/>
            <a:r>
              <a:rPr lang="en-IN" altLang="zh-CN" dirty="0" smtClean="0"/>
              <a:t>with HTML5 is that not all browsers support HTML5 markup and those that do</a:t>
            </a:r>
          </a:p>
          <a:p>
            <a:pPr marL="144155" indent="-144155"/>
            <a:r>
              <a:rPr lang="en-IN" altLang="zh-CN" dirty="0" smtClean="0"/>
              <a:t>support it, do not always support it the same way. Modernizer helps you get a</a:t>
            </a:r>
          </a:p>
          <a:p>
            <a:pPr marL="144155" indent="-144155"/>
            <a:r>
              <a:rPr lang="en-IN" altLang="zh-CN" dirty="0" smtClean="0"/>
              <a:t>consistent experience for your end users across multiple browsers. Even older </a:t>
            </a:r>
          </a:p>
          <a:p>
            <a:pPr marL="144155" indent="-144155"/>
            <a:r>
              <a:rPr lang="en-IN" altLang="zh-CN" dirty="0" smtClean="0"/>
              <a:t>browsers like Internet Explorer 6 can benefit from Modernizr.</a:t>
            </a:r>
          </a:p>
          <a:p>
            <a:pPr marL="144155" indent="-144155"/>
            <a:endParaRPr lang="en-US" altLang="zh-CN" dirty="0" smtClean="0"/>
          </a:p>
          <a:p>
            <a:pPr marL="144155" indent="-144155"/>
            <a:r>
              <a:rPr lang="en-IN" altLang="zh-CN" dirty="0" smtClean="0"/>
              <a:t>Modernizr detects the actual HTML5 features that a browser supports. It does this by</a:t>
            </a:r>
          </a:p>
          <a:p>
            <a:pPr marL="144155" indent="-144155"/>
            <a:r>
              <a:rPr lang="en-IN" altLang="zh-CN" dirty="0" smtClean="0"/>
              <a:t>first creating an element, setting a style instruction on the element, and then</a:t>
            </a:r>
          </a:p>
          <a:p>
            <a:pPr marL="144155" indent="-144155"/>
            <a:r>
              <a:rPr lang="en-IN" altLang="zh-CN" dirty="0" smtClean="0"/>
              <a:t>retrieving it. If a browser does not support the instruction, it will return an error or</a:t>
            </a:r>
          </a:p>
          <a:p>
            <a:pPr marL="144155" indent="-144155"/>
            <a:r>
              <a:rPr lang="en-IN" altLang="zh-CN" dirty="0" smtClean="0"/>
              <a:t>undefined.</a:t>
            </a:r>
          </a:p>
          <a:p>
            <a:pPr marL="144155" indent="-144155"/>
            <a:endParaRPr lang="en-IN" altLang="zh-CN" dirty="0" smtClean="0"/>
          </a:p>
          <a:p>
            <a:pPr marL="144155" indent="-144155"/>
            <a:r>
              <a:rPr lang="en-IN" altLang="zh-CN" dirty="0" smtClean="0"/>
              <a:t>The first thing you need to do is get the Modernizr library. There are two ways to do</a:t>
            </a:r>
          </a:p>
          <a:p>
            <a:pPr marL="144155" indent="-144155"/>
            <a:r>
              <a:rPr lang="en-IN" altLang="zh-CN" dirty="0" smtClean="0"/>
              <a:t> this. First, you can use a Content Delivery Network (CDN) like the one from </a:t>
            </a:r>
          </a:p>
          <a:p>
            <a:pPr marL="144155" indent="-144155"/>
            <a:r>
              <a:rPr lang="en-IN" altLang="zh-CN" dirty="0" smtClean="0"/>
              <a:t>Microsoft. The second (and best) way is to use a custom build from Modernizr.com</a:t>
            </a:r>
          </a:p>
          <a:p>
            <a:pPr marL="144155" indent="-144155"/>
            <a:r>
              <a:rPr lang="en-IN" altLang="zh-CN" dirty="0" smtClean="0"/>
              <a:t>This option allows you to choose only the portions you want. This results in a smaller</a:t>
            </a:r>
          </a:p>
          <a:p>
            <a:pPr marL="144155" indent="-144155"/>
            <a:r>
              <a:rPr lang="en-IN" altLang="zh-CN" dirty="0" smtClean="0"/>
              <a:t>file.</a:t>
            </a:r>
          </a:p>
        </p:txBody>
      </p:sp>
    </p:spTree>
    <p:extLst>
      <p:ext uri="{BB962C8B-B14F-4D97-AF65-F5344CB8AC3E}">
        <p14:creationId xmlns:p14="http://schemas.microsoft.com/office/powerpoint/2010/main" val="72146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Rot="1" noChangeAspect="1" noChangeArrowheads="1" noTextEdit="1"/>
          </p:cNvSpPr>
          <p:nvPr>
            <p:ph type="sldImg"/>
          </p:nvPr>
        </p:nvSpPr>
        <p:spPr>
          <a:xfrm>
            <a:off x="2195513" y="720725"/>
            <a:ext cx="4800600" cy="3600450"/>
          </a:xfrm>
          <a:ln/>
        </p:spPr>
      </p:sp>
      <p:sp>
        <p:nvSpPr>
          <p:cNvPr id="29701" name="Rectangle 5"/>
          <p:cNvSpPr>
            <a:spLocks noGrp="1" noChangeArrowheads="1"/>
          </p:cNvSpPr>
          <p:nvPr>
            <p:ph type="body" idx="1"/>
          </p:nvPr>
        </p:nvSpPr>
        <p:spPr>
          <a:noFill/>
          <a:ln/>
        </p:spPr>
        <p:txBody>
          <a:bodyPr/>
          <a:lstStyle/>
          <a:p>
            <a:pPr eaLnBrk="1" hangingPunct="1"/>
            <a:endParaRPr lang="en-IN" smtClean="0"/>
          </a:p>
        </p:txBody>
      </p:sp>
    </p:spTree>
    <p:extLst>
      <p:ext uri="{BB962C8B-B14F-4D97-AF65-F5344CB8AC3E}">
        <p14:creationId xmlns:p14="http://schemas.microsoft.com/office/powerpoint/2010/main" val="289923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type="body" idx="1"/>
          </p:nvPr>
        </p:nvSpPr>
        <p:spPr>
          <a:xfrm>
            <a:off x="2039938" y="580571"/>
            <a:ext cx="4608215" cy="3962703"/>
          </a:xfrm>
          <a:noFill/>
          <a:ln/>
        </p:spPr>
        <p:txBody>
          <a:bodyPr/>
          <a:lstStyle/>
          <a:p>
            <a:pPr eaLnBrk="1" hangingPunct="1">
              <a:lnSpc>
                <a:spcPct val="90000"/>
              </a:lnSpc>
            </a:pPr>
            <a:r>
              <a:rPr lang="en-IN" altLang="zh-CN" dirty="0" err="1" smtClean="0"/>
              <a:t>Modernizr</a:t>
            </a:r>
            <a:r>
              <a:rPr lang="en-IN" altLang="zh-CN" dirty="0" smtClean="0"/>
              <a:t> is referenced just like any JavaScript code. </a:t>
            </a:r>
            <a:r>
              <a:rPr lang="en-IN" altLang="zh-CN" dirty="0" err="1" smtClean="0"/>
              <a:t>Modernizr</a:t>
            </a:r>
            <a:r>
              <a:rPr lang="en-IN" altLang="zh-CN" dirty="0" smtClean="0"/>
              <a:t> should be place</a:t>
            </a:r>
          </a:p>
          <a:p>
            <a:pPr eaLnBrk="1" hangingPunct="1">
              <a:lnSpc>
                <a:spcPct val="90000"/>
              </a:lnSpc>
            </a:pPr>
            <a:r>
              <a:rPr lang="en-IN" altLang="zh-CN" dirty="0" smtClean="0"/>
              <a:t>after your CSS references.</a:t>
            </a:r>
          </a:p>
          <a:p>
            <a:pPr eaLnBrk="1" hangingPunct="1">
              <a:lnSpc>
                <a:spcPct val="90000"/>
              </a:lnSpc>
            </a:pPr>
            <a:r>
              <a:rPr lang="en-IN" altLang="zh-CN" dirty="0" smtClean="0"/>
              <a:t>Place a script reference in the head tag of your HTML document:</a:t>
            </a:r>
          </a:p>
          <a:p>
            <a:pPr eaLnBrk="1" hangingPunct="1">
              <a:lnSpc>
                <a:spcPct val="90000"/>
              </a:lnSpc>
            </a:pPr>
            <a:endParaRPr lang="en-US" dirty="0" smtClean="0"/>
          </a:p>
          <a:p>
            <a:pPr eaLnBrk="1" hangingPunct="1">
              <a:lnSpc>
                <a:spcPct val="90000"/>
              </a:lnSpc>
            </a:pPr>
            <a:r>
              <a:rPr lang="en-IN" b="1" i="1" dirty="0" smtClean="0"/>
              <a:t>&lt;!DOCTYPE html&gt;</a:t>
            </a:r>
          </a:p>
          <a:p>
            <a:pPr eaLnBrk="1" hangingPunct="1">
              <a:lnSpc>
                <a:spcPct val="90000"/>
              </a:lnSpc>
            </a:pPr>
            <a:r>
              <a:rPr lang="en-IN" b="1" i="1" dirty="0" smtClean="0"/>
              <a:t>&lt;html&gt;</a:t>
            </a:r>
          </a:p>
          <a:p>
            <a:pPr eaLnBrk="1" hangingPunct="1">
              <a:lnSpc>
                <a:spcPct val="90000"/>
              </a:lnSpc>
            </a:pPr>
            <a:r>
              <a:rPr lang="en-IN" b="1" i="1" dirty="0" smtClean="0"/>
              <a:t>&lt;head&gt;</a:t>
            </a:r>
          </a:p>
          <a:p>
            <a:pPr eaLnBrk="1" hangingPunct="1">
              <a:lnSpc>
                <a:spcPct val="90000"/>
              </a:lnSpc>
            </a:pPr>
            <a:r>
              <a:rPr lang="en-IN" b="1" i="1" dirty="0" smtClean="0"/>
              <a:t>  &lt;meta charset="utf-8"&gt;</a:t>
            </a:r>
          </a:p>
          <a:p>
            <a:pPr eaLnBrk="1" hangingPunct="1">
              <a:lnSpc>
                <a:spcPct val="90000"/>
              </a:lnSpc>
            </a:pPr>
            <a:r>
              <a:rPr lang="en-IN" b="1" i="1" dirty="0" smtClean="0"/>
              <a:t>  &lt;title&gt;Dive Into HTML5&lt;/title&gt;</a:t>
            </a:r>
          </a:p>
          <a:p>
            <a:pPr eaLnBrk="1" hangingPunct="1">
              <a:lnSpc>
                <a:spcPct val="90000"/>
              </a:lnSpc>
            </a:pPr>
            <a:r>
              <a:rPr lang="en-IN" b="1" i="1" dirty="0" smtClean="0"/>
              <a:t>  &lt;script </a:t>
            </a:r>
            <a:r>
              <a:rPr lang="en-IN" b="1" i="1" dirty="0" err="1" smtClean="0"/>
              <a:t>src</a:t>
            </a:r>
            <a:r>
              <a:rPr lang="en-IN" b="1" i="1" dirty="0" smtClean="0"/>
              <a:t>="modernizr.min.js"&gt;&lt;/script&gt;</a:t>
            </a:r>
          </a:p>
          <a:p>
            <a:pPr eaLnBrk="1" hangingPunct="1">
              <a:lnSpc>
                <a:spcPct val="90000"/>
              </a:lnSpc>
            </a:pPr>
            <a:r>
              <a:rPr lang="en-IN" b="1" i="1" dirty="0" smtClean="0"/>
              <a:t>&lt;/head&gt;</a:t>
            </a:r>
          </a:p>
          <a:p>
            <a:pPr eaLnBrk="1" hangingPunct="1">
              <a:lnSpc>
                <a:spcPct val="90000"/>
              </a:lnSpc>
            </a:pPr>
            <a:r>
              <a:rPr lang="en-IN" b="1" i="1" dirty="0" smtClean="0"/>
              <a:t>&lt;body&gt;</a:t>
            </a:r>
          </a:p>
          <a:p>
            <a:pPr eaLnBrk="1" hangingPunct="1">
              <a:lnSpc>
                <a:spcPct val="90000"/>
              </a:lnSpc>
            </a:pPr>
            <a:r>
              <a:rPr lang="en-IN" b="1" i="1" dirty="0" smtClean="0"/>
              <a:t>  ...</a:t>
            </a:r>
          </a:p>
          <a:p>
            <a:pPr eaLnBrk="1" hangingPunct="1">
              <a:lnSpc>
                <a:spcPct val="90000"/>
              </a:lnSpc>
            </a:pPr>
            <a:r>
              <a:rPr lang="en-IN" b="1" i="1" dirty="0" smtClean="0"/>
              <a:t>&lt;/body&gt;</a:t>
            </a:r>
          </a:p>
          <a:p>
            <a:pPr eaLnBrk="1" hangingPunct="1">
              <a:lnSpc>
                <a:spcPct val="90000"/>
              </a:lnSpc>
            </a:pPr>
            <a:r>
              <a:rPr lang="en-IN" b="1" i="1" dirty="0" smtClean="0"/>
              <a:t>&lt;/html&gt;</a:t>
            </a:r>
          </a:p>
          <a:p>
            <a:pPr eaLnBrk="1" hangingPunct="1">
              <a:lnSpc>
                <a:spcPct val="90000"/>
              </a:lnSpc>
            </a:pPr>
            <a:r>
              <a:rPr lang="en-IN" dirty="0" err="1" smtClean="0"/>
              <a:t>Modernizr</a:t>
            </a:r>
            <a:r>
              <a:rPr lang="en-IN" dirty="0" smtClean="0"/>
              <a:t> runs automatically. There is no </a:t>
            </a:r>
            <a:r>
              <a:rPr lang="en-IN" dirty="0" err="1" smtClean="0"/>
              <a:t>modernizr_init</a:t>
            </a:r>
            <a:r>
              <a:rPr lang="en-IN" dirty="0" smtClean="0"/>
              <a:t>() function to call. When it </a:t>
            </a:r>
          </a:p>
          <a:p>
            <a:pPr eaLnBrk="1" hangingPunct="1">
              <a:lnSpc>
                <a:spcPct val="90000"/>
              </a:lnSpc>
            </a:pPr>
            <a:r>
              <a:rPr lang="en-IN" dirty="0" smtClean="0"/>
              <a:t>runs, it creates a global object called </a:t>
            </a:r>
            <a:r>
              <a:rPr lang="en-IN" dirty="0" err="1" smtClean="0"/>
              <a:t>Modernizr</a:t>
            </a:r>
            <a:r>
              <a:rPr lang="en-IN" dirty="0" smtClean="0"/>
              <a:t>, that contains a set of Boolean</a:t>
            </a:r>
          </a:p>
          <a:p>
            <a:pPr eaLnBrk="1" hangingPunct="1">
              <a:lnSpc>
                <a:spcPct val="90000"/>
              </a:lnSpc>
            </a:pPr>
            <a:r>
              <a:rPr lang="en-IN" dirty="0" smtClean="0"/>
              <a:t>properties for each feature it can detect. For example, if your browser supports the canvas API, the </a:t>
            </a:r>
            <a:r>
              <a:rPr lang="en-IN" dirty="0" err="1" smtClean="0"/>
              <a:t>Modernizr.canvas</a:t>
            </a:r>
            <a:r>
              <a:rPr lang="en-IN" dirty="0" smtClean="0"/>
              <a:t> property will be true. If your browser does not support the canvas API, </a:t>
            </a:r>
            <a:r>
              <a:rPr lang="en-IN" dirty="0" err="1" smtClean="0"/>
              <a:t>theModernizr.canvas</a:t>
            </a:r>
            <a:r>
              <a:rPr lang="en-IN" dirty="0" smtClean="0"/>
              <a:t> property will be false.</a:t>
            </a:r>
          </a:p>
          <a:p>
            <a:pPr eaLnBrk="1" hangingPunct="1">
              <a:lnSpc>
                <a:spcPct val="90000"/>
              </a:lnSpc>
            </a:pPr>
            <a:endParaRPr lang="en-IN" dirty="0" smtClean="0"/>
          </a:p>
          <a:p>
            <a:pPr eaLnBrk="1" hangingPunct="1">
              <a:lnSpc>
                <a:spcPct val="90000"/>
              </a:lnSpc>
            </a:pPr>
            <a:r>
              <a:rPr lang="en-IN" b="1" i="1" dirty="0" smtClean="0"/>
              <a:t>if (</a:t>
            </a:r>
            <a:r>
              <a:rPr lang="en-IN" b="1" i="1" dirty="0" err="1" smtClean="0"/>
              <a:t>Modernizr.canvas</a:t>
            </a:r>
            <a:r>
              <a:rPr lang="en-IN" b="1" i="1" dirty="0" smtClean="0"/>
              <a:t>)</a:t>
            </a:r>
          </a:p>
          <a:p>
            <a:pPr eaLnBrk="1" hangingPunct="1">
              <a:lnSpc>
                <a:spcPct val="90000"/>
              </a:lnSpc>
            </a:pPr>
            <a:r>
              <a:rPr lang="en-IN" b="1" i="1" dirty="0" smtClean="0"/>
              <a:t>{ // let's draw some shapes! } else { // no native canvas support available :( } </a:t>
            </a:r>
          </a:p>
        </p:txBody>
      </p:sp>
    </p:spTree>
    <p:extLst>
      <p:ext uri="{BB962C8B-B14F-4D97-AF65-F5344CB8AC3E}">
        <p14:creationId xmlns:p14="http://schemas.microsoft.com/office/powerpoint/2010/main" val="3653130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2022475" y="685800"/>
            <a:ext cx="4572000" cy="3429000"/>
          </a:xfrm>
          <a:ln/>
        </p:spPr>
      </p:sp>
      <p:sp>
        <p:nvSpPr>
          <p:cNvPr id="49157" name="Rectangle 3"/>
          <p:cNvSpPr>
            <a:spLocks noGrp="1" noChangeArrowheads="1"/>
          </p:cNvSpPr>
          <p:nvPr>
            <p:ph type="body" idx="1"/>
          </p:nvPr>
        </p:nvSpPr>
        <p:spPr>
          <a:noFill/>
          <a:ln/>
        </p:spPr>
        <p:txBody>
          <a:bodyPr/>
          <a:lstStyle/>
          <a:p>
            <a:pPr marL="144155" indent="-144155">
              <a:lnSpc>
                <a:spcPct val="90000"/>
              </a:lnSpc>
            </a:pPr>
            <a:r>
              <a:rPr lang="en-US" altLang="zh-CN" b="1" u="sng" dirty="0" smtClean="0"/>
              <a:t>Canvas</a:t>
            </a:r>
          </a:p>
          <a:p>
            <a:pPr marL="144155" indent="-144155">
              <a:lnSpc>
                <a:spcPct val="90000"/>
              </a:lnSpc>
            </a:pPr>
            <a:endParaRPr lang="en-US" altLang="zh-CN" b="1" u="sng" dirty="0" smtClean="0"/>
          </a:p>
          <a:p>
            <a:pPr marL="144155" indent="-144155">
              <a:lnSpc>
                <a:spcPct val="90000"/>
              </a:lnSpc>
            </a:pPr>
            <a:r>
              <a:rPr lang="en-IN" altLang="zh-CN" dirty="0" smtClean="0"/>
              <a:t>HTML5 defines the &lt;canvas&gt; element as “a resolution-dependent bitmap canvas that </a:t>
            </a:r>
          </a:p>
          <a:p>
            <a:pPr marL="144155" indent="-144155">
              <a:lnSpc>
                <a:spcPct val="90000"/>
              </a:lnSpc>
            </a:pPr>
            <a:r>
              <a:rPr lang="en-IN" altLang="zh-CN" dirty="0" smtClean="0"/>
              <a:t>can be used for rendering graphs, game graphics, or other visual images on the fly.”</a:t>
            </a:r>
          </a:p>
          <a:p>
            <a:pPr marL="144155" indent="-144155">
              <a:lnSpc>
                <a:spcPct val="90000"/>
              </a:lnSpc>
            </a:pPr>
            <a:r>
              <a:rPr lang="en-IN" altLang="zh-CN" dirty="0" smtClean="0"/>
              <a:t>A canvas is a rectangle in your page where you can use JavaScript to draw anything</a:t>
            </a:r>
          </a:p>
          <a:p>
            <a:pPr marL="144155" indent="-144155">
              <a:lnSpc>
                <a:spcPct val="90000"/>
              </a:lnSpc>
            </a:pPr>
            <a:r>
              <a:rPr lang="en-IN" altLang="zh-CN" dirty="0" smtClean="0"/>
              <a:t>you want. HTML5 defines a set of functions (“the canvas API”) for drawing shapes,</a:t>
            </a:r>
          </a:p>
          <a:p>
            <a:pPr marL="144155" indent="-144155">
              <a:lnSpc>
                <a:spcPct val="90000"/>
              </a:lnSpc>
            </a:pPr>
            <a:r>
              <a:rPr lang="en-IN" altLang="zh-CN" dirty="0" smtClean="0"/>
              <a:t>defining paths, creating gradients, and applying transformations. </a:t>
            </a:r>
          </a:p>
          <a:p>
            <a:pPr marL="144155" indent="-144155"/>
            <a:r>
              <a:rPr lang="en-IN" altLang="zh-CN" dirty="0" smtClean="0"/>
              <a:t>If your browser supports the canvas API, the DOM object it creates to represent </a:t>
            </a:r>
          </a:p>
          <a:p>
            <a:pPr marL="144155" indent="-144155"/>
            <a:r>
              <a:rPr lang="en-IN" altLang="zh-CN" dirty="0" smtClean="0"/>
              <a:t>a &lt;canvas&gt; element will have a getContext() method. If your browser doesn’t support</a:t>
            </a:r>
          </a:p>
          <a:p>
            <a:pPr marL="144155" indent="-144155"/>
            <a:r>
              <a:rPr lang="en-IN" altLang="zh-CN" dirty="0" smtClean="0"/>
              <a:t>the canvas API, theDOM object it creates for a &lt;canvas&gt; element will only have the</a:t>
            </a:r>
          </a:p>
          <a:p>
            <a:pPr marL="144155" indent="-144155"/>
            <a:r>
              <a:rPr lang="en-IN" altLang="zh-CN" dirty="0" smtClean="0"/>
              <a:t>set of common properties, but not anything canvas-specific.</a:t>
            </a:r>
          </a:p>
          <a:p>
            <a:pPr marL="144155" indent="-144155"/>
            <a:endParaRPr lang="en-IN" altLang="zh-CN" dirty="0" smtClean="0"/>
          </a:p>
          <a:p>
            <a:pPr marL="144155" indent="-144155"/>
            <a:r>
              <a:rPr lang="en-IN" altLang="zh-CN" b="1" i="1" dirty="0" smtClean="0"/>
              <a:t>function supports_canvas()</a:t>
            </a:r>
          </a:p>
          <a:p>
            <a:pPr marL="144155" indent="-144155"/>
            <a:r>
              <a:rPr lang="en-IN" altLang="zh-CN" b="1" i="1" dirty="0" smtClean="0"/>
              <a:t>{ return !!document.createElement('canvas').getContext; }</a:t>
            </a:r>
          </a:p>
          <a:p>
            <a:pPr marL="144155" indent="-144155"/>
            <a:endParaRPr lang="en-IN" altLang="zh-CN" b="1" i="1" dirty="0" smtClean="0"/>
          </a:p>
          <a:p>
            <a:pPr marL="144155" indent="-144155"/>
            <a:r>
              <a:rPr lang="en-IN" altLang="zh-CN" dirty="0" smtClean="0"/>
              <a:t>This function starts by creating a dummy &lt;canvas&gt; element. But the element is </a:t>
            </a:r>
          </a:p>
          <a:p>
            <a:pPr marL="144155" indent="-144155"/>
            <a:r>
              <a:rPr lang="en-IN" altLang="zh-CN" dirty="0" smtClean="0"/>
              <a:t>never attached to your page, so no one will ever see it. It’s just floating in memory, </a:t>
            </a:r>
          </a:p>
          <a:p>
            <a:pPr marL="144155" indent="-144155"/>
            <a:r>
              <a:rPr lang="en-IN" altLang="zh-CN" dirty="0" smtClean="0"/>
              <a:t>going nowhere and doing nothing.</a:t>
            </a:r>
          </a:p>
        </p:txBody>
      </p:sp>
    </p:spTree>
    <p:extLst>
      <p:ext uri="{BB962C8B-B14F-4D97-AF65-F5344CB8AC3E}">
        <p14:creationId xmlns:p14="http://schemas.microsoft.com/office/powerpoint/2010/main" val="2067720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idx="1"/>
          </p:nvPr>
        </p:nvSpPr>
        <p:spPr>
          <a:xfrm>
            <a:off x="2039938" y="580571"/>
            <a:ext cx="4608215" cy="3962703"/>
          </a:xfrm>
          <a:noFill/>
          <a:ln/>
        </p:spPr>
        <p:txBody>
          <a:bodyPr/>
          <a:lstStyle/>
          <a:p>
            <a:pPr eaLnBrk="1" hangingPunct="1"/>
            <a:r>
              <a:rPr lang="en-IN" altLang="zh-CN" dirty="0" smtClean="0"/>
              <a:t>As soon as you create the dummy &lt;canvas&gt; element, you test for the presence of </a:t>
            </a:r>
          </a:p>
          <a:p>
            <a:pPr eaLnBrk="1" hangingPunct="1"/>
            <a:r>
              <a:rPr lang="en-IN" altLang="zh-CN" dirty="0" smtClean="0"/>
              <a:t>a getContext() method. This method will only exist if your browser supports the </a:t>
            </a:r>
          </a:p>
          <a:p>
            <a:pPr eaLnBrk="1" hangingPunct="1"/>
            <a:r>
              <a:rPr lang="en-IN" altLang="zh-CN" dirty="0" smtClean="0"/>
              <a:t>canvas API. This function will detect support for most of the canvas API, </a:t>
            </a:r>
          </a:p>
          <a:p>
            <a:pPr eaLnBrk="1" hangingPunct="1"/>
            <a:r>
              <a:rPr lang="en-IN" altLang="zh-CN" dirty="0" smtClean="0"/>
              <a:t>including shapes, paths, gradients </a:t>
            </a:r>
            <a:r>
              <a:rPr lang="en-IN" altLang="zh-CN" i="1" dirty="0" smtClean="0"/>
              <a:t>&amp;</a:t>
            </a:r>
            <a:r>
              <a:rPr lang="en-IN" altLang="zh-CN" dirty="0" smtClean="0"/>
              <a:t> patterns. It will not detect the third-</a:t>
            </a:r>
          </a:p>
          <a:p>
            <a:pPr eaLnBrk="1" hangingPunct="1"/>
            <a:r>
              <a:rPr lang="en-IN" altLang="zh-CN" dirty="0" smtClean="0"/>
              <a:t>party explorercanvas library that implements the canvas API in Microsoft Internet </a:t>
            </a:r>
          </a:p>
          <a:p>
            <a:pPr eaLnBrk="1" hangingPunct="1"/>
            <a:r>
              <a:rPr lang="en-IN" altLang="zh-CN" dirty="0" smtClean="0"/>
              <a:t>Explorer. </a:t>
            </a:r>
          </a:p>
          <a:p>
            <a:pPr eaLnBrk="1" hangingPunct="1"/>
            <a:endParaRPr lang="en-IN" altLang="zh-CN" dirty="0" smtClean="0"/>
          </a:p>
          <a:p>
            <a:pPr eaLnBrk="1" hangingPunct="1"/>
            <a:r>
              <a:rPr lang="en-IN" altLang="zh-CN" dirty="0" smtClean="0"/>
              <a:t>Instead of writing this function yourself, you can use Modernizr to detect support for </a:t>
            </a:r>
          </a:p>
          <a:p>
            <a:pPr eaLnBrk="1" hangingPunct="1"/>
            <a:r>
              <a:rPr lang="en-IN" altLang="zh-CN" dirty="0" smtClean="0"/>
              <a:t>the canvas API as seen earlier.</a:t>
            </a:r>
            <a:endParaRPr lang="en-US" altLang="zh-CN" dirty="0" smtClean="0"/>
          </a:p>
          <a:p>
            <a:pPr eaLnBrk="1" hangingPunct="1"/>
            <a:endParaRPr lang="en-IN" dirty="0" smtClean="0"/>
          </a:p>
        </p:txBody>
      </p:sp>
    </p:spTree>
    <p:extLst>
      <p:ext uri="{BB962C8B-B14F-4D97-AF65-F5344CB8AC3E}">
        <p14:creationId xmlns:p14="http://schemas.microsoft.com/office/powerpoint/2010/main" val="1479246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1994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971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6162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2195513" y="720725"/>
            <a:ext cx="4800600" cy="3600450"/>
          </a:xfrm>
          <a:ln/>
        </p:spPr>
      </p:sp>
      <p:sp>
        <p:nvSpPr>
          <p:cNvPr id="31749" name="Rectangle 3"/>
          <p:cNvSpPr>
            <a:spLocks noGrp="1" noChangeArrowheads="1"/>
          </p:cNvSpPr>
          <p:nvPr>
            <p:ph type="body" idx="1"/>
          </p:nvPr>
        </p:nvSpPr>
        <p:spPr>
          <a:noFill/>
          <a:ln/>
        </p:spPr>
        <p:txBody>
          <a:bodyPr>
            <a:normAutofit/>
          </a:bodyPr>
          <a:lstStyle/>
          <a:p>
            <a:pPr marL="152386" indent="-152386">
              <a:lnSpc>
                <a:spcPct val="90000"/>
              </a:lnSpc>
            </a:pPr>
            <a:r>
              <a:rPr lang="en-US" altLang="zh-CN" b="1" u="sng" dirty="0" smtClean="0"/>
              <a:t>Introduction to HTML Enhanced Form Elements:</a:t>
            </a:r>
          </a:p>
          <a:p>
            <a:pPr marL="152386" indent="-152386">
              <a:lnSpc>
                <a:spcPct val="90000"/>
              </a:lnSpc>
            </a:pPr>
            <a:r>
              <a:rPr lang="en-IN" altLang="zh-CN" dirty="0" smtClean="0"/>
              <a:t>A Form is one of the most basic and essential features of any web site. The form</a:t>
            </a:r>
          </a:p>
          <a:p>
            <a:pPr marL="152386" indent="-152386">
              <a:lnSpc>
                <a:spcPct val="90000"/>
              </a:lnSpc>
            </a:pPr>
            <a:r>
              <a:rPr lang="en-IN" altLang="zh-CN" dirty="0" smtClean="0"/>
              <a:t>elements available in HTML so far include the textbox, checkbox, radio, button, drop</a:t>
            </a:r>
          </a:p>
          <a:p>
            <a:pPr marL="152386" indent="-152386">
              <a:lnSpc>
                <a:spcPct val="90000"/>
              </a:lnSpc>
            </a:pPr>
            <a:r>
              <a:rPr lang="en-IN" altLang="zh-CN" dirty="0" smtClean="0"/>
              <a:t>-down list, password and file picker. While these have sufficed so far, there is a clear</a:t>
            </a:r>
          </a:p>
          <a:p>
            <a:pPr marL="152386" indent="-152386">
              <a:lnSpc>
                <a:spcPct val="90000"/>
              </a:lnSpc>
            </a:pPr>
            <a:r>
              <a:rPr lang="en-IN" altLang="zh-CN" dirty="0" smtClean="0"/>
              <a:t>need for newer form elements. The question is not just of newer form elements, but</a:t>
            </a:r>
          </a:p>
          <a:p>
            <a:pPr marL="152386" indent="-152386">
              <a:lnSpc>
                <a:spcPct val="90000"/>
              </a:lnSpc>
            </a:pPr>
            <a:r>
              <a:rPr lang="en-IN" altLang="zh-CN" dirty="0" smtClean="0"/>
              <a:t>the ability to inject behaviour into existing form elements so that usability and validity,</a:t>
            </a:r>
          </a:p>
          <a:p>
            <a:pPr marL="152386" indent="-152386">
              <a:lnSpc>
                <a:spcPct val="90000"/>
              </a:lnSpc>
            </a:pPr>
            <a:r>
              <a:rPr lang="en-IN" altLang="zh-CN" dirty="0" smtClean="0"/>
              <a:t>which is a cornerstone of any good UI, is given highest consideration.</a:t>
            </a:r>
          </a:p>
          <a:p>
            <a:pPr marL="152386" indent="-152386">
              <a:lnSpc>
                <a:spcPct val="90000"/>
              </a:lnSpc>
            </a:pPr>
            <a:endParaRPr lang="en-IN" altLang="zh-CN" dirty="0" smtClean="0"/>
          </a:p>
          <a:p>
            <a:pPr marL="152386" indent="-152386">
              <a:lnSpc>
                <a:spcPct val="90000"/>
              </a:lnSpc>
            </a:pPr>
            <a:r>
              <a:rPr lang="en-IN" altLang="zh-CN" dirty="0" smtClean="0"/>
              <a:t>One of the key design decisions in HTML5 is backward compatibility. What this</a:t>
            </a:r>
          </a:p>
          <a:p>
            <a:pPr marL="152386" indent="-152386">
              <a:lnSpc>
                <a:spcPct val="90000"/>
              </a:lnSpc>
            </a:pPr>
            <a:r>
              <a:rPr lang="en-IN" altLang="zh-CN" dirty="0" smtClean="0"/>
              <a:t>means is that if the new input types are not supported, then by default it falls back to</a:t>
            </a:r>
          </a:p>
          <a:p>
            <a:pPr marL="152386" indent="-152386">
              <a:lnSpc>
                <a:spcPct val="90000"/>
              </a:lnSpc>
            </a:pPr>
            <a:r>
              <a:rPr lang="en-IN" altLang="zh-CN" b="1" dirty="0" smtClean="0"/>
              <a:t>&lt;input type=”text”…./&gt;</a:t>
            </a:r>
            <a:r>
              <a:rPr lang="en-IN" altLang="zh-CN" dirty="0" smtClean="0"/>
              <a:t>, so it will be rendered as a plain text box, which the user</a:t>
            </a:r>
          </a:p>
          <a:p>
            <a:pPr marL="152386" indent="-152386">
              <a:lnSpc>
                <a:spcPct val="90000"/>
              </a:lnSpc>
            </a:pPr>
            <a:r>
              <a:rPr lang="en-IN" altLang="zh-CN" dirty="0" smtClean="0"/>
              <a:t>can then fill data in.</a:t>
            </a:r>
          </a:p>
          <a:p>
            <a:pPr marL="152386" indent="-152386">
              <a:lnSpc>
                <a:spcPct val="90000"/>
              </a:lnSpc>
            </a:pPr>
            <a:endParaRPr lang="en-US" altLang="zh-CN" dirty="0" smtClean="0"/>
          </a:p>
          <a:p>
            <a:pPr marL="152386" indent="-152386">
              <a:lnSpc>
                <a:spcPct val="90000"/>
              </a:lnSpc>
            </a:pPr>
            <a:r>
              <a:rPr lang="en-US" altLang="zh-CN" b="1" u="sng" dirty="0" smtClean="0"/>
              <a:t>Advantages of new input types:</a:t>
            </a:r>
          </a:p>
          <a:p>
            <a:pPr marL="152386" indent="-152386"/>
            <a:r>
              <a:rPr lang="en-IN" altLang="zh-CN" dirty="0" smtClean="0"/>
              <a:t>a) You get automatic validity of the fields as per the format. This means that the form is not going to get submitted if the value entered is not as per the default validation of that type</a:t>
            </a:r>
          </a:p>
          <a:p>
            <a:pPr marL="152386" indent="-152386"/>
            <a:r>
              <a:rPr lang="en-IN" altLang="zh-CN" dirty="0" smtClean="0"/>
              <a:t>b) The browser inspects the input type and if it finds that it is of a specific type, then it does something quite clear to aid the input of that data. For e.g. On the Smart Phones, which do not have a physical keyboard but instead a virtual keyboard, the keyboard that will be shown up will only contain keys that will aid the user in filling out the data.</a:t>
            </a:r>
            <a:endParaRPr lang="en-US" altLang="zh-CN" dirty="0" smtClean="0"/>
          </a:p>
        </p:txBody>
      </p:sp>
    </p:spTree>
    <p:extLst>
      <p:ext uri="{BB962C8B-B14F-4D97-AF65-F5344CB8AC3E}">
        <p14:creationId xmlns:p14="http://schemas.microsoft.com/office/powerpoint/2010/main" val="301300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2195513" y="720725"/>
            <a:ext cx="4800600" cy="3600450"/>
          </a:xfrm>
          <a:ln/>
        </p:spPr>
      </p:sp>
      <p:sp>
        <p:nvSpPr>
          <p:cNvPr id="32773" name="Rectangle 3"/>
          <p:cNvSpPr>
            <a:spLocks noGrp="1" noChangeArrowheads="1"/>
          </p:cNvSpPr>
          <p:nvPr>
            <p:ph type="body" idx="1"/>
          </p:nvPr>
        </p:nvSpPr>
        <p:spPr>
          <a:noFill/>
          <a:ln/>
        </p:spPr>
        <p:txBody>
          <a:bodyPr/>
          <a:lstStyle/>
          <a:p>
            <a:pPr marL="152386" indent="-152386"/>
            <a:r>
              <a:rPr lang="en-US" altLang="zh-CN" b="1" u="sng" dirty="0" smtClean="0"/>
              <a:t>Place Holder:</a:t>
            </a:r>
            <a:endParaRPr lang="en-US" altLang="zh-CN" u="sng" dirty="0" smtClean="0"/>
          </a:p>
          <a:p>
            <a:pPr marL="152386" indent="-152386"/>
            <a:r>
              <a:rPr lang="en-US" altLang="zh-CN" dirty="0" smtClean="0"/>
              <a:t>The first improvement HTML5 brings to web forms is the ability to set </a:t>
            </a:r>
            <a:r>
              <a:rPr lang="en-IN" altLang="zh-CN" dirty="0" smtClean="0"/>
              <a:t>placeholder</a:t>
            </a:r>
          </a:p>
          <a:p>
            <a:pPr marL="152386" indent="-152386"/>
            <a:r>
              <a:rPr lang="en-IN" altLang="zh-CN" dirty="0" smtClean="0"/>
              <a:t>text in an input field</a:t>
            </a:r>
            <a:r>
              <a:rPr lang="en-US" altLang="zh-CN" dirty="0" smtClean="0"/>
              <a:t>. Placeholder text is displayed inside the input field as long as the</a:t>
            </a:r>
          </a:p>
          <a:p>
            <a:pPr marL="152386" indent="-152386"/>
            <a:r>
              <a:rPr lang="en-US" altLang="zh-CN" dirty="0" smtClean="0"/>
              <a:t>field is empty and not focused. As soon as you click on (or tab to) the input field, the</a:t>
            </a:r>
          </a:p>
          <a:p>
            <a:pPr marL="152386" indent="-152386"/>
            <a:r>
              <a:rPr lang="en-US" altLang="zh-CN" dirty="0" smtClean="0"/>
              <a:t>placeholder text disappears.</a:t>
            </a:r>
          </a:p>
          <a:p>
            <a:pPr marL="152386" indent="-152386"/>
            <a:endParaRPr lang="en-US" altLang="zh-CN" dirty="0" smtClean="0"/>
          </a:p>
          <a:p>
            <a:pPr marL="152386" indent="-152386"/>
            <a:r>
              <a:rPr lang="en-US" altLang="zh-CN" dirty="0" smtClean="0"/>
              <a:t>	 </a:t>
            </a:r>
            <a:r>
              <a:rPr lang="en-US" altLang="zh-CN" b="1" u="sng" dirty="0" smtClean="0"/>
              <a:t>Here’s how you can include placeholder text in your own web forms:</a:t>
            </a:r>
          </a:p>
          <a:p>
            <a:pPr marL="152386" indent="-152386"/>
            <a:endParaRPr lang="en-US" altLang="zh-CN" dirty="0" smtClean="0"/>
          </a:p>
          <a:p>
            <a:pPr marL="152386" indent="-152386"/>
            <a:r>
              <a:rPr lang="en-US" altLang="zh-CN" b="1" i="1" dirty="0" smtClean="0"/>
              <a:t>&lt;form&gt;</a:t>
            </a:r>
          </a:p>
          <a:p>
            <a:pPr marL="152386" indent="-152386"/>
            <a:r>
              <a:rPr lang="en-US" altLang="zh-CN" b="1" i="1" dirty="0" smtClean="0"/>
              <a:t>  &lt;input name="name" placeholder="Enter your name"&gt;</a:t>
            </a:r>
          </a:p>
          <a:p>
            <a:pPr marL="152386" indent="-152386"/>
            <a:r>
              <a:rPr lang="en-US" altLang="zh-CN" b="1" i="1" dirty="0" smtClean="0"/>
              <a:t>  &lt;input type="submit" value="Search"&gt;</a:t>
            </a:r>
          </a:p>
          <a:p>
            <a:pPr marL="152386" indent="-152386"/>
            <a:r>
              <a:rPr lang="en-US" altLang="zh-CN" b="1" i="1" dirty="0" smtClean="0"/>
              <a:t>&lt;/form&gt;</a:t>
            </a:r>
          </a:p>
          <a:p>
            <a:pPr marL="152386" indent="-152386"/>
            <a:endParaRPr lang="en-US" altLang="zh-CN" dirty="0" smtClean="0"/>
          </a:p>
          <a:p>
            <a:pPr marL="152386" indent="-152386"/>
            <a:r>
              <a:rPr lang="en-US" altLang="zh-CN" dirty="0" smtClean="0"/>
              <a:t>Browser’s that don’t support placeholder attribute will simply ignore it. </a:t>
            </a:r>
            <a:r>
              <a:rPr lang="en-IN" altLang="zh-CN" dirty="0" smtClean="0"/>
              <a:t>But if you</a:t>
            </a:r>
          </a:p>
          <a:p>
            <a:pPr marL="152386" indent="-152386"/>
            <a:r>
              <a:rPr lang="en-IN" altLang="zh-CN" dirty="0" smtClean="0"/>
              <a:t>want to make it work in other browsers, you can use some </a:t>
            </a:r>
            <a:r>
              <a:rPr lang="en-IN" altLang="zh-CN" b="1" dirty="0" smtClean="0"/>
              <a:t>JavaScript</a:t>
            </a:r>
            <a:r>
              <a:rPr lang="en-IN" altLang="zh-CN" dirty="0" smtClean="0"/>
              <a:t> to create</a:t>
            </a:r>
          </a:p>
          <a:p>
            <a:pPr marL="152386" indent="-152386"/>
            <a:r>
              <a:rPr lang="en-IN" altLang="zh-CN" dirty="0" smtClean="0"/>
              <a:t>The same behavior. There is an excellent </a:t>
            </a:r>
            <a:r>
              <a:rPr lang="en-IN" altLang="zh-CN" b="1" dirty="0" smtClean="0"/>
              <a:t>jQuery</a:t>
            </a:r>
            <a:r>
              <a:rPr lang="en-IN" altLang="zh-CN" dirty="0" smtClean="0"/>
              <a:t> </a:t>
            </a:r>
            <a:r>
              <a:rPr lang="en-IN" altLang="zh-CN" b="1" dirty="0" smtClean="0"/>
              <a:t>plugin</a:t>
            </a:r>
            <a:r>
              <a:rPr lang="en-IN" altLang="zh-CN" dirty="0" smtClean="0"/>
              <a:t> called HTML5 Placeholder</a:t>
            </a:r>
          </a:p>
          <a:p>
            <a:pPr marL="152386" indent="-152386"/>
            <a:r>
              <a:rPr lang="en-IN" altLang="zh-CN" dirty="0" smtClean="0"/>
              <a:t>Plugin that will go through all input fields with placeholders attached to them and</a:t>
            </a:r>
          </a:p>
          <a:p>
            <a:pPr marL="152386" indent="-152386"/>
            <a:r>
              <a:rPr lang="en-IN" altLang="zh-CN" dirty="0" smtClean="0"/>
              <a:t>make them work in all browsers.</a:t>
            </a:r>
            <a:endParaRPr lang="en-US" altLang="zh-CN" dirty="0" smtClean="0"/>
          </a:p>
        </p:txBody>
      </p:sp>
    </p:spTree>
    <p:extLst>
      <p:ext uri="{BB962C8B-B14F-4D97-AF65-F5344CB8AC3E}">
        <p14:creationId xmlns:p14="http://schemas.microsoft.com/office/powerpoint/2010/main" val="3582598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2195513" y="720725"/>
            <a:ext cx="4800600" cy="3600450"/>
          </a:xfrm>
          <a:ln/>
        </p:spPr>
      </p:sp>
      <p:sp>
        <p:nvSpPr>
          <p:cNvPr id="33797" name="Rectangle 3"/>
          <p:cNvSpPr>
            <a:spLocks noGrp="1" noChangeArrowheads="1"/>
          </p:cNvSpPr>
          <p:nvPr>
            <p:ph type="body" idx="1"/>
          </p:nvPr>
        </p:nvSpPr>
        <p:spPr>
          <a:noFill/>
          <a:ln/>
        </p:spPr>
        <p:txBody>
          <a:bodyPr/>
          <a:lstStyle/>
          <a:p>
            <a:pPr marL="152386" indent="-152386"/>
            <a:r>
              <a:rPr lang="en-IN" altLang="zh-CN" b="1" u="sng" dirty="0" smtClean="0"/>
              <a:t>Auto Focus</a:t>
            </a:r>
          </a:p>
          <a:p>
            <a:pPr marL="152386" indent="-152386"/>
            <a:r>
              <a:rPr lang="en-IN" altLang="zh-CN" dirty="0" smtClean="0"/>
              <a:t>This attribute when applied to any form element, will result in the field receiving focus.</a:t>
            </a:r>
          </a:p>
          <a:p>
            <a:pPr marL="152386" indent="-152386"/>
            <a:r>
              <a:rPr lang="en-IN" altLang="zh-CN" dirty="0" smtClean="0"/>
              <a:t>For e.g. consider the example shown below: </a:t>
            </a:r>
          </a:p>
          <a:p>
            <a:pPr marL="152386" indent="-152386"/>
            <a:endParaRPr lang="en-IN" altLang="zh-CN" dirty="0" smtClean="0"/>
          </a:p>
          <a:p>
            <a:pPr marL="152386" indent="-152386"/>
            <a:r>
              <a:rPr lang="en-IN" altLang="zh-CN" b="1" i="1" dirty="0" smtClean="0"/>
              <a:t>&lt;form&gt;</a:t>
            </a:r>
          </a:p>
          <a:p>
            <a:pPr marL="152386" indent="-152386"/>
            <a:r>
              <a:rPr lang="en-IN" altLang="zh-CN" b="1" i="1" dirty="0" smtClean="0"/>
              <a:t>  &lt;label for=”firstname”&gt;First Name&lt;/label&gt;</a:t>
            </a:r>
          </a:p>
          <a:p>
            <a:pPr marL="152386" indent="-152386"/>
            <a:r>
              <a:rPr lang="en-IN" altLang="zh-CN" b="1" i="1" dirty="0" smtClean="0"/>
              <a:t>  &lt;input type=”text” id=”firstname” name=”firstname” autofocus&gt;</a:t>
            </a:r>
          </a:p>
          <a:p>
            <a:pPr marL="152386" indent="-152386"/>
            <a:r>
              <a:rPr lang="en-IN" altLang="zh-CN" b="1" i="1" dirty="0" smtClean="0"/>
              <a:t>  &lt;label for=”lastname”&gt;Last Name&lt;/label&gt;</a:t>
            </a:r>
          </a:p>
          <a:p>
            <a:pPr marL="152386" indent="-152386"/>
            <a:r>
              <a:rPr lang="en-IN" altLang="zh-CN" b="1" i="1" dirty="0" smtClean="0"/>
              <a:t>  &lt;input type=”text” id=”lastname” name=”lastname”&gt;</a:t>
            </a:r>
          </a:p>
          <a:p>
            <a:pPr marL="152386" indent="-152386"/>
            <a:r>
              <a:rPr lang="en-IN" altLang="zh-CN" b="1" i="1" dirty="0" smtClean="0"/>
              <a:t>  &lt;input type=”submit” label=”Go”&gt;</a:t>
            </a:r>
          </a:p>
          <a:p>
            <a:pPr marL="152386" indent="-152386"/>
            <a:r>
              <a:rPr lang="en-IN" altLang="zh-CN" b="1" i="1" dirty="0" smtClean="0"/>
              <a:t>&lt;/form&gt; </a:t>
            </a:r>
          </a:p>
          <a:p>
            <a:pPr marL="152386" indent="-152386"/>
            <a:endParaRPr lang="en-IN" altLang="zh-CN" b="1" i="1" dirty="0" smtClean="0"/>
          </a:p>
          <a:p>
            <a:pPr marL="152386" indent="-152386"/>
            <a:r>
              <a:rPr lang="en-IN" altLang="zh-CN" dirty="0" smtClean="0"/>
              <a:t>We have added the attribute autofocus to the firstname input field. When the form</a:t>
            </a:r>
          </a:p>
          <a:p>
            <a:pPr marL="152386" indent="-152386"/>
            <a:r>
              <a:rPr lang="en-IN" altLang="zh-CN" dirty="0" smtClean="0"/>
              <a:t>loads, you will find that the focus is already set on that field, thereby making it easier</a:t>
            </a:r>
          </a:p>
          <a:p>
            <a:pPr marL="152386" indent="-152386"/>
            <a:r>
              <a:rPr lang="en-IN" altLang="zh-CN" dirty="0" smtClean="0"/>
              <a:t>for the user to start filling the form.</a:t>
            </a:r>
            <a:endParaRPr lang="en-US" altLang="zh-CN" dirty="0" smtClean="0"/>
          </a:p>
        </p:txBody>
      </p:sp>
    </p:spTree>
    <p:extLst>
      <p:ext uri="{BB962C8B-B14F-4D97-AF65-F5344CB8AC3E}">
        <p14:creationId xmlns:p14="http://schemas.microsoft.com/office/powerpoint/2010/main" val="1470412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2195513" y="720725"/>
            <a:ext cx="4800600" cy="3600450"/>
          </a:xfrm>
          <a:ln/>
        </p:spPr>
      </p:sp>
      <p:sp>
        <p:nvSpPr>
          <p:cNvPr id="34821" name="Rectangle 3"/>
          <p:cNvSpPr>
            <a:spLocks noGrp="1" noChangeArrowheads="1"/>
          </p:cNvSpPr>
          <p:nvPr>
            <p:ph type="body" idx="1"/>
          </p:nvPr>
        </p:nvSpPr>
        <p:spPr>
          <a:noFill/>
          <a:ln/>
        </p:spPr>
        <p:txBody>
          <a:bodyPr/>
          <a:lstStyle/>
          <a:p>
            <a:pPr marL="152386" indent="-152386"/>
            <a:r>
              <a:rPr lang="en-US" altLang="zh-CN" b="1" u="sng" dirty="0" smtClean="0"/>
              <a:t>Required:</a:t>
            </a:r>
          </a:p>
          <a:p>
            <a:pPr marL="152386" indent="-152386"/>
            <a:r>
              <a:rPr lang="en-IN" altLang="zh-CN" dirty="0" smtClean="0"/>
              <a:t>If the </a:t>
            </a:r>
            <a:r>
              <a:rPr lang="en-IN" altLang="zh-CN" b="1" dirty="0" smtClean="0"/>
              <a:t>required</a:t>
            </a:r>
            <a:r>
              <a:rPr lang="en-IN" altLang="zh-CN" dirty="0" smtClean="0"/>
              <a:t> attribute is present, then the field must contain a value when the form</a:t>
            </a:r>
          </a:p>
          <a:p>
            <a:pPr marL="152386" indent="-152386"/>
            <a:r>
              <a:rPr lang="en-IN" altLang="zh-CN" dirty="0" smtClean="0"/>
              <a:t>is submitted. This informs the (</a:t>
            </a:r>
            <a:r>
              <a:rPr lang="en-IN" altLang="zh-CN" i="1" dirty="0" smtClean="0"/>
              <a:t>HTML5</a:t>
            </a:r>
            <a:r>
              <a:rPr lang="en-IN" altLang="zh-CN" dirty="0" smtClean="0"/>
              <a:t>-aware) web browser that the field is to be</a:t>
            </a:r>
          </a:p>
          <a:p>
            <a:pPr marL="152386" indent="-152386"/>
            <a:r>
              <a:rPr lang="en-IN" altLang="zh-CN" dirty="0" smtClean="0"/>
              <a:t>considered mandatory. Different browsers may mark the input box in some way</a:t>
            </a:r>
          </a:p>
          <a:p>
            <a:pPr marL="152386" indent="-152386"/>
            <a:r>
              <a:rPr lang="en-IN" altLang="zh-CN" dirty="0" smtClean="0"/>
              <a:t>(Firefox 4 Beta adds a red box-shadow by default), display a warning (Opera) or</a:t>
            </a:r>
          </a:p>
          <a:p>
            <a:pPr marL="152386" indent="-152386"/>
            <a:r>
              <a:rPr lang="en-IN" altLang="zh-CN" dirty="0" smtClean="0"/>
              <a:t>even prevent the form from being submitted if this field has no value. Hopefully these</a:t>
            </a:r>
          </a:p>
          <a:p>
            <a:pPr marL="152386" indent="-152386"/>
            <a:r>
              <a:rPr lang="en-IN" altLang="zh-CN" dirty="0" smtClean="0"/>
              <a:t>behaviours will converge in future releases. </a:t>
            </a:r>
            <a:endParaRPr lang="en-US" altLang="zh-CN" dirty="0" smtClean="0"/>
          </a:p>
          <a:p>
            <a:pPr marL="152386" indent="-152386"/>
            <a:endParaRPr lang="en-US" altLang="zh-CN" dirty="0" smtClean="0"/>
          </a:p>
          <a:p>
            <a:pPr marL="152386" indent="-152386"/>
            <a:r>
              <a:rPr lang="en-IN" altLang="zh-CN" dirty="0" smtClean="0"/>
              <a:t>Here's an example of an input field for a required email address that ensures that the</a:t>
            </a:r>
          </a:p>
          <a:p>
            <a:pPr marL="152386" indent="-152386"/>
            <a:r>
              <a:rPr lang="en-IN" altLang="zh-CN" dirty="0" smtClean="0"/>
              <a:t>field has a value and that the value is a valid email address.</a:t>
            </a:r>
            <a:endParaRPr lang="en-US" altLang="zh-CN" dirty="0" smtClean="0"/>
          </a:p>
          <a:p>
            <a:pPr marL="152386" indent="-152386"/>
            <a:endParaRPr lang="en-US" altLang="zh-CN" dirty="0" smtClean="0"/>
          </a:p>
          <a:p>
            <a:pPr marL="152386" indent="-152386"/>
            <a:r>
              <a:rPr lang="en-US" altLang="zh-CN" b="1" u="sng" dirty="0" smtClean="0"/>
              <a:t>Example:</a:t>
            </a:r>
          </a:p>
          <a:p>
            <a:pPr marL="152386" indent="-152386"/>
            <a:r>
              <a:rPr lang="en-IN" altLang="zh-CN" b="1" i="1" dirty="0" smtClean="0"/>
              <a:t>&lt;input type="email" id="email_addr" name="email_addr" required /&gt;</a:t>
            </a:r>
            <a:r>
              <a:rPr lang="en-IN" altLang="zh-CN" dirty="0" smtClean="0"/>
              <a:t> </a:t>
            </a:r>
            <a:endParaRPr lang="en-US" altLang="zh-CN" dirty="0" smtClean="0"/>
          </a:p>
        </p:txBody>
      </p:sp>
    </p:spTree>
    <p:extLst>
      <p:ext uri="{BB962C8B-B14F-4D97-AF65-F5344CB8AC3E}">
        <p14:creationId xmlns:p14="http://schemas.microsoft.com/office/powerpoint/2010/main" val="2898598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2195513" y="720725"/>
            <a:ext cx="4800600" cy="3600450"/>
          </a:xfrm>
          <a:ln/>
        </p:spPr>
      </p:sp>
      <p:sp>
        <p:nvSpPr>
          <p:cNvPr id="34821" name="Rectangle 3"/>
          <p:cNvSpPr>
            <a:spLocks noGrp="1" noChangeArrowheads="1"/>
          </p:cNvSpPr>
          <p:nvPr>
            <p:ph type="body" idx="1"/>
          </p:nvPr>
        </p:nvSpPr>
        <p:spPr>
          <a:noFill/>
          <a:ln/>
        </p:spPr>
        <p:txBody>
          <a:bodyPr/>
          <a:lstStyle/>
          <a:p>
            <a:pPr marL="152386" indent="-152386"/>
            <a:r>
              <a:rPr lang="en-US" altLang="zh-CN" b="1" u="sng" dirty="0" smtClean="0"/>
              <a:t>Required:</a:t>
            </a:r>
          </a:p>
          <a:p>
            <a:pPr marL="152386" indent="-152386"/>
            <a:r>
              <a:rPr lang="en-IN" altLang="zh-CN" dirty="0" smtClean="0"/>
              <a:t>If the </a:t>
            </a:r>
            <a:r>
              <a:rPr lang="en-IN" altLang="zh-CN" b="1" dirty="0" smtClean="0"/>
              <a:t>required</a:t>
            </a:r>
            <a:r>
              <a:rPr lang="en-IN" altLang="zh-CN" dirty="0" smtClean="0"/>
              <a:t> attribute is present, then the field must contain a value when the form</a:t>
            </a:r>
          </a:p>
          <a:p>
            <a:pPr marL="152386" indent="-152386"/>
            <a:r>
              <a:rPr lang="en-IN" altLang="zh-CN" dirty="0" smtClean="0"/>
              <a:t>is submitted. This informs the (</a:t>
            </a:r>
            <a:r>
              <a:rPr lang="en-IN" altLang="zh-CN" i="1" dirty="0" smtClean="0"/>
              <a:t>HTML5</a:t>
            </a:r>
            <a:r>
              <a:rPr lang="en-IN" altLang="zh-CN" dirty="0" smtClean="0"/>
              <a:t>-aware) web browser that the field is to be</a:t>
            </a:r>
          </a:p>
          <a:p>
            <a:pPr marL="152386" indent="-152386"/>
            <a:r>
              <a:rPr lang="en-IN" altLang="zh-CN" dirty="0" smtClean="0"/>
              <a:t>considered mandatory. Different browsers may mark the input box in some way</a:t>
            </a:r>
          </a:p>
          <a:p>
            <a:pPr marL="152386" indent="-152386"/>
            <a:r>
              <a:rPr lang="en-IN" altLang="zh-CN" dirty="0" smtClean="0"/>
              <a:t>(Firefox 4 Beta adds a red box-shadow by default), display a warning (Opera) or</a:t>
            </a:r>
          </a:p>
          <a:p>
            <a:pPr marL="152386" indent="-152386"/>
            <a:r>
              <a:rPr lang="en-IN" altLang="zh-CN" dirty="0" smtClean="0"/>
              <a:t>even prevent the form from being submitted if this field has no value. Hopefully these</a:t>
            </a:r>
          </a:p>
          <a:p>
            <a:pPr marL="152386" indent="-152386"/>
            <a:r>
              <a:rPr lang="en-IN" altLang="zh-CN" dirty="0" smtClean="0"/>
              <a:t>behaviours will converge in future releases. </a:t>
            </a:r>
            <a:endParaRPr lang="en-US" altLang="zh-CN" dirty="0" smtClean="0"/>
          </a:p>
          <a:p>
            <a:pPr marL="152386" indent="-152386"/>
            <a:endParaRPr lang="en-US" altLang="zh-CN" dirty="0" smtClean="0"/>
          </a:p>
          <a:p>
            <a:pPr marL="152386" indent="-152386"/>
            <a:r>
              <a:rPr lang="en-IN" altLang="zh-CN" dirty="0" smtClean="0"/>
              <a:t>Here's an example of an input field for a required email address that ensures that the</a:t>
            </a:r>
          </a:p>
          <a:p>
            <a:pPr marL="152386" indent="-152386"/>
            <a:r>
              <a:rPr lang="en-IN" altLang="zh-CN" dirty="0" smtClean="0"/>
              <a:t>field has a value and that the value is a valid email address.</a:t>
            </a:r>
            <a:endParaRPr lang="en-US" altLang="zh-CN" dirty="0" smtClean="0"/>
          </a:p>
          <a:p>
            <a:pPr marL="152386" indent="-152386"/>
            <a:endParaRPr lang="en-US" altLang="zh-CN" dirty="0" smtClean="0"/>
          </a:p>
          <a:p>
            <a:pPr marL="152386" indent="-152386"/>
            <a:r>
              <a:rPr lang="en-US" altLang="zh-CN" b="1" u="sng" dirty="0" smtClean="0"/>
              <a:t>Example:</a:t>
            </a:r>
          </a:p>
          <a:p>
            <a:pPr marL="152386" indent="-152386"/>
            <a:r>
              <a:rPr lang="en-IN" altLang="zh-CN" b="1" i="1" dirty="0" smtClean="0"/>
              <a:t>&lt;input type="email" id="email_addr" name="email_addr" required /&gt;</a:t>
            </a:r>
            <a:r>
              <a:rPr lang="en-IN" altLang="zh-CN" dirty="0" smtClean="0"/>
              <a:t> </a:t>
            </a:r>
            <a:endParaRPr lang="en-US" altLang="zh-CN" dirty="0" smtClean="0"/>
          </a:p>
        </p:txBody>
      </p:sp>
    </p:spTree>
    <p:extLst>
      <p:ext uri="{BB962C8B-B14F-4D97-AF65-F5344CB8AC3E}">
        <p14:creationId xmlns:p14="http://schemas.microsoft.com/office/powerpoint/2010/main" val="140382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2195513" y="720725"/>
            <a:ext cx="4800600" cy="3600450"/>
          </a:xfrm>
          <a:ln/>
        </p:spPr>
      </p:sp>
      <p:sp>
        <p:nvSpPr>
          <p:cNvPr id="35845" name="Rectangle 3"/>
          <p:cNvSpPr>
            <a:spLocks noGrp="1" noChangeArrowheads="1"/>
          </p:cNvSpPr>
          <p:nvPr>
            <p:ph type="body" idx="1"/>
          </p:nvPr>
        </p:nvSpPr>
        <p:spPr>
          <a:noFill/>
          <a:ln/>
        </p:spPr>
        <p:txBody>
          <a:bodyPr/>
          <a:lstStyle/>
          <a:p>
            <a:pPr marL="152386" indent="-152386"/>
            <a:r>
              <a:rPr lang="en-IN" altLang="zh-CN" b="1" u="sng" dirty="0" smtClean="0"/>
              <a:t>Email:</a:t>
            </a:r>
            <a:r>
              <a:rPr lang="en-IN" altLang="zh-CN" dirty="0" smtClean="0"/>
              <a:t> </a:t>
            </a:r>
          </a:p>
          <a:p>
            <a:pPr marL="152386" indent="-152386"/>
            <a:r>
              <a:rPr lang="en-IN" altLang="zh-CN" dirty="0" smtClean="0"/>
              <a:t>The email type is used for input fields that should contain an e-mail address. The</a:t>
            </a:r>
          </a:p>
          <a:p>
            <a:pPr marL="152386" indent="-152386"/>
            <a:r>
              <a:rPr lang="en-IN" altLang="zh-CN" dirty="0" smtClean="0"/>
              <a:t>value of the email field is automatically validated when the form is submitted.</a:t>
            </a:r>
            <a:endParaRPr lang="en-IN" altLang="zh-CN" b="1" dirty="0" smtClean="0"/>
          </a:p>
          <a:p>
            <a:pPr marL="152386" indent="-152386"/>
            <a:endParaRPr lang="en-IN" altLang="zh-CN" b="1" u="sng" dirty="0" smtClean="0"/>
          </a:p>
          <a:p>
            <a:pPr marL="152386" indent="-152386"/>
            <a:r>
              <a:rPr lang="en-IN" altLang="zh-CN" b="1" u="sng" dirty="0" smtClean="0"/>
              <a:t>Example</a:t>
            </a:r>
          </a:p>
          <a:p>
            <a:pPr marL="152386" indent="-152386"/>
            <a:endParaRPr lang="en-IN" altLang="zh-CN" b="1" i="1" dirty="0" smtClean="0"/>
          </a:p>
          <a:p>
            <a:pPr marL="152386" indent="-152386"/>
            <a:r>
              <a:rPr lang="en-IN" altLang="zh-CN" b="1" i="1" dirty="0" smtClean="0"/>
              <a:t>E-mail: &lt;input type="email" name="user_email" /&gt;</a:t>
            </a:r>
          </a:p>
          <a:p>
            <a:pPr marL="152386" indent="-152386"/>
            <a:endParaRPr lang="en-IN" altLang="zh-CN" dirty="0" smtClean="0"/>
          </a:p>
          <a:p>
            <a:pPr marL="152386" indent="-152386"/>
            <a:r>
              <a:rPr lang="en-IN" altLang="zh-CN" dirty="0" smtClean="0"/>
              <a:t>Safari on the iPhone recognizes the email input type, and changes the on-screen</a:t>
            </a:r>
          </a:p>
          <a:p>
            <a:pPr marL="152386" indent="-152386"/>
            <a:r>
              <a:rPr lang="en-IN" altLang="zh-CN" dirty="0" smtClean="0"/>
              <a:t>keyboard to match it (adds @ and .com options).</a:t>
            </a:r>
          </a:p>
          <a:p>
            <a:pPr marL="152386" indent="-152386">
              <a:lnSpc>
                <a:spcPct val="90000"/>
              </a:lnSpc>
            </a:pPr>
            <a:endParaRPr lang="en-US" altLang="zh-CN" dirty="0" smtClean="0"/>
          </a:p>
        </p:txBody>
      </p:sp>
    </p:spTree>
    <p:extLst>
      <p:ext uri="{BB962C8B-B14F-4D97-AF65-F5344CB8AC3E}">
        <p14:creationId xmlns:p14="http://schemas.microsoft.com/office/powerpoint/2010/main" val="313571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2195513" y="720725"/>
            <a:ext cx="4800600" cy="3600450"/>
          </a:xfrm>
          <a:ln/>
        </p:spPr>
      </p:sp>
      <p:sp>
        <p:nvSpPr>
          <p:cNvPr id="36869" name="Rectangle 3"/>
          <p:cNvSpPr>
            <a:spLocks noGrp="1" noChangeArrowheads="1"/>
          </p:cNvSpPr>
          <p:nvPr>
            <p:ph type="body" idx="1"/>
          </p:nvPr>
        </p:nvSpPr>
        <p:spPr>
          <a:noFill/>
          <a:ln/>
        </p:spPr>
        <p:txBody>
          <a:bodyPr/>
          <a:lstStyle/>
          <a:p>
            <a:pPr marL="152386" indent="-152386"/>
            <a:r>
              <a:rPr lang="en-IN" altLang="zh-CN" b="1" u="sng" dirty="0" smtClean="0"/>
              <a:t>Data List:</a:t>
            </a:r>
            <a:endParaRPr lang="en-IN" altLang="zh-CN" u="sng" dirty="0" smtClean="0"/>
          </a:p>
          <a:p>
            <a:pPr marL="152386" indent="-152386"/>
            <a:r>
              <a:rPr lang="en-IN" altLang="zh-CN" dirty="0" smtClean="0"/>
              <a:t>The datalist element specifies a list of options for an input field. The list is created</a:t>
            </a:r>
          </a:p>
          <a:p>
            <a:pPr marL="152386" indent="-152386"/>
            <a:r>
              <a:rPr lang="en-IN" altLang="zh-CN" dirty="0" smtClean="0"/>
              <a:t>with option elements inside the datalist. To bind a datalist to an input field, let the list</a:t>
            </a:r>
          </a:p>
          <a:p>
            <a:pPr marL="152386" indent="-152386"/>
            <a:r>
              <a:rPr lang="en-IN" altLang="zh-CN" dirty="0" smtClean="0"/>
              <a:t>attribute of the input field refer to the id of the datalist:</a:t>
            </a:r>
          </a:p>
          <a:p>
            <a:pPr marL="152386" indent="-152386"/>
            <a:endParaRPr lang="en-IN" altLang="zh-CN" b="1" dirty="0" smtClean="0"/>
          </a:p>
          <a:p>
            <a:pPr marL="152386" indent="-152386"/>
            <a:r>
              <a:rPr lang="en-IN" altLang="zh-CN" b="1" u="sng" dirty="0" smtClean="0"/>
              <a:t>Example</a:t>
            </a:r>
            <a:endParaRPr lang="en-IN" altLang="zh-CN" u="sng" dirty="0" smtClean="0"/>
          </a:p>
          <a:p>
            <a:pPr marL="152386" indent="-152386"/>
            <a:endParaRPr lang="en-IN" altLang="zh-CN" dirty="0" smtClean="0"/>
          </a:p>
          <a:p>
            <a:pPr marL="152386" indent="-152386"/>
            <a:r>
              <a:rPr lang="en-IN" altLang="zh-CN" b="1" i="1" dirty="0" smtClean="0"/>
              <a:t>Webpage: &lt;input type="url" list="url_list" name="link" /&gt;</a:t>
            </a:r>
          </a:p>
          <a:p>
            <a:pPr marL="152386" indent="-152386"/>
            <a:r>
              <a:rPr lang="en-IN" altLang="zh-CN" b="1" i="1" dirty="0" smtClean="0"/>
              <a:t> &lt;datalist id="url_list"&gt;</a:t>
            </a:r>
          </a:p>
          <a:p>
            <a:pPr marL="152386" indent="-152386"/>
            <a:r>
              <a:rPr lang="en-IN" altLang="zh-CN" b="1" i="1" dirty="0" smtClean="0"/>
              <a:t> &lt;option label="W3Schools" value="http://www.w3schools.com" /&gt;</a:t>
            </a:r>
          </a:p>
          <a:p>
            <a:pPr marL="152386" indent="-152386"/>
            <a:r>
              <a:rPr lang="en-IN" altLang="zh-CN" b="1" i="1" dirty="0" smtClean="0"/>
              <a:t> &lt;option label="Google" value="http://www.google.com" /&gt;</a:t>
            </a:r>
          </a:p>
          <a:p>
            <a:pPr marL="152386" indent="-152386"/>
            <a:r>
              <a:rPr lang="en-IN" altLang="zh-CN" b="1" i="1" dirty="0" smtClean="0"/>
              <a:t> &lt;option label="Microsoft" value="http://www.microsoft.com" /&gt;</a:t>
            </a:r>
          </a:p>
          <a:p>
            <a:pPr marL="152386" indent="-152386"/>
            <a:r>
              <a:rPr lang="en-IN" altLang="zh-CN" b="1" i="1" dirty="0" smtClean="0"/>
              <a:t> &lt;/datalist&gt;</a:t>
            </a:r>
            <a:endParaRPr lang="en-US" altLang="zh-CN" b="1" i="1" dirty="0" smtClean="0"/>
          </a:p>
        </p:txBody>
      </p:sp>
    </p:spTree>
    <p:extLst>
      <p:ext uri="{BB962C8B-B14F-4D97-AF65-F5344CB8AC3E}">
        <p14:creationId xmlns:p14="http://schemas.microsoft.com/office/powerpoint/2010/main" val="1563519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17660050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6967094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284088626"/>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072907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97970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445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4703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4758546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63450769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7053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6710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80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93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157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34720858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7">
            <a:extLst>
              <a:ext uri="{96DAC541-7B7A-43D3-8B79-37D633B846F1}">
                <asvg:svgBlip xmlns:asvg="http://schemas.microsoft.com/office/drawing/2016/SVG/main" xmlns=""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20841388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www.modernizr.com/"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wm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ctrTitle"/>
          </p:nvPr>
        </p:nvSpPr>
        <p:spPr>
          <a:xfrm>
            <a:off x="305991" y="3068961"/>
            <a:ext cx="5485209" cy="720725"/>
          </a:xfrm>
        </p:spPr>
        <p:txBody>
          <a:bodyPr/>
          <a:lstStyle/>
          <a:p>
            <a:r>
              <a:rPr lang="en-US" altLang="en-US" sz="2800" dirty="0">
                <a:solidFill>
                  <a:schemeClr val="accent2">
                    <a:lumMod val="75000"/>
                  </a:schemeClr>
                </a:solidFill>
                <a:ea typeface="MS PGothic" pitchFamily="34" charset="-128"/>
              </a:rPr>
              <a:t>Web Basics – HTML5</a:t>
            </a:r>
            <a:endParaRPr lang="en-US" altLang="en-US" sz="2800" dirty="0" smtClean="0">
              <a:solidFill>
                <a:schemeClr val="accent2">
                  <a:lumMod val="75000"/>
                </a:schemeClr>
              </a:solidFill>
              <a:ea typeface="MS PGothic" pitchFamily="34" charset="-128"/>
            </a:endParaRPr>
          </a:p>
        </p:txBody>
      </p:sp>
      <p:sp>
        <p:nvSpPr>
          <p:cNvPr id="4" name="Content Placeholder 3"/>
          <p:cNvSpPr>
            <a:spLocks noGrp="1"/>
          </p:cNvSpPr>
          <p:nvPr>
            <p:ph type="subTitle" idx="1"/>
          </p:nvPr>
        </p:nvSpPr>
        <p:spPr>
          <a:xfrm>
            <a:off x="305991" y="3932560"/>
            <a:ext cx="4956291" cy="1223963"/>
          </a:xfrm>
        </p:spPr>
        <p:txBody>
          <a:bodyPr>
            <a:normAutofit/>
          </a:bodyPr>
          <a:lstStyle/>
          <a:p>
            <a:r>
              <a:rPr lang="en-US" sz="2000" dirty="0">
                <a:solidFill>
                  <a:schemeClr val="accent2">
                    <a:lumMod val="75000"/>
                  </a:schemeClr>
                </a:solidFill>
                <a:latin typeface="+mj-lt"/>
                <a:ea typeface="MS PGothic" pitchFamily="34" charset="-128"/>
                <a:cs typeface="+mj-cs"/>
              </a:rPr>
              <a:t>Lesson </a:t>
            </a:r>
            <a:r>
              <a:rPr lang="en-US" sz="2000" dirty="0" smtClean="0">
                <a:solidFill>
                  <a:schemeClr val="accent2">
                    <a:lumMod val="75000"/>
                  </a:schemeClr>
                </a:solidFill>
                <a:latin typeface="+mj-lt"/>
                <a:ea typeface="MS PGothic" pitchFamily="34" charset="-128"/>
                <a:cs typeface="+mj-cs"/>
              </a:rPr>
              <a:t>8. </a:t>
            </a:r>
            <a:r>
              <a:rPr lang="en-US" sz="2000" dirty="0">
                <a:solidFill>
                  <a:schemeClr val="accent2">
                    <a:lumMod val="75000"/>
                  </a:schemeClr>
                </a:solidFill>
                <a:latin typeface="+mj-lt"/>
                <a:ea typeface="MS PGothic" pitchFamily="34" charset="-128"/>
                <a:cs typeface="+mj-cs"/>
              </a:rPr>
              <a:t>New Form Elements</a:t>
            </a:r>
          </a:p>
        </p:txBody>
      </p:sp>
    </p:spTree>
    <p:extLst>
      <p:ext uri="{BB962C8B-B14F-4D97-AF65-F5344CB8AC3E}">
        <p14:creationId xmlns:p14="http://schemas.microsoft.com/office/powerpoint/2010/main" val="2702073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Search - In HTML5, we can define a textbox as search box instead of a normal textbox</a:t>
            </a:r>
          </a:p>
          <a:p>
            <a:pPr lvl="1"/>
            <a:r>
              <a:rPr lang="en-US" dirty="0"/>
              <a:t>Supported by Chrome 8 &amp; Safari 5</a:t>
            </a:r>
          </a:p>
          <a:p>
            <a:pPr lvl="1"/>
            <a:r>
              <a:rPr lang="en-US" dirty="0"/>
              <a:t>Syntax is</a:t>
            </a:r>
          </a:p>
          <a:p>
            <a:endParaRPr lang="en-US" dirty="0"/>
          </a:p>
          <a:p>
            <a:endParaRPr lang="en-US" dirty="0"/>
          </a:p>
          <a:p>
            <a:endParaRPr lang="en-US" dirty="0"/>
          </a:p>
        </p:txBody>
      </p:sp>
      <p:sp>
        <p:nvSpPr>
          <p:cNvPr id="4" name="Rounded Rectangle 3"/>
          <p:cNvSpPr/>
          <p:nvPr/>
        </p:nvSpPr>
        <p:spPr>
          <a:xfrm>
            <a:off x="1447800" y="3049144"/>
            <a:ext cx="56388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200" dirty="0">
                <a:solidFill>
                  <a:srgbClr val="000000"/>
                </a:solidFill>
                <a:ea typeface="ＭＳ Ｐゴシック" pitchFamily="34" charset="-128"/>
                <a:cs typeface="Arial" pitchFamily="34" charset="0"/>
              </a:rPr>
              <a:t>&lt;input id="</a:t>
            </a:r>
            <a:r>
              <a:rPr lang="en-US" sz="2200" dirty="0" err="1">
                <a:solidFill>
                  <a:srgbClr val="000000"/>
                </a:solidFill>
                <a:ea typeface="ＭＳ Ｐゴシック" pitchFamily="34" charset="-128"/>
                <a:cs typeface="Arial" pitchFamily="34" charset="0"/>
              </a:rPr>
              <a:t>mysearch</a:t>
            </a:r>
            <a:r>
              <a:rPr lang="en-US" sz="2200" dirty="0">
                <a:solidFill>
                  <a:srgbClr val="000000"/>
                </a:solidFill>
                <a:ea typeface="ＭＳ Ｐゴシック" pitchFamily="34" charset="-128"/>
                <a:cs typeface="Arial" pitchFamily="34" charset="0"/>
              </a:rPr>
              <a:t>" type="search" /&gt;</a:t>
            </a:r>
          </a:p>
        </p:txBody>
      </p:sp>
      <p:pic>
        <p:nvPicPr>
          <p:cNvPr id="12293" name="Picture 8"/>
          <p:cNvPicPr>
            <a:picLocks noChangeAspect="1" noChangeArrowheads="1"/>
          </p:cNvPicPr>
          <p:nvPr/>
        </p:nvPicPr>
        <p:blipFill>
          <a:blip r:embed="rId3"/>
          <a:srcRect/>
          <a:stretch>
            <a:fillRect/>
          </a:stretch>
        </p:blipFill>
        <p:spPr bwMode="auto">
          <a:xfrm>
            <a:off x="1676400" y="3920328"/>
            <a:ext cx="5216525" cy="2092325"/>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8.1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Search</a:t>
            </a:r>
          </a:p>
        </p:txBody>
      </p:sp>
    </p:spTree>
    <p:extLst>
      <p:ext uri="{BB962C8B-B14F-4D97-AF65-F5344CB8AC3E}">
        <p14:creationId xmlns:p14="http://schemas.microsoft.com/office/powerpoint/2010/main" val="1252602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1253917"/>
            <a:ext cx="8845484" cy="4643751"/>
          </a:xfrm>
        </p:spPr>
        <p:txBody>
          <a:bodyPr/>
          <a:lstStyle/>
          <a:p>
            <a:r>
              <a:rPr lang="en-US" dirty="0"/>
              <a:t>Up and down button provided to increase and decrease the value.</a:t>
            </a:r>
          </a:p>
          <a:p>
            <a:r>
              <a:rPr lang="en-US" dirty="0"/>
              <a:t>Min and max parameters provided to limit the values.</a:t>
            </a:r>
          </a:p>
          <a:p>
            <a:r>
              <a:rPr lang="en-US" dirty="0"/>
              <a:t>Browser will treat it as simple </a:t>
            </a:r>
            <a:r>
              <a:rPr lang="en-US" dirty="0" err="1"/>
              <a:t>textfield</a:t>
            </a:r>
            <a:r>
              <a:rPr lang="en-US" dirty="0"/>
              <a:t> if it doesn’t support this type.</a:t>
            </a:r>
          </a:p>
          <a:p>
            <a:r>
              <a:rPr lang="en-US" dirty="0"/>
              <a:t>Syntax is </a:t>
            </a:r>
          </a:p>
          <a:p>
            <a:endParaRPr lang="en-US" dirty="0"/>
          </a:p>
          <a:p>
            <a:endParaRPr lang="en-US" dirty="0"/>
          </a:p>
          <a:p>
            <a:r>
              <a:rPr lang="en-US" dirty="0"/>
              <a:t>Limiting the values for this field…</a:t>
            </a:r>
          </a:p>
          <a:p>
            <a:endParaRPr lang="en-US" dirty="0"/>
          </a:p>
          <a:p>
            <a:endParaRPr lang="en-US" dirty="0"/>
          </a:p>
        </p:txBody>
      </p:sp>
      <p:sp>
        <p:nvSpPr>
          <p:cNvPr id="4" name="Rounded Rectangle 3"/>
          <p:cNvSpPr/>
          <p:nvPr/>
        </p:nvSpPr>
        <p:spPr>
          <a:xfrm>
            <a:off x="719993" y="2869035"/>
            <a:ext cx="63246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000000"/>
                </a:solidFill>
                <a:ea typeface="ＭＳ Ｐゴシック" pitchFamily="34" charset="-128"/>
                <a:cs typeface="Arial" pitchFamily="34" charset="0"/>
              </a:rPr>
              <a:t>&lt;input id="movie" type="number" value="0"/&gt;</a:t>
            </a:r>
          </a:p>
        </p:txBody>
      </p:sp>
      <p:pic>
        <p:nvPicPr>
          <p:cNvPr id="13317" name="Picture 5"/>
          <p:cNvPicPr>
            <a:picLocks noChangeAspect="1" noChangeArrowheads="1"/>
          </p:cNvPicPr>
          <p:nvPr/>
        </p:nvPicPr>
        <p:blipFill>
          <a:blip r:embed="rId3"/>
          <a:srcRect/>
          <a:stretch>
            <a:fillRect/>
          </a:stretch>
        </p:blipFill>
        <p:spPr bwMode="auto">
          <a:xfrm>
            <a:off x="1690914" y="4771947"/>
            <a:ext cx="5410200" cy="1519238"/>
          </a:xfrm>
          <a:prstGeom prst="rect">
            <a:avLst/>
          </a:prstGeom>
          <a:noFill/>
          <a:ln w="9525">
            <a:noFill/>
            <a:miter lim="800000"/>
            <a:headEnd/>
            <a:tailEnd/>
          </a:ln>
        </p:spPr>
      </p:pic>
      <p:sp>
        <p:nvSpPr>
          <p:cNvPr id="2" name="Rounded Rectangle 3"/>
          <p:cNvSpPr/>
          <p:nvPr/>
        </p:nvSpPr>
        <p:spPr>
          <a:xfrm>
            <a:off x="650174" y="3930641"/>
            <a:ext cx="7843652"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ea typeface="ＭＳ Ｐゴシック" pitchFamily="34" charset="-128"/>
                <a:cs typeface="Arial" pitchFamily="34" charset="0"/>
              </a:rPr>
              <a:t>&lt; input id="</a:t>
            </a:r>
            <a:r>
              <a:rPr lang="en-US" dirty="0" err="1">
                <a:solidFill>
                  <a:srgbClr val="000000"/>
                </a:solidFill>
                <a:ea typeface="ＭＳ Ｐゴシック" pitchFamily="34" charset="-128"/>
                <a:cs typeface="Arial" pitchFamily="34" charset="0"/>
              </a:rPr>
              <a:t>user_lic</a:t>
            </a:r>
            <a:r>
              <a:rPr lang="en-US" dirty="0">
                <a:solidFill>
                  <a:srgbClr val="000000"/>
                </a:solidFill>
                <a:ea typeface="ＭＳ Ｐゴシック" pitchFamily="34" charset="-128"/>
                <a:cs typeface="Arial" pitchFamily="34" charset="0"/>
              </a:rPr>
              <a:t>" type="number" min="5" max="30" step="5" value =""/&gt;</a:t>
            </a:r>
          </a:p>
        </p:txBody>
      </p:sp>
      <p:sp>
        <p:nvSpPr>
          <p:cNvPr id="8"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8.1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Number</a:t>
            </a:r>
          </a:p>
        </p:txBody>
      </p:sp>
    </p:spTree>
    <p:extLst>
      <p:ext uri="{BB962C8B-B14F-4D97-AF65-F5344CB8AC3E}">
        <p14:creationId xmlns:p14="http://schemas.microsoft.com/office/powerpoint/2010/main" val="3428690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normAutofit/>
          </a:bodyPr>
          <a:lstStyle/>
          <a:p>
            <a:endParaRPr lang="en-IN" dirty="0"/>
          </a:p>
        </p:txBody>
      </p:sp>
      <p:sp>
        <p:nvSpPr>
          <p:cNvPr id="14339" name="Rectangle 3"/>
          <p:cNvSpPr>
            <a:spLocks noGrp="1"/>
          </p:cNvSpPr>
          <p:nvPr>
            <p:ph idx="1"/>
          </p:nvPr>
        </p:nvSpPr>
        <p:spPr/>
        <p:txBody>
          <a:bodyPr/>
          <a:lstStyle/>
          <a:p>
            <a:endParaRPr lang="en-IN" smtClean="0"/>
          </a:p>
        </p:txBody>
      </p:sp>
      <p:sp>
        <p:nvSpPr>
          <p:cNvPr id="3" name="Footer Placeholder 2"/>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421965806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317342"/>
            <a:ext cx="8845484" cy="4643751"/>
          </a:xfrm>
        </p:spPr>
        <p:txBody>
          <a:bodyPr/>
          <a:lstStyle/>
          <a:p>
            <a:r>
              <a:rPr lang="en-US" dirty="0"/>
              <a:t>Also known as slider</a:t>
            </a:r>
          </a:p>
          <a:p>
            <a:r>
              <a:rPr lang="en-US" dirty="0"/>
              <a:t>Before HTML5, programmers used to write lines of code for range/slider</a:t>
            </a:r>
          </a:p>
          <a:p>
            <a:r>
              <a:rPr lang="en-US" dirty="0"/>
              <a:t>Easy to implement</a:t>
            </a:r>
          </a:p>
          <a:p>
            <a:r>
              <a:rPr lang="en-US" dirty="0"/>
              <a:t>Look and feel is different for different browser’s</a:t>
            </a:r>
          </a:p>
          <a:p>
            <a:r>
              <a:rPr lang="en-US" dirty="0"/>
              <a:t>Browser will treat it as simple </a:t>
            </a:r>
            <a:r>
              <a:rPr lang="en-US" dirty="0" err="1"/>
              <a:t>textfield</a:t>
            </a:r>
            <a:r>
              <a:rPr lang="en-US" dirty="0"/>
              <a:t> if it doesn’t support this type</a:t>
            </a:r>
          </a:p>
          <a:p>
            <a:r>
              <a:rPr lang="en-US" dirty="0"/>
              <a:t>Syntax</a:t>
            </a:r>
          </a:p>
          <a:p>
            <a:endParaRPr lang="en-US" dirty="0"/>
          </a:p>
          <a:p>
            <a:endParaRPr lang="en-US" dirty="0"/>
          </a:p>
          <a:p>
            <a:endParaRPr lang="en-US" dirty="0"/>
          </a:p>
          <a:p>
            <a:endParaRPr lang="en-US" dirty="0"/>
          </a:p>
        </p:txBody>
      </p:sp>
      <p:sp>
        <p:nvSpPr>
          <p:cNvPr id="4" name="Rounded Rectangle 3"/>
          <p:cNvSpPr/>
          <p:nvPr/>
        </p:nvSpPr>
        <p:spPr>
          <a:xfrm>
            <a:off x="1235120" y="3922221"/>
            <a:ext cx="56388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rgbClr val="000000"/>
                </a:solidFill>
                <a:ea typeface="ＭＳ Ｐゴシック" pitchFamily="34" charset="-128"/>
                <a:cs typeface="Arial" pitchFamily="34" charset="0"/>
              </a:rPr>
              <a:t>&lt;input id="test" type="range"/&gt;</a:t>
            </a:r>
          </a:p>
        </p:txBody>
      </p:sp>
      <p:pic>
        <p:nvPicPr>
          <p:cNvPr id="15365" name="Picture 9"/>
          <p:cNvPicPr>
            <a:picLocks noChangeAspect="1" noChangeArrowheads="1"/>
          </p:cNvPicPr>
          <p:nvPr/>
        </p:nvPicPr>
        <p:blipFill>
          <a:blip r:embed="rId3"/>
          <a:srcRect/>
          <a:stretch>
            <a:fillRect/>
          </a:stretch>
        </p:blipFill>
        <p:spPr bwMode="auto">
          <a:xfrm>
            <a:off x="2209800" y="4490113"/>
            <a:ext cx="4484688" cy="1657844"/>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8.1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Range</a:t>
            </a:r>
          </a:p>
        </p:txBody>
      </p:sp>
    </p:spTree>
    <p:extLst>
      <p:ext uri="{BB962C8B-B14F-4D97-AF65-F5344CB8AC3E}">
        <p14:creationId xmlns:p14="http://schemas.microsoft.com/office/powerpoint/2010/main" val="1444118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358367"/>
            <a:ext cx="8845484" cy="5028788"/>
          </a:xfrm>
        </p:spPr>
        <p:txBody>
          <a:bodyPr/>
          <a:lstStyle/>
          <a:p>
            <a:r>
              <a:rPr lang="en-US" dirty="0"/>
              <a:t>Date </a:t>
            </a:r>
          </a:p>
          <a:p>
            <a:pPr lvl="1"/>
            <a:r>
              <a:rPr lang="en-US" dirty="0"/>
              <a:t>Important and mostly used element</a:t>
            </a:r>
          </a:p>
          <a:p>
            <a:pPr lvl="1"/>
            <a:r>
              <a:rPr lang="en-US" dirty="0"/>
              <a:t>Simple to implement</a:t>
            </a:r>
          </a:p>
          <a:p>
            <a:pPr lvl="1"/>
            <a:r>
              <a:rPr lang="en-US" dirty="0"/>
              <a:t>Before HTML5, programmers used to write lines of </a:t>
            </a:r>
            <a:r>
              <a:rPr lang="en-US" dirty="0" err="1"/>
              <a:t>javascript</a:t>
            </a:r>
            <a:r>
              <a:rPr lang="en-US" dirty="0"/>
              <a:t> code for date picker</a:t>
            </a:r>
          </a:p>
          <a:p>
            <a:pPr lvl="1"/>
            <a:r>
              <a:rPr lang="en-US" dirty="0"/>
              <a:t>Input type for date:- date, week, month, time, </a:t>
            </a:r>
            <a:r>
              <a:rPr lang="en-US" dirty="0" err="1"/>
              <a:t>datetime</a:t>
            </a:r>
            <a:r>
              <a:rPr lang="en-US" dirty="0"/>
              <a:t> (gives UTC time), </a:t>
            </a:r>
            <a:r>
              <a:rPr lang="en-US" dirty="0" err="1"/>
              <a:t>datetime</a:t>
            </a:r>
            <a:r>
              <a:rPr lang="en-US" dirty="0"/>
              <a:t>-local (local time</a:t>
            </a:r>
            <a:r>
              <a:rPr lang="en-US" dirty="0" smtClean="0"/>
              <a:t>)</a:t>
            </a:r>
          </a:p>
          <a:p>
            <a:pPr lvl="1"/>
            <a:endParaRPr lang="en-US" dirty="0"/>
          </a:p>
          <a:p>
            <a:r>
              <a:rPr lang="en-US" dirty="0" smtClean="0"/>
              <a:t>Syntax </a:t>
            </a:r>
            <a:r>
              <a:rPr lang="en-US" dirty="0"/>
              <a:t>is </a:t>
            </a:r>
          </a:p>
          <a:p>
            <a:endParaRPr lang="en-US" dirty="0"/>
          </a:p>
          <a:p>
            <a:endParaRPr lang="en-US" dirty="0"/>
          </a:p>
          <a:p>
            <a:endParaRPr lang="en-US" dirty="0"/>
          </a:p>
          <a:p>
            <a:endParaRPr lang="en-US" dirty="0"/>
          </a:p>
          <a:p>
            <a:endParaRPr lang="en-US" dirty="0"/>
          </a:p>
          <a:p>
            <a:endParaRPr lang="en-US" dirty="0"/>
          </a:p>
        </p:txBody>
      </p:sp>
      <p:sp>
        <p:nvSpPr>
          <p:cNvPr id="4" name="Rounded Rectangle 3"/>
          <p:cNvSpPr/>
          <p:nvPr/>
        </p:nvSpPr>
        <p:spPr>
          <a:xfrm>
            <a:off x="2005800" y="3830371"/>
            <a:ext cx="5217391"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000000"/>
                </a:solidFill>
                <a:ea typeface="ＭＳ Ｐゴシック" pitchFamily="34" charset="-128"/>
                <a:cs typeface="Arial" pitchFamily="34" charset="0"/>
              </a:rPr>
              <a:t>&lt;input id="meeting" type="date" value=""/&gt;</a:t>
            </a:r>
          </a:p>
        </p:txBody>
      </p:sp>
      <p:pic>
        <p:nvPicPr>
          <p:cNvPr id="16389" name="Picture 3"/>
          <p:cNvPicPr>
            <a:picLocks noChangeAspect="1" noChangeArrowheads="1"/>
          </p:cNvPicPr>
          <p:nvPr/>
        </p:nvPicPr>
        <p:blipFill>
          <a:blip r:embed="rId3"/>
          <a:srcRect/>
          <a:stretch>
            <a:fillRect/>
          </a:stretch>
        </p:blipFill>
        <p:spPr bwMode="auto">
          <a:xfrm>
            <a:off x="2221634" y="4468870"/>
            <a:ext cx="3943350" cy="1746250"/>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8.1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Date</a:t>
            </a:r>
          </a:p>
        </p:txBody>
      </p:sp>
    </p:spTree>
    <p:extLst>
      <p:ext uri="{BB962C8B-B14F-4D97-AF65-F5344CB8AC3E}">
        <p14:creationId xmlns:p14="http://schemas.microsoft.com/office/powerpoint/2010/main" val="3317456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358286"/>
            <a:ext cx="8845484" cy="4643751"/>
          </a:xfrm>
        </p:spPr>
        <p:txBody>
          <a:bodyPr/>
          <a:lstStyle/>
          <a:p>
            <a:r>
              <a:rPr lang="en-US" dirty="0"/>
              <a:t>Audio - HTML5 is likely to put an end to audio plug-in such as Microsoft Windows Media player, Microsoft Silverlight , Apple QuickTime and the famous Adobe Flash</a:t>
            </a:r>
          </a:p>
          <a:p>
            <a:r>
              <a:rPr lang="en-US" dirty="0"/>
              <a:t>MIME type’s - audio/mpeg, is optional but its always better to provide </a:t>
            </a:r>
          </a:p>
          <a:p>
            <a:r>
              <a:rPr lang="en-US" dirty="0"/>
              <a:t>Only .mp3, .wav, and .</a:t>
            </a:r>
            <a:r>
              <a:rPr lang="en-US" dirty="0" err="1"/>
              <a:t>ogg</a:t>
            </a:r>
            <a:r>
              <a:rPr lang="en-US" dirty="0"/>
              <a:t> (</a:t>
            </a:r>
            <a:r>
              <a:rPr lang="en-US" dirty="0" err="1"/>
              <a:t>vorbis</a:t>
            </a:r>
            <a:r>
              <a:rPr lang="en-US" dirty="0"/>
              <a:t>) formats are supported till date</a:t>
            </a:r>
          </a:p>
          <a:p>
            <a:r>
              <a:rPr lang="en-US" dirty="0"/>
              <a:t>If quick time player is not available, then safari won’t support this tag</a:t>
            </a:r>
          </a:p>
          <a:p>
            <a:r>
              <a:rPr lang="en-US" dirty="0"/>
              <a:t>Other properties like auto play, loop, preload area also available</a:t>
            </a:r>
          </a:p>
          <a:p>
            <a:r>
              <a:rPr lang="en-US" dirty="0"/>
              <a:t>Syntax is –</a:t>
            </a:r>
          </a:p>
          <a:p>
            <a:endParaRPr lang="en-US" dirty="0"/>
          </a:p>
          <a:p>
            <a:endParaRPr lang="en-US" dirty="0"/>
          </a:p>
          <a:p>
            <a:endParaRPr lang="en-US" dirty="0"/>
          </a:p>
        </p:txBody>
      </p:sp>
      <p:sp>
        <p:nvSpPr>
          <p:cNvPr id="4" name="Rounded Rectangle 3"/>
          <p:cNvSpPr/>
          <p:nvPr/>
        </p:nvSpPr>
        <p:spPr>
          <a:xfrm>
            <a:off x="589022" y="4678982"/>
            <a:ext cx="7848600" cy="152037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ea typeface="ＭＳ Ｐゴシック" pitchFamily="34" charset="-128"/>
                <a:cs typeface="Arial" pitchFamily="34" charset="0"/>
              </a:rPr>
              <a:t>&lt;audio controls&gt;</a:t>
            </a:r>
          </a:p>
          <a:p>
            <a:pPr>
              <a:defRPr/>
            </a:pPr>
            <a:r>
              <a:rPr lang="en-US" dirty="0">
                <a:solidFill>
                  <a:srgbClr val="000000"/>
                </a:solidFill>
                <a:ea typeface="ＭＳ Ｐゴシック" pitchFamily="34" charset="-128"/>
                <a:cs typeface="Arial" pitchFamily="34" charset="0"/>
              </a:rPr>
              <a:t>&lt;source src="vincent.mp3" type="audio/mpeg"/&gt;</a:t>
            </a:r>
          </a:p>
          <a:p>
            <a:pPr>
              <a:defRPr/>
            </a:pPr>
            <a:r>
              <a:rPr lang="en-US" dirty="0">
                <a:solidFill>
                  <a:srgbClr val="000000"/>
                </a:solidFill>
                <a:ea typeface="ＭＳ Ｐゴシック" pitchFamily="34" charset="-128"/>
                <a:cs typeface="Arial" pitchFamily="34" charset="0"/>
              </a:rPr>
              <a:t>&lt;source src="vincent.ogg" type="audio/</a:t>
            </a:r>
            <a:r>
              <a:rPr lang="en-US" dirty="0" err="1">
                <a:solidFill>
                  <a:srgbClr val="000000"/>
                </a:solidFill>
                <a:ea typeface="ＭＳ Ｐゴシック" pitchFamily="34" charset="-128"/>
                <a:cs typeface="Arial" pitchFamily="34" charset="0"/>
              </a:rPr>
              <a:t>ogg</a:t>
            </a:r>
            <a:r>
              <a:rPr lang="en-US" dirty="0">
                <a:solidFill>
                  <a:srgbClr val="000000"/>
                </a:solidFill>
                <a:ea typeface="ＭＳ Ｐゴシック" pitchFamily="34" charset="-128"/>
                <a:cs typeface="Arial" pitchFamily="34" charset="0"/>
              </a:rPr>
              <a:t>"/&gt;</a:t>
            </a:r>
          </a:p>
          <a:p>
            <a:pPr>
              <a:defRPr/>
            </a:pPr>
            <a:r>
              <a:rPr lang="en-US" dirty="0">
                <a:solidFill>
                  <a:srgbClr val="000000"/>
                </a:solidFill>
                <a:ea typeface="ＭＳ Ｐゴシック" pitchFamily="34" charset="-128"/>
                <a:cs typeface="Arial" pitchFamily="34" charset="0"/>
              </a:rPr>
              <a:t>&lt;/audio&gt;</a:t>
            </a:r>
          </a:p>
        </p:txBody>
      </p:sp>
      <p:sp>
        <p:nvSpPr>
          <p:cNvPr id="6"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8.2 </a:t>
            </a:r>
            <a:r>
              <a:rPr lang="en-US" sz="1200" b="1" dirty="0">
                <a:solidFill>
                  <a:srgbClr val="000000"/>
                </a:solidFill>
                <a:latin typeface="+mj-lt"/>
                <a:ea typeface="+mj-ea"/>
              </a:rPr>
              <a:t>: Understand audio, video, article tags</a:t>
            </a:r>
            <a:br>
              <a:rPr lang="en-US" sz="1200" b="1" dirty="0">
                <a:solidFill>
                  <a:srgbClr val="000000"/>
                </a:solidFill>
                <a:latin typeface="+mj-lt"/>
                <a:ea typeface="+mj-ea"/>
              </a:rPr>
            </a:br>
            <a:r>
              <a:rPr lang="en-US" sz="3200" dirty="0">
                <a:solidFill>
                  <a:srgbClr val="000000"/>
                </a:solidFill>
                <a:latin typeface="+mj-lt"/>
                <a:ea typeface="+mj-ea"/>
              </a:rPr>
              <a:t>Audio</a:t>
            </a:r>
          </a:p>
        </p:txBody>
      </p:sp>
    </p:spTree>
    <p:extLst>
      <p:ext uri="{BB962C8B-B14F-4D97-AF65-F5344CB8AC3E}">
        <p14:creationId xmlns:p14="http://schemas.microsoft.com/office/powerpoint/2010/main" val="1012627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262750"/>
            <a:ext cx="8845484" cy="4643751"/>
          </a:xfrm>
        </p:spPr>
        <p:txBody>
          <a:bodyPr/>
          <a:lstStyle/>
          <a:p>
            <a:r>
              <a:rPr lang="en-US" dirty="0"/>
              <a:t>Video – HTML5 video tag is exactly similar to audio but with few extra attributes</a:t>
            </a:r>
          </a:p>
          <a:p>
            <a:r>
              <a:rPr lang="en-US" dirty="0"/>
              <a:t>Attributes </a:t>
            </a:r>
          </a:p>
          <a:p>
            <a:pPr lvl="1"/>
            <a:r>
              <a:rPr lang="en-US" dirty="0"/>
              <a:t>Width : Width of video area</a:t>
            </a:r>
          </a:p>
          <a:p>
            <a:pPr lvl="1"/>
            <a:r>
              <a:rPr lang="en-US" dirty="0"/>
              <a:t>Height : Height of video area</a:t>
            </a:r>
          </a:p>
          <a:p>
            <a:pPr lvl="1"/>
            <a:r>
              <a:rPr lang="en-US" dirty="0"/>
              <a:t>Poster : Still Image file projected on screen before video gets displayed</a:t>
            </a:r>
          </a:p>
          <a:p>
            <a:r>
              <a:rPr lang="en-US" dirty="0"/>
              <a:t>Syntax is –</a:t>
            </a:r>
          </a:p>
          <a:p>
            <a:endParaRPr lang="en-US" dirty="0"/>
          </a:p>
        </p:txBody>
      </p:sp>
      <p:sp>
        <p:nvSpPr>
          <p:cNvPr id="4" name="Rounded Rectangle 3"/>
          <p:cNvSpPr/>
          <p:nvPr/>
        </p:nvSpPr>
        <p:spPr>
          <a:xfrm>
            <a:off x="856343" y="3725836"/>
            <a:ext cx="7736114" cy="5972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ea typeface="ＭＳ Ｐゴシック" pitchFamily="34" charset="-128"/>
                <a:cs typeface="Arial" pitchFamily="34" charset="0"/>
              </a:rPr>
              <a:t>&lt;video src="http://.......ogv" controls width="300" height="250"&gt;&lt;/video&gt;</a:t>
            </a:r>
          </a:p>
        </p:txBody>
      </p:sp>
      <p:pic>
        <p:nvPicPr>
          <p:cNvPr id="18437" name="Picture 2"/>
          <p:cNvPicPr>
            <a:picLocks noChangeAspect="1" noChangeArrowheads="1"/>
          </p:cNvPicPr>
          <p:nvPr/>
        </p:nvPicPr>
        <p:blipFill>
          <a:blip r:embed="rId3"/>
          <a:srcRect/>
          <a:stretch>
            <a:fillRect/>
          </a:stretch>
        </p:blipFill>
        <p:spPr bwMode="auto">
          <a:xfrm>
            <a:off x="3276600" y="4413957"/>
            <a:ext cx="3403600" cy="1885950"/>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8.2 </a:t>
            </a:r>
            <a:r>
              <a:rPr lang="en-US" sz="1200" b="1" dirty="0">
                <a:solidFill>
                  <a:srgbClr val="000000"/>
                </a:solidFill>
                <a:latin typeface="+mj-lt"/>
                <a:ea typeface="+mj-ea"/>
              </a:rPr>
              <a:t>: Understand audio, video, article tags</a:t>
            </a:r>
            <a:br>
              <a:rPr lang="en-US" sz="1200" b="1" dirty="0">
                <a:solidFill>
                  <a:srgbClr val="000000"/>
                </a:solidFill>
                <a:latin typeface="+mj-lt"/>
                <a:ea typeface="+mj-ea"/>
              </a:rPr>
            </a:br>
            <a:r>
              <a:rPr lang="en-US" sz="3200" dirty="0">
                <a:solidFill>
                  <a:srgbClr val="000000"/>
                </a:solidFill>
                <a:latin typeface="+mj-lt"/>
                <a:ea typeface="+mj-ea"/>
              </a:rPr>
              <a:t>Video</a:t>
            </a:r>
          </a:p>
        </p:txBody>
      </p:sp>
    </p:spTree>
    <p:extLst>
      <p:ext uri="{BB962C8B-B14F-4D97-AF65-F5344CB8AC3E}">
        <p14:creationId xmlns:p14="http://schemas.microsoft.com/office/powerpoint/2010/main" val="3875528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290046"/>
            <a:ext cx="8845484" cy="4643751"/>
          </a:xfrm>
        </p:spPr>
        <p:txBody>
          <a:bodyPr/>
          <a:lstStyle/>
          <a:p>
            <a:r>
              <a:rPr lang="en-US" dirty="0"/>
              <a:t>Article </a:t>
            </a:r>
          </a:p>
          <a:p>
            <a:pPr lvl="1"/>
            <a:r>
              <a:rPr lang="en-US" dirty="0"/>
              <a:t>Represents independent component on page</a:t>
            </a:r>
          </a:p>
          <a:p>
            <a:pPr lvl="1"/>
            <a:r>
              <a:rPr lang="en-US" dirty="0"/>
              <a:t>Separates itself form other elements on page</a:t>
            </a:r>
          </a:p>
          <a:p>
            <a:pPr lvl="1"/>
            <a:r>
              <a:rPr lang="en-US" dirty="0"/>
              <a:t>Can be used most effectively in forum posts, blogs, magazine or newspaper </a:t>
            </a:r>
            <a:r>
              <a:rPr lang="en-US" dirty="0" smtClean="0"/>
              <a:t>etc.</a:t>
            </a:r>
            <a:endParaRPr lang="en-US" dirty="0"/>
          </a:p>
          <a:p>
            <a:r>
              <a:rPr lang="en-US" dirty="0"/>
              <a:t>Syntax is </a:t>
            </a:r>
          </a:p>
          <a:p>
            <a:endParaRPr lang="en-US" dirty="0"/>
          </a:p>
        </p:txBody>
      </p:sp>
      <p:sp>
        <p:nvSpPr>
          <p:cNvPr id="4" name="Rounded Rectangle 3"/>
          <p:cNvSpPr/>
          <p:nvPr/>
        </p:nvSpPr>
        <p:spPr>
          <a:xfrm>
            <a:off x="1105848" y="3070747"/>
            <a:ext cx="6777182" cy="301752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rgbClr val="000000"/>
                </a:solidFill>
                <a:ea typeface="ＭＳ Ｐゴシック" pitchFamily="34" charset="-128"/>
                <a:cs typeface="Arial" pitchFamily="34" charset="0"/>
              </a:rPr>
              <a:t>&lt;article&gt;</a:t>
            </a:r>
          </a:p>
          <a:p>
            <a:pPr>
              <a:defRPr/>
            </a:pPr>
            <a:r>
              <a:rPr lang="en-US" sz="1400" dirty="0">
                <a:solidFill>
                  <a:srgbClr val="000000"/>
                </a:solidFill>
                <a:ea typeface="ＭＳ Ｐゴシック" pitchFamily="34" charset="-128"/>
                <a:cs typeface="Arial" pitchFamily="34" charset="0"/>
              </a:rPr>
              <a:t>&lt;header&gt;</a:t>
            </a:r>
          </a:p>
          <a:p>
            <a:pPr>
              <a:defRPr/>
            </a:pPr>
            <a:r>
              <a:rPr lang="en-US" sz="1400" dirty="0">
                <a:solidFill>
                  <a:srgbClr val="000000"/>
                </a:solidFill>
                <a:ea typeface="ＭＳ Ｐゴシック" pitchFamily="34" charset="-128"/>
                <a:cs typeface="Arial" pitchFamily="34" charset="0"/>
              </a:rPr>
              <a:t>&lt;h1&gt;The Very First Rule of Life&lt;/h1&gt;</a:t>
            </a:r>
          </a:p>
          <a:p>
            <a:pPr>
              <a:defRPr/>
            </a:pPr>
            <a:r>
              <a:rPr lang="en-US" sz="1400" dirty="0">
                <a:solidFill>
                  <a:srgbClr val="000000"/>
                </a:solidFill>
                <a:ea typeface="ＭＳ Ｐゴシック" pitchFamily="34" charset="-128"/>
                <a:cs typeface="Arial" pitchFamily="34" charset="0"/>
              </a:rPr>
              <a:t>&lt;p&gt;Published : &lt;time pubdate="pubdate"&gt;</a:t>
            </a:r>
            <a:r>
              <a:rPr lang="en-US" sz="1400" dirty="0" smtClean="0">
                <a:solidFill>
                  <a:srgbClr val="000000"/>
                </a:solidFill>
                <a:ea typeface="ＭＳ Ｐゴシック" pitchFamily="34" charset="-128"/>
                <a:cs typeface="Arial" pitchFamily="34" charset="0"/>
              </a:rPr>
              <a:t>2008-10-08&lt;/</a:t>
            </a:r>
            <a:r>
              <a:rPr lang="en-US" sz="1400" dirty="0">
                <a:solidFill>
                  <a:srgbClr val="000000"/>
                </a:solidFill>
                <a:ea typeface="ＭＳ Ｐゴシック" pitchFamily="34" charset="-128"/>
                <a:cs typeface="Arial" pitchFamily="34" charset="0"/>
              </a:rPr>
              <a:t>time&lt;/p&gt;</a:t>
            </a:r>
          </a:p>
          <a:p>
            <a:pPr>
              <a:defRPr/>
            </a:pPr>
            <a:r>
              <a:rPr lang="en-US" sz="1400" dirty="0">
                <a:solidFill>
                  <a:srgbClr val="000000"/>
                </a:solidFill>
                <a:ea typeface="ＭＳ Ｐゴシック" pitchFamily="34" charset="-128"/>
                <a:cs typeface="Arial" pitchFamily="34" charset="0"/>
              </a:rPr>
              <a:t>&lt;/header&gt;</a:t>
            </a:r>
          </a:p>
          <a:p>
            <a:pPr>
              <a:defRPr/>
            </a:pPr>
            <a:r>
              <a:rPr lang="en-US" sz="1400" dirty="0">
                <a:solidFill>
                  <a:srgbClr val="000000"/>
                </a:solidFill>
                <a:ea typeface="ＭＳ Ｐゴシック" pitchFamily="34" charset="-128"/>
                <a:cs typeface="Arial" pitchFamily="34" charset="0"/>
              </a:rPr>
              <a:t>&lt;p&gt;If there's a microphone anywhere near you, assume it's hot </a:t>
            </a:r>
            <a:r>
              <a:rPr lang="en-US" sz="1400" dirty="0" smtClean="0">
                <a:solidFill>
                  <a:srgbClr val="000000"/>
                </a:solidFill>
                <a:ea typeface="ＭＳ Ｐゴシック" pitchFamily="34" charset="-128"/>
                <a:cs typeface="Arial" pitchFamily="34" charset="0"/>
              </a:rPr>
              <a:t>and sending </a:t>
            </a:r>
            <a:r>
              <a:rPr lang="en-US" sz="1400" dirty="0">
                <a:solidFill>
                  <a:srgbClr val="000000"/>
                </a:solidFill>
                <a:ea typeface="ＭＳ Ｐゴシック" pitchFamily="34" charset="-128"/>
                <a:cs typeface="Arial" pitchFamily="34" charset="0"/>
              </a:rPr>
              <a:t>whatever you're saying to the world. Seriously.&lt;/p&gt;</a:t>
            </a:r>
          </a:p>
          <a:p>
            <a:pPr>
              <a:defRPr/>
            </a:pPr>
            <a:r>
              <a:rPr lang="en-US" sz="1400" dirty="0">
                <a:solidFill>
                  <a:srgbClr val="000000"/>
                </a:solidFill>
                <a:ea typeface="ＭＳ Ｐゴシック" pitchFamily="34" charset="-128"/>
                <a:cs typeface="Arial" pitchFamily="34" charset="0"/>
              </a:rPr>
              <a:t>&lt;p&gt;...&lt;/p&gt;</a:t>
            </a:r>
          </a:p>
          <a:p>
            <a:pPr>
              <a:defRPr/>
            </a:pPr>
            <a:r>
              <a:rPr lang="en-US" sz="1400" dirty="0">
                <a:solidFill>
                  <a:srgbClr val="000000"/>
                </a:solidFill>
                <a:ea typeface="ＭＳ Ｐゴシック" pitchFamily="34" charset="-128"/>
                <a:cs typeface="Arial" pitchFamily="34" charset="0"/>
              </a:rPr>
              <a:t>&lt;footer&gt;</a:t>
            </a:r>
          </a:p>
          <a:p>
            <a:pPr>
              <a:defRPr/>
            </a:pPr>
            <a:r>
              <a:rPr lang="en-US" sz="1400" dirty="0">
                <a:solidFill>
                  <a:srgbClr val="000000"/>
                </a:solidFill>
                <a:ea typeface="ＭＳ Ｐゴシック" pitchFamily="34" charset="-128"/>
                <a:cs typeface="Arial" pitchFamily="34" charset="0"/>
              </a:rPr>
              <a:t>&lt;a href="?comments=1"&gt;Show comments...&lt;/a&gt;</a:t>
            </a:r>
          </a:p>
          <a:p>
            <a:pPr>
              <a:defRPr/>
            </a:pPr>
            <a:r>
              <a:rPr lang="en-US" sz="1400" dirty="0">
                <a:solidFill>
                  <a:srgbClr val="000000"/>
                </a:solidFill>
                <a:ea typeface="ＭＳ Ｐゴシック" pitchFamily="34" charset="-128"/>
                <a:cs typeface="Arial" pitchFamily="34" charset="0"/>
              </a:rPr>
              <a:t>&lt;/footer&gt;</a:t>
            </a:r>
          </a:p>
          <a:p>
            <a:pPr>
              <a:defRPr/>
            </a:pPr>
            <a:r>
              <a:rPr lang="en-US" sz="1400" dirty="0">
                <a:solidFill>
                  <a:srgbClr val="000000"/>
                </a:solidFill>
                <a:ea typeface="ＭＳ Ｐゴシック" pitchFamily="34" charset="-128"/>
                <a:cs typeface="Arial" pitchFamily="34" charset="0"/>
              </a:rPr>
              <a:t>&lt;/article&gt;</a:t>
            </a:r>
          </a:p>
        </p:txBody>
      </p:sp>
      <p:sp>
        <p:nvSpPr>
          <p:cNvPr id="6"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8.2 </a:t>
            </a:r>
            <a:r>
              <a:rPr lang="en-US" sz="1200" b="1" dirty="0">
                <a:solidFill>
                  <a:srgbClr val="000000"/>
                </a:solidFill>
                <a:latin typeface="+mj-lt"/>
                <a:ea typeface="+mj-ea"/>
              </a:rPr>
              <a:t>: Understand audio, video, article tags</a:t>
            </a:r>
            <a:br>
              <a:rPr lang="en-US" sz="1200" b="1" dirty="0">
                <a:solidFill>
                  <a:srgbClr val="000000"/>
                </a:solidFill>
                <a:latin typeface="+mj-lt"/>
                <a:ea typeface="+mj-ea"/>
              </a:rPr>
            </a:br>
            <a:r>
              <a:rPr lang="en-US" sz="3200" dirty="0">
                <a:solidFill>
                  <a:srgbClr val="000000"/>
                </a:solidFill>
                <a:latin typeface="+mj-lt"/>
                <a:ea typeface="+mj-ea"/>
              </a:rPr>
              <a:t>Article</a:t>
            </a:r>
          </a:p>
        </p:txBody>
      </p:sp>
    </p:spTree>
    <p:extLst>
      <p:ext uri="{BB962C8B-B14F-4D97-AF65-F5344CB8AC3E}">
        <p14:creationId xmlns:p14="http://schemas.microsoft.com/office/powerpoint/2010/main" val="2890386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r>
              <a:rPr lang="en-US" sz="1200" b="1" dirty="0">
                <a:solidFill>
                  <a:srgbClr val="000000"/>
                </a:solidFill>
                <a:latin typeface="Candara"/>
              </a:rPr>
              <a:t/>
            </a:r>
            <a:br>
              <a:rPr lang="en-US" sz="1200" b="1" dirty="0">
                <a:solidFill>
                  <a:srgbClr val="000000"/>
                </a:solidFill>
                <a:latin typeface="Candara"/>
              </a:rPr>
            </a:br>
            <a:r>
              <a:rPr lang="en-US" sz="1000" dirty="0">
                <a:solidFill>
                  <a:srgbClr val="000000"/>
                </a:solidFill>
                <a:latin typeface="Candara"/>
                <a:ea typeface="ヒラギノ角ゴ Pro W3"/>
                <a:cs typeface="ヒラギノ角ゴ Pro W3"/>
              </a:rPr>
              <a:t> </a:t>
            </a:r>
            <a:r>
              <a:rPr lang="en-US" sz="1000" dirty="0">
                <a:solidFill>
                  <a:srgbClr val="000000"/>
                </a:solidFill>
                <a:latin typeface="Candara"/>
                <a:ea typeface="ヒラギノ角ゴ Pro W3"/>
                <a:cs typeface="Arial" pitchFamily="34" charset="0"/>
              </a:rPr>
              <a:t/>
            </a:r>
            <a:br>
              <a:rPr lang="en-US" sz="1000" dirty="0">
                <a:solidFill>
                  <a:srgbClr val="000000"/>
                </a:solidFill>
                <a:latin typeface="Candara"/>
                <a:ea typeface="ヒラギノ角ゴ Pro W3"/>
                <a:cs typeface="Arial" pitchFamily="34" charset="0"/>
              </a:rPr>
            </a:br>
            <a:r>
              <a:rPr lang="en-US" sz="3200" dirty="0">
                <a:latin typeface="+mj-lt"/>
                <a:ea typeface="+mj-ea"/>
                <a:cs typeface="+mj-cs"/>
              </a:rPr>
              <a:t>Demo</a:t>
            </a:r>
          </a:p>
        </p:txBody>
      </p:sp>
      <p:sp>
        <p:nvSpPr>
          <p:cNvPr id="15" name="Content Placeholder 14"/>
          <p:cNvSpPr>
            <a:spLocks noGrp="1"/>
          </p:cNvSpPr>
          <p:nvPr>
            <p:ph idx="1"/>
          </p:nvPr>
        </p:nvSpPr>
        <p:spPr/>
        <p:txBody>
          <a:bodyPr/>
          <a:lstStyle/>
          <a:p>
            <a:r>
              <a:rPr lang="en-US" dirty="0"/>
              <a:t>Demonstration on the use of new form elements</a:t>
            </a:r>
          </a:p>
          <a:p>
            <a:endParaRPr lang="en-US" dirty="0"/>
          </a:p>
        </p:txBody>
      </p:sp>
    </p:spTree>
    <p:extLst>
      <p:ext uri="{BB962C8B-B14F-4D97-AF65-F5344CB8AC3E}">
        <p14:creationId xmlns:p14="http://schemas.microsoft.com/office/powerpoint/2010/main" val="109502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r>
              <a:rPr lang="en-US" sz="1200" dirty="0" smtClean="0"/>
              <a:t>8</a:t>
            </a:r>
            <a:r>
              <a:rPr lang="en-US" sz="1200" dirty="0" smtClean="0"/>
              <a:t>.3 </a:t>
            </a:r>
            <a:r>
              <a:rPr lang="en-US" sz="1200" dirty="0"/>
              <a:t>: </a:t>
            </a:r>
            <a:r>
              <a:rPr lang="en-US" sz="1200" dirty="0" smtClean="0">
                <a:cs typeface="Arial" pitchFamily="34" charset="0"/>
              </a:rPr>
              <a:t>An HTML5 Detection Library</a:t>
            </a:r>
            <a:r>
              <a:rPr lang="en-US" sz="1400" dirty="0" smtClean="0">
                <a:cs typeface="Arial" pitchFamily="34" charset="0"/>
              </a:rPr>
              <a:t/>
            </a:r>
            <a:br>
              <a:rPr lang="en-US" sz="1400" dirty="0" smtClean="0">
                <a:cs typeface="Arial" pitchFamily="34" charset="0"/>
              </a:rPr>
            </a:br>
            <a:r>
              <a:rPr lang="en-US" dirty="0"/>
              <a:t>Modernizr</a:t>
            </a:r>
            <a:endParaRPr lang="en-AU" dirty="0"/>
          </a:p>
        </p:txBody>
      </p:sp>
      <p:sp>
        <p:nvSpPr>
          <p:cNvPr id="21507" name="Content Placeholder 2"/>
          <p:cNvSpPr>
            <a:spLocks/>
          </p:cNvSpPr>
          <p:nvPr/>
        </p:nvSpPr>
        <p:spPr bwMode="auto">
          <a:xfrm>
            <a:off x="457200" y="990600"/>
            <a:ext cx="8255000" cy="5249863"/>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What's is Modernizr</a:t>
            </a:r>
          </a:p>
          <a:p>
            <a:pPr marL="742950" lvl="1" indent="-285750" eaLnBrk="0" hangingPunct="0">
              <a:spcBef>
                <a:spcPct val="20000"/>
              </a:spcBef>
              <a:buClr>
                <a:srgbClr val="00A1E4"/>
              </a:buClr>
              <a:buFont typeface="Candara" panose="020E0502030303020204" pitchFamily="34" charset="0"/>
              <a:buChar char="−"/>
            </a:pPr>
            <a:r>
              <a:rPr lang="en-US" sz="1600" dirty="0">
                <a:latin typeface="Candara"/>
                <a:cs typeface="Arial" pitchFamily="34" charset="0"/>
              </a:rPr>
              <a:t>It is (</a:t>
            </a:r>
            <a:r>
              <a:rPr lang="en-US" sz="1600" dirty="0">
                <a:latin typeface="Candara"/>
                <a:cs typeface="Arial" pitchFamily="34" charset="0"/>
                <a:hlinkClick r:id="rId3"/>
              </a:rPr>
              <a:t>http://www.modernizr.com</a:t>
            </a:r>
            <a:r>
              <a:rPr lang="en-US" sz="1600" dirty="0">
                <a:latin typeface="Candara"/>
                <a:cs typeface="Arial" pitchFamily="34" charset="0"/>
              </a:rPr>
              <a:t>)  an open source</a:t>
            </a:r>
          </a:p>
          <a:p>
            <a:pPr marL="742950" lvl="1" indent="-285750" eaLnBrk="0" hangingPunct="0">
              <a:spcBef>
                <a:spcPct val="20000"/>
              </a:spcBef>
              <a:buClr>
                <a:srgbClr val="00A1E4"/>
              </a:buClr>
              <a:buFont typeface="Candara" panose="020E0502030303020204" pitchFamily="34" charset="0"/>
              <a:buChar char="−"/>
            </a:pPr>
            <a:r>
              <a:rPr lang="en-US" sz="1600" dirty="0">
                <a:latin typeface="Candara"/>
                <a:cs typeface="Arial" pitchFamily="34" charset="0"/>
              </a:rPr>
              <a:t>It’s a JavaScript library that detects HTML5 &amp; CSS3 features supported by Web Browser</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How does this work?</a:t>
            </a:r>
          </a:p>
          <a:p>
            <a:pPr marL="742950" lvl="1" indent="-285750" eaLnBrk="0" hangingPunct="0">
              <a:spcBef>
                <a:spcPct val="20000"/>
              </a:spcBef>
              <a:buClr>
                <a:srgbClr val="00A1E4"/>
              </a:buClr>
              <a:buFont typeface="Candara" panose="020E0502030303020204" pitchFamily="34" charset="0"/>
              <a:buChar char="−"/>
            </a:pPr>
            <a:r>
              <a:rPr lang="en-US" b="1" dirty="0">
                <a:latin typeface="Candara"/>
                <a:cs typeface="Arial" pitchFamily="34" charset="0"/>
              </a:rPr>
              <a:t>	</a:t>
            </a:r>
            <a:r>
              <a:rPr lang="en-US" sz="1600" dirty="0">
                <a:latin typeface="Candara"/>
                <a:cs typeface="Arial" pitchFamily="34" charset="0"/>
              </a:rPr>
              <a:t>Import JavaScript library in your HTML header</a:t>
            </a:r>
          </a:p>
          <a:p>
            <a:pPr marL="742950" lvl="1" indent="-285750" eaLnBrk="0" hangingPunct="0">
              <a:spcBef>
                <a:spcPct val="20000"/>
              </a:spcBef>
              <a:buClr>
                <a:srgbClr val="00A1E4"/>
              </a:buClr>
              <a:buFont typeface="Arial" pitchFamily="34" charset="0"/>
              <a:buNone/>
            </a:pPr>
            <a:endParaRPr lang="en-US" b="1" dirty="0">
              <a:latin typeface="Candara"/>
              <a:cs typeface="Arial" pitchFamily="34" charset="0"/>
            </a:endParaRPr>
          </a:p>
        </p:txBody>
      </p:sp>
      <p:sp>
        <p:nvSpPr>
          <p:cNvPr id="4" name="Rounded Rectangle 3"/>
          <p:cNvSpPr/>
          <p:nvPr/>
        </p:nvSpPr>
        <p:spPr>
          <a:xfrm>
            <a:off x="928946" y="3167063"/>
            <a:ext cx="6401460" cy="8509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Candara"/>
                <a:cs typeface="Arial" pitchFamily="34" charset="0"/>
              </a:rPr>
              <a:t>&lt;script </a:t>
            </a:r>
            <a:r>
              <a:rPr lang="en-US" dirty="0" err="1">
                <a:solidFill>
                  <a:srgbClr val="000000"/>
                </a:solidFill>
                <a:latin typeface="Candara"/>
                <a:cs typeface="Arial" pitchFamily="34" charset="0"/>
              </a:rPr>
              <a:t>src</a:t>
            </a: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modernizr.min.js</a:t>
            </a:r>
            <a:r>
              <a:rPr lang="en-US" dirty="0">
                <a:solidFill>
                  <a:srgbClr val="000000"/>
                </a:solidFill>
                <a:latin typeface="Candara"/>
                <a:cs typeface="Arial" pitchFamily="34" charset="0"/>
              </a:rPr>
              <a:t>“ type="text/</a:t>
            </a:r>
            <a:r>
              <a:rPr lang="en-US" dirty="0" err="1">
                <a:solidFill>
                  <a:srgbClr val="000000"/>
                </a:solidFill>
                <a:latin typeface="Candara"/>
                <a:cs typeface="Arial" pitchFamily="34" charset="0"/>
              </a:rPr>
              <a:t>javascript</a:t>
            </a:r>
            <a:r>
              <a:rPr lang="en-US" dirty="0">
                <a:solidFill>
                  <a:srgbClr val="000000"/>
                </a:solidFill>
                <a:latin typeface="Candara"/>
                <a:cs typeface="Arial" pitchFamily="34" charset="0"/>
              </a:rPr>
              <a:t>"&gt;&lt;/script&gt;</a:t>
            </a:r>
          </a:p>
        </p:txBody>
      </p:sp>
      <p:sp>
        <p:nvSpPr>
          <p:cNvPr id="5" name="Rounded Rectangle 4"/>
          <p:cNvSpPr/>
          <p:nvPr/>
        </p:nvSpPr>
        <p:spPr>
          <a:xfrm>
            <a:off x="852086" y="4059671"/>
            <a:ext cx="6415974" cy="22479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Candara"/>
                <a:ea typeface="ＭＳ Ｐゴシック" pitchFamily="34" charset="-128"/>
                <a:cs typeface="Arial" pitchFamily="34" charset="0"/>
              </a:rPr>
              <a:t>if (</a:t>
            </a:r>
            <a:r>
              <a:rPr lang="en-US" dirty="0" err="1">
                <a:solidFill>
                  <a:srgbClr val="000000"/>
                </a:solidFill>
                <a:latin typeface="Candara"/>
                <a:ea typeface="ＭＳ Ｐゴシック" pitchFamily="34" charset="-128"/>
                <a:cs typeface="Arial" pitchFamily="34" charset="0"/>
              </a:rPr>
              <a:t>Modernizr.audio</a:t>
            </a:r>
            <a:r>
              <a:rPr lang="en-US" dirty="0">
                <a:solidFill>
                  <a:srgbClr val="000000"/>
                </a:solidFill>
                <a:latin typeface="Candara"/>
                <a:ea typeface="ＭＳ Ｐゴシック" pitchFamily="34" charset="-128"/>
                <a:cs typeface="Arial" pitchFamily="34" charset="0"/>
              </a:rPr>
              <a:t>) </a:t>
            </a:r>
          </a:p>
          <a:p>
            <a:pPr>
              <a:defRPr/>
            </a:pPr>
            <a:r>
              <a:rPr lang="en-US" dirty="0">
                <a:solidFill>
                  <a:srgbClr val="000000"/>
                </a:solidFill>
                <a:latin typeface="Candara"/>
                <a:ea typeface="ＭＳ Ｐゴシック" pitchFamily="34" charset="-128"/>
                <a:cs typeface="Arial" pitchFamily="34" charset="0"/>
              </a:rPr>
              <a:t>{/* properties for browsers that support audio */}</a:t>
            </a:r>
          </a:p>
          <a:p>
            <a:pPr>
              <a:defRPr/>
            </a:pPr>
            <a:r>
              <a:rPr lang="en-US" dirty="0">
                <a:solidFill>
                  <a:srgbClr val="000000"/>
                </a:solidFill>
                <a:latin typeface="Candara"/>
                <a:ea typeface="ＭＳ Ｐゴシック" pitchFamily="34" charset="-128"/>
                <a:cs typeface="Arial" pitchFamily="34" charset="0"/>
              </a:rPr>
              <a:t>else{</a:t>
            </a:r>
          </a:p>
          <a:p>
            <a:pPr>
              <a:defRPr/>
            </a:pPr>
            <a:r>
              <a:rPr lang="en-US" dirty="0">
                <a:solidFill>
                  <a:srgbClr val="000000"/>
                </a:solidFill>
                <a:latin typeface="Candara"/>
                <a:ea typeface="ＭＳ Ｐゴシック" pitchFamily="34" charset="-128"/>
                <a:cs typeface="Arial" pitchFamily="34" charset="0"/>
              </a:rPr>
              <a:t>/* properties for browsers that does not support audio */</a:t>
            </a:r>
          </a:p>
          <a:p>
            <a:pPr>
              <a:defRPr/>
            </a:pPr>
            <a:r>
              <a:rPr lang="en-US" dirty="0">
                <a:solidFill>
                  <a:srgbClr val="000000"/>
                </a:solidFill>
                <a:latin typeface="Candara"/>
                <a:ea typeface="ＭＳ Ｐゴシック" pitchFamily="34" charset="-128"/>
                <a:cs typeface="Arial" pitchFamily="34" charset="0"/>
              </a:rPr>
              <a:t>}</a:t>
            </a:r>
          </a:p>
        </p:txBody>
      </p:sp>
      <p:sp>
        <p:nvSpPr>
          <p:cNvPr id="8" name="Cloud Callout 7"/>
          <p:cNvSpPr>
            <a:spLocks noChangeArrowheads="1"/>
          </p:cNvSpPr>
          <p:nvPr/>
        </p:nvSpPr>
        <p:spPr bwMode="auto">
          <a:xfrm rot="1187511">
            <a:off x="7283484" y="3400569"/>
            <a:ext cx="1671210" cy="1409700"/>
          </a:xfrm>
          <a:prstGeom prst="cloudCallout">
            <a:avLst>
              <a:gd name="adj1" fmla="val -17232"/>
              <a:gd name="adj2" fmla="val 101986"/>
            </a:avLst>
          </a:prstGeom>
          <a:solidFill>
            <a:schemeClr val="bg1"/>
          </a:solidFill>
          <a:ln w="25400" algn="ctr">
            <a:solidFill>
              <a:schemeClr val="tx1"/>
            </a:solidFill>
            <a:round/>
            <a:headEnd/>
            <a:tailEnd/>
          </a:ln>
        </p:spPr>
        <p:txBody>
          <a:bodyPr anchor="ctr"/>
          <a:lstStyle/>
          <a:p>
            <a:pPr algn="ctr">
              <a:defRPr/>
            </a:pPr>
            <a:r>
              <a:rPr lang="en-US" sz="1200" dirty="0">
                <a:latin typeface="Candara"/>
                <a:cs typeface="Arial" pitchFamily="34" charset="0"/>
              </a:rPr>
              <a:t>Automatically detects if audio is supported </a:t>
            </a:r>
            <a:r>
              <a:rPr lang="en-US" sz="1100" dirty="0">
                <a:latin typeface="Candara"/>
              </a:rPr>
              <a:t>or not</a:t>
            </a:r>
          </a:p>
        </p:txBody>
      </p:sp>
    </p:spTree>
    <p:extLst>
      <p:ext uri="{BB962C8B-B14F-4D97-AF65-F5344CB8AC3E}">
        <p14:creationId xmlns:p14="http://schemas.microsoft.com/office/powerpoint/2010/main" val="585791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p:cNvSpPr>
          <p:nvPr>
            <p:ph type="title"/>
          </p:nvPr>
        </p:nvSpPr>
        <p:spPr>
          <a:xfrm>
            <a:off x="272962" y="0"/>
            <a:ext cx="8707266" cy="1002135"/>
          </a:xfrm>
        </p:spPr>
        <p:txBody>
          <a:bodyPr>
            <a:normAutofit/>
          </a:bodyPr>
          <a:lstStyle/>
          <a:p>
            <a:r>
              <a:rPr lang="en-US" dirty="0" smtClean="0"/>
              <a:t>Lesson Objectives</a:t>
            </a:r>
          </a:p>
        </p:txBody>
      </p:sp>
      <p:sp>
        <p:nvSpPr>
          <p:cNvPr id="4099" name="Rectangle 6"/>
          <p:cNvSpPr>
            <a:spLocks noGrp="1"/>
          </p:cNvSpPr>
          <p:nvPr>
            <p:ph idx="1"/>
          </p:nvPr>
        </p:nvSpPr>
        <p:spPr/>
        <p:txBody>
          <a:bodyPr/>
          <a:lstStyle/>
          <a:p>
            <a:r>
              <a:rPr lang="en-US" dirty="0" smtClean="0">
                <a:solidFill>
                  <a:schemeClr val="tx1"/>
                </a:solidFill>
                <a:cs typeface="Arial" pitchFamily="34" charset="0"/>
              </a:rPr>
              <a:t>In this lesson you will learn about:</a:t>
            </a:r>
          </a:p>
          <a:p>
            <a:pPr marL="739775" lvl="1" indent="-292100">
              <a:defRPr/>
            </a:pPr>
            <a:r>
              <a:rPr lang="en-US" dirty="0">
                <a:solidFill>
                  <a:schemeClr val="tx1"/>
                </a:solidFill>
              </a:rPr>
              <a:t>Understand the new HTML  form elements such as </a:t>
            </a:r>
          </a:p>
          <a:p>
            <a:pPr marL="1139825" lvl="2" indent="-292100">
              <a:defRPr/>
            </a:pPr>
            <a:r>
              <a:rPr lang="en-US" dirty="0">
                <a:solidFill>
                  <a:schemeClr val="tx1"/>
                </a:solidFill>
              </a:rPr>
              <a:t>date</a:t>
            </a:r>
          </a:p>
          <a:p>
            <a:pPr marL="1139825" lvl="2" indent="-292100">
              <a:defRPr/>
            </a:pPr>
            <a:r>
              <a:rPr lang="en-US" dirty="0">
                <a:solidFill>
                  <a:schemeClr val="tx1"/>
                </a:solidFill>
              </a:rPr>
              <a:t>number</a:t>
            </a:r>
          </a:p>
          <a:p>
            <a:pPr marL="1139825" lvl="2" indent="-292100">
              <a:defRPr/>
            </a:pPr>
            <a:r>
              <a:rPr lang="en-US" dirty="0">
                <a:solidFill>
                  <a:schemeClr val="tx1"/>
                </a:solidFill>
              </a:rPr>
              <a:t>range</a:t>
            </a:r>
          </a:p>
          <a:p>
            <a:pPr marL="1139825" lvl="2" indent="-292100">
              <a:defRPr/>
            </a:pPr>
            <a:r>
              <a:rPr lang="en-US" dirty="0">
                <a:solidFill>
                  <a:schemeClr val="tx1"/>
                </a:solidFill>
              </a:rPr>
              <a:t>email</a:t>
            </a:r>
          </a:p>
          <a:p>
            <a:pPr marL="1139825" lvl="2" indent="-292100">
              <a:defRPr/>
            </a:pPr>
            <a:r>
              <a:rPr lang="en-US" dirty="0">
                <a:solidFill>
                  <a:schemeClr val="tx1"/>
                </a:solidFill>
              </a:rPr>
              <a:t>search</a:t>
            </a:r>
          </a:p>
          <a:p>
            <a:pPr marL="1139825" lvl="2" indent="-292100">
              <a:defRPr/>
            </a:pPr>
            <a:r>
              <a:rPr lang="en-US" dirty="0" err="1">
                <a:solidFill>
                  <a:schemeClr val="tx1"/>
                </a:solidFill>
              </a:rPr>
              <a:t>datalist</a:t>
            </a:r>
            <a:endParaRPr lang="en-US" dirty="0">
              <a:solidFill>
                <a:schemeClr val="tx1"/>
              </a:solidFill>
            </a:endParaRPr>
          </a:p>
          <a:p>
            <a:pPr marL="739775" lvl="1" indent="-292100">
              <a:defRPr/>
            </a:pPr>
            <a:r>
              <a:rPr lang="en-US" dirty="0">
                <a:solidFill>
                  <a:schemeClr val="tx1"/>
                </a:solidFill>
              </a:rPr>
              <a:t>Understand audio, video, article tags</a:t>
            </a:r>
            <a:endParaRPr lang="en-US" dirty="0"/>
          </a:p>
        </p:txBody>
      </p:sp>
    </p:spTree>
    <p:extLst>
      <p:ext uri="{BB962C8B-B14F-4D97-AF65-F5344CB8AC3E}">
        <p14:creationId xmlns:p14="http://schemas.microsoft.com/office/powerpoint/2010/main" val="1351182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endParaRPr lang="en-IN" smtClean="0"/>
          </a:p>
        </p:txBody>
      </p:sp>
      <p:sp>
        <p:nvSpPr>
          <p:cNvPr id="22531" name="Rectangle 3"/>
          <p:cNvSpPr>
            <a:spLocks noGrp="1"/>
          </p:cNvSpPr>
          <p:nvPr>
            <p:ph type="body" idx="1"/>
          </p:nvPr>
        </p:nvSpPr>
        <p:spPr/>
        <p:txBody>
          <a:bodyPr/>
          <a:lstStyle/>
          <a:p>
            <a:endParaRPr lang="en-IN" smtClean="0"/>
          </a:p>
        </p:txBody>
      </p:sp>
    </p:spTree>
    <p:extLst>
      <p:ext uri="{BB962C8B-B14F-4D97-AF65-F5344CB8AC3E}">
        <p14:creationId xmlns:p14="http://schemas.microsoft.com/office/powerpoint/2010/main" val="114610645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r>
              <a:rPr lang="en-US" sz="1200" dirty="0"/>
              <a:t>8</a:t>
            </a:r>
            <a:r>
              <a:rPr lang="en-US" sz="1200" dirty="0" smtClean="0"/>
              <a:t>.3: </a:t>
            </a:r>
            <a:r>
              <a:rPr lang="en-US" sz="1200" dirty="0" smtClean="0"/>
              <a:t>Using Canvas in </a:t>
            </a:r>
            <a:r>
              <a:rPr lang="en-US" sz="1200" dirty="0" smtClean="0">
                <a:cs typeface="Arial" pitchFamily="34" charset="0"/>
              </a:rPr>
              <a:t>HTML5</a:t>
            </a:r>
            <a:br>
              <a:rPr lang="en-US" sz="1200" dirty="0" smtClean="0">
                <a:cs typeface="Arial" pitchFamily="34" charset="0"/>
              </a:rPr>
            </a:br>
            <a:r>
              <a:rPr lang="en-US" dirty="0"/>
              <a:t>Canvas</a:t>
            </a:r>
            <a:endParaRPr lang="en-AU" dirty="0"/>
          </a:p>
        </p:txBody>
      </p:sp>
      <p:sp>
        <p:nvSpPr>
          <p:cNvPr id="23555" name="Content Placeholder 6"/>
          <p:cNvSpPr>
            <a:spLocks/>
          </p:cNvSpPr>
          <p:nvPr/>
        </p:nvSpPr>
        <p:spPr bwMode="auto">
          <a:xfrm>
            <a:off x="319314" y="998538"/>
            <a:ext cx="8367486" cy="5605462"/>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anose="05000000000000000000" pitchFamily="2" charset="2"/>
              <a:buChar char="Ø"/>
            </a:pPr>
            <a:r>
              <a:rPr lang="en-US" b="1" dirty="0">
                <a:latin typeface="Candara"/>
                <a:cs typeface="Arial" pitchFamily="34" charset="0"/>
              </a:rPr>
              <a:t>Why do you need Canvas?</a:t>
            </a:r>
          </a:p>
          <a:p>
            <a:pPr marL="742950" lvl="1" indent="-285750" eaLnBrk="0" hangingPunct="0">
              <a:spcBef>
                <a:spcPct val="20000"/>
              </a:spcBef>
              <a:buClr>
                <a:srgbClr val="00A1E4"/>
              </a:buClr>
              <a:buFont typeface="Arial" pitchFamily="34" charset="0"/>
              <a:buChar char="–"/>
            </a:pPr>
            <a:r>
              <a:rPr lang="en-US" sz="1600" dirty="0">
                <a:latin typeface="Candara"/>
                <a:cs typeface="Arial" pitchFamily="34" charset="0"/>
              </a:rPr>
              <a:t>A canvas is a rectangle in your web page within which you can use JavaScript to draw shapes</a:t>
            </a:r>
          </a:p>
          <a:p>
            <a:pPr marL="742950" lvl="1" indent="-285750" eaLnBrk="0" hangingPunct="0">
              <a:spcBef>
                <a:spcPct val="20000"/>
              </a:spcBef>
              <a:buClr>
                <a:srgbClr val="00A1E4"/>
              </a:buClr>
              <a:buFont typeface="Arial" pitchFamily="34" charset="0"/>
              <a:buChar char="–"/>
            </a:pPr>
            <a:r>
              <a:rPr lang="en-US" sz="1600" dirty="0">
                <a:latin typeface="Candara"/>
                <a:cs typeface="Arial" pitchFamily="34" charset="0"/>
              </a:rPr>
              <a:t>Canvas can be used to represent something visually in your browser</a:t>
            </a:r>
          </a:p>
          <a:p>
            <a:pPr marL="1143000" lvl="2" indent="-228600" eaLnBrk="0" hangingPunct="0">
              <a:spcBef>
                <a:spcPct val="20000"/>
              </a:spcBef>
              <a:buClr>
                <a:srgbClr val="00A1E4"/>
              </a:buClr>
              <a:buFont typeface="Arial" pitchFamily="34" charset="0"/>
              <a:buChar char="•"/>
            </a:pPr>
            <a:r>
              <a:rPr lang="en-US" sz="1200" dirty="0">
                <a:latin typeface="Candara"/>
                <a:cs typeface="Arial" pitchFamily="34" charset="0"/>
              </a:rPr>
              <a:t>Simple Diagrams</a:t>
            </a:r>
          </a:p>
          <a:p>
            <a:pPr marL="1143000" lvl="2" indent="-228600" eaLnBrk="0" hangingPunct="0">
              <a:spcBef>
                <a:spcPct val="20000"/>
              </a:spcBef>
              <a:buClr>
                <a:srgbClr val="00A1E4"/>
              </a:buClr>
              <a:buFont typeface="Arial" pitchFamily="34" charset="0"/>
              <a:buChar char="•"/>
            </a:pPr>
            <a:r>
              <a:rPr lang="en-US" sz="1200" dirty="0">
                <a:latin typeface="Candara"/>
                <a:cs typeface="Arial" pitchFamily="34" charset="0"/>
              </a:rPr>
              <a:t>Fancy user interfaces</a:t>
            </a:r>
          </a:p>
          <a:p>
            <a:pPr marL="1143000" lvl="2" indent="-228600" eaLnBrk="0" hangingPunct="0">
              <a:spcBef>
                <a:spcPct val="20000"/>
              </a:spcBef>
              <a:buClr>
                <a:srgbClr val="00A1E4"/>
              </a:buClr>
              <a:buFont typeface="Arial" pitchFamily="34" charset="0"/>
              <a:buChar char="•"/>
            </a:pPr>
            <a:r>
              <a:rPr lang="en-US" sz="1200" dirty="0">
                <a:latin typeface="Candara"/>
                <a:cs typeface="Arial" pitchFamily="34" charset="0"/>
              </a:rPr>
              <a:t>Animations</a:t>
            </a:r>
          </a:p>
          <a:p>
            <a:pPr marL="1143000" lvl="2" indent="-228600" eaLnBrk="0" hangingPunct="0">
              <a:spcBef>
                <a:spcPct val="20000"/>
              </a:spcBef>
              <a:buClr>
                <a:srgbClr val="00A1E4"/>
              </a:buClr>
              <a:buFont typeface="Arial" pitchFamily="34" charset="0"/>
              <a:buChar char="•"/>
            </a:pPr>
            <a:r>
              <a:rPr lang="en-US" sz="1200" dirty="0">
                <a:latin typeface="Candara"/>
                <a:cs typeface="Arial" pitchFamily="34" charset="0"/>
              </a:rPr>
              <a:t>Charts and graphs</a:t>
            </a:r>
          </a:p>
          <a:p>
            <a:pPr marL="1143000" lvl="2" indent="-228600" eaLnBrk="0" hangingPunct="0">
              <a:spcBef>
                <a:spcPct val="20000"/>
              </a:spcBef>
              <a:buClr>
                <a:srgbClr val="00A1E4"/>
              </a:buClr>
              <a:buFont typeface="Arial" pitchFamily="34" charset="0"/>
              <a:buChar char="•"/>
            </a:pPr>
            <a:r>
              <a:rPr lang="en-US" sz="1200" dirty="0">
                <a:latin typeface="Candara"/>
                <a:cs typeface="Arial" pitchFamily="34" charset="0"/>
              </a:rPr>
              <a:t>Embedded drawing applications</a:t>
            </a:r>
          </a:p>
          <a:p>
            <a:pPr marL="1143000" lvl="2" indent="-228600" eaLnBrk="0" hangingPunct="0">
              <a:spcBef>
                <a:spcPct val="20000"/>
              </a:spcBef>
              <a:buClr>
                <a:srgbClr val="00A1E4"/>
              </a:buClr>
              <a:buFont typeface="Arial" pitchFamily="34" charset="0"/>
              <a:buChar char="•"/>
            </a:pPr>
            <a:r>
              <a:rPr lang="en-US" sz="1200" dirty="0">
                <a:latin typeface="Candara"/>
                <a:cs typeface="Arial" pitchFamily="34" charset="0"/>
              </a:rPr>
              <a:t>Working around CSS </a:t>
            </a:r>
            <a:r>
              <a:rPr lang="en-US" sz="1200" dirty="0" smtClean="0">
                <a:latin typeface="Candara"/>
                <a:cs typeface="Arial" pitchFamily="34" charset="0"/>
              </a:rPr>
              <a:t>limitations</a:t>
            </a:r>
          </a:p>
          <a:p>
            <a:pPr marL="285750" indent="-285750" eaLnBrk="0" hangingPunct="0">
              <a:spcBef>
                <a:spcPct val="20000"/>
              </a:spcBef>
              <a:buClr>
                <a:srgbClr val="00A1E4"/>
              </a:buClr>
              <a:buFont typeface="Wingdings" panose="05000000000000000000" pitchFamily="2" charset="2"/>
              <a:buChar char="Ø"/>
            </a:pPr>
            <a:r>
              <a:rPr lang="en-US" b="1" dirty="0" smtClean="0">
                <a:latin typeface="Candara"/>
                <a:cs typeface="Arial" pitchFamily="34" charset="0"/>
              </a:rPr>
              <a:t>Syntax is</a:t>
            </a:r>
            <a:r>
              <a:rPr lang="en-US" sz="1400" b="1" dirty="0" smtClean="0">
                <a:latin typeface="Candara"/>
                <a:cs typeface="Arial" pitchFamily="34" charset="0"/>
              </a:rPr>
              <a:t>	 </a:t>
            </a:r>
            <a:endParaRPr lang="en-US" sz="1400" b="1" dirty="0">
              <a:latin typeface="Candara"/>
              <a:cs typeface="Arial" pitchFamily="34" charset="0"/>
            </a:endParaRPr>
          </a:p>
        </p:txBody>
      </p:sp>
      <p:pic>
        <p:nvPicPr>
          <p:cNvPr id="23557" name="Picture 2"/>
          <p:cNvPicPr>
            <a:picLocks noChangeAspect="1" noChangeArrowheads="1"/>
          </p:cNvPicPr>
          <p:nvPr/>
        </p:nvPicPr>
        <p:blipFill>
          <a:blip r:embed="rId3"/>
          <a:srcRect/>
          <a:stretch>
            <a:fillRect/>
          </a:stretch>
        </p:blipFill>
        <p:spPr bwMode="auto">
          <a:xfrm>
            <a:off x="6961188" y="3278188"/>
            <a:ext cx="1484312" cy="1204912"/>
          </a:xfrm>
          <a:prstGeom prst="rect">
            <a:avLst/>
          </a:prstGeom>
          <a:noFill/>
          <a:ln w="9525">
            <a:noFill/>
            <a:miter lim="800000"/>
            <a:headEnd/>
            <a:tailEnd/>
          </a:ln>
        </p:spPr>
      </p:pic>
      <p:pic>
        <p:nvPicPr>
          <p:cNvPr id="23558" name="Picture 3"/>
          <p:cNvPicPr>
            <a:picLocks noChangeAspect="1" noChangeArrowheads="1"/>
          </p:cNvPicPr>
          <p:nvPr/>
        </p:nvPicPr>
        <p:blipFill>
          <a:blip r:embed="rId4"/>
          <a:srcRect/>
          <a:stretch>
            <a:fillRect/>
          </a:stretch>
        </p:blipFill>
        <p:spPr bwMode="auto">
          <a:xfrm>
            <a:off x="6989763" y="4705350"/>
            <a:ext cx="1412875" cy="1266825"/>
          </a:xfrm>
          <a:prstGeom prst="rect">
            <a:avLst/>
          </a:prstGeom>
          <a:noFill/>
          <a:ln w="9525">
            <a:noFill/>
            <a:miter lim="800000"/>
            <a:headEnd/>
            <a:tailEnd/>
          </a:ln>
        </p:spPr>
      </p:pic>
      <p:sp>
        <p:nvSpPr>
          <p:cNvPr id="405515" name="Text Box 11"/>
          <p:cNvSpPr txBox="1">
            <a:spLocks noChangeArrowheads="1"/>
          </p:cNvSpPr>
          <p:nvPr/>
        </p:nvSpPr>
        <p:spPr bwMode="auto">
          <a:xfrm>
            <a:off x="319314" y="4190279"/>
            <a:ext cx="6303735" cy="2031325"/>
          </a:xfrm>
          <a:prstGeom prst="rect">
            <a:avLst/>
          </a:prstGeom>
          <a:solidFill>
            <a:schemeClr val="bg1"/>
          </a:solidFill>
          <a:ln w="9525">
            <a:solidFill>
              <a:schemeClr val="tx1"/>
            </a:solidFill>
            <a:miter lim="800000"/>
            <a:headEnd/>
            <a:tailEnd/>
          </a:ln>
          <a:effectLst>
            <a:prstShdw prst="shdw17" dist="17961" dir="2700000">
              <a:schemeClr val="accent1">
                <a:gamma/>
                <a:shade val="60000"/>
                <a:invGamma/>
              </a:schemeClr>
            </a:prstShdw>
          </a:effectLst>
        </p:spPr>
        <p:txBody>
          <a:bodyPr wrap="square">
            <a:spAutoFit/>
          </a:bodyPr>
          <a:lstStyle/>
          <a:p>
            <a:pPr>
              <a:defRPr/>
            </a:pPr>
            <a:r>
              <a:rPr lang="en-US" dirty="0">
                <a:latin typeface="Candara"/>
                <a:ea typeface="ＭＳ Ｐゴシック" pitchFamily="34" charset="-128"/>
                <a:cs typeface="Arial" pitchFamily="34" charset="0"/>
              </a:rPr>
              <a:t>&lt;canvas id="</a:t>
            </a:r>
            <a:r>
              <a:rPr lang="en-US" dirty="0" err="1">
                <a:latin typeface="Candara"/>
                <a:ea typeface="ＭＳ Ｐゴシック" pitchFamily="34" charset="-128"/>
                <a:cs typeface="Arial" pitchFamily="34" charset="0"/>
              </a:rPr>
              <a:t>myCanvas</a:t>
            </a:r>
            <a:r>
              <a:rPr lang="en-US" dirty="0">
                <a:latin typeface="Candara"/>
                <a:ea typeface="ＭＳ Ｐゴシック" pitchFamily="34" charset="-128"/>
                <a:cs typeface="Arial" pitchFamily="34" charset="0"/>
              </a:rPr>
              <a:t>"&gt;&lt;/canvas&gt;</a:t>
            </a:r>
            <a:br>
              <a:rPr lang="en-US" dirty="0">
                <a:latin typeface="Candara"/>
                <a:ea typeface="ＭＳ Ｐゴシック" pitchFamily="34" charset="-128"/>
                <a:cs typeface="Arial" pitchFamily="34" charset="0"/>
              </a:rPr>
            </a:br>
            <a:r>
              <a:rPr lang="en-US" dirty="0">
                <a:latin typeface="Candara"/>
                <a:ea typeface="ＭＳ Ｐゴシック" pitchFamily="34" charset="-128"/>
                <a:cs typeface="Arial" pitchFamily="34" charset="0"/>
              </a:rPr>
              <a:t>&lt;script type="text/javascript"&gt;</a:t>
            </a:r>
            <a:br>
              <a:rPr lang="en-US" dirty="0">
                <a:latin typeface="Candara"/>
                <a:ea typeface="ＭＳ Ｐゴシック" pitchFamily="34" charset="-128"/>
                <a:cs typeface="Arial" pitchFamily="34" charset="0"/>
              </a:rPr>
            </a:br>
            <a:r>
              <a:rPr lang="en-US" dirty="0">
                <a:latin typeface="Candara"/>
                <a:ea typeface="ＭＳ Ｐゴシック" pitchFamily="34" charset="-128"/>
                <a:cs typeface="Arial" pitchFamily="34" charset="0"/>
              </a:rPr>
              <a:t>var canvas=</a:t>
            </a:r>
            <a:r>
              <a:rPr lang="en-US" dirty="0" err="1">
                <a:latin typeface="Candara"/>
                <a:ea typeface="ＭＳ Ｐゴシック" pitchFamily="34" charset="-128"/>
                <a:cs typeface="Arial" pitchFamily="34" charset="0"/>
              </a:rPr>
              <a:t>document.getElementById</a:t>
            </a:r>
            <a:r>
              <a:rPr lang="en-US" dirty="0">
                <a:latin typeface="Candara"/>
                <a:ea typeface="ＭＳ Ｐゴシック" pitchFamily="34" charset="-128"/>
                <a:cs typeface="Arial" pitchFamily="34" charset="0"/>
              </a:rPr>
              <a:t>('</a:t>
            </a:r>
            <a:r>
              <a:rPr lang="en-US" dirty="0" err="1">
                <a:latin typeface="Candara"/>
                <a:ea typeface="ＭＳ Ｐゴシック" pitchFamily="34" charset="-128"/>
                <a:cs typeface="Arial" pitchFamily="34" charset="0"/>
              </a:rPr>
              <a:t>myCanvas</a:t>
            </a:r>
            <a:r>
              <a:rPr lang="en-US" dirty="0">
                <a:latin typeface="Candara"/>
                <a:ea typeface="ＭＳ Ｐゴシック" pitchFamily="34" charset="-128"/>
                <a:cs typeface="Arial" pitchFamily="34" charset="0"/>
              </a:rPr>
              <a:t>');</a:t>
            </a:r>
            <a:br>
              <a:rPr lang="en-US" dirty="0">
                <a:latin typeface="Candara"/>
                <a:ea typeface="ＭＳ Ｐゴシック" pitchFamily="34" charset="-128"/>
                <a:cs typeface="Arial" pitchFamily="34" charset="0"/>
              </a:rPr>
            </a:br>
            <a:r>
              <a:rPr lang="en-US" dirty="0">
                <a:latin typeface="Candara"/>
                <a:ea typeface="ＭＳ Ｐゴシック" pitchFamily="34" charset="-128"/>
                <a:cs typeface="Arial" pitchFamily="34" charset="0"/>
              </a:rPr>
              <a:t>var </a:t>
            </a:r>
            <a:r>
              <a:rPr lang="en-US" dirty="0" err="1">
                <a:latin typeface="Candara"/>
                <a:ea typeface="ＭＳ Ｐゴシック" pitchFamily="34" charset="-128"/>
                <a:cs typeface="Arial" pitchFamily="34" charset="0"/>
              </a:rPr>
              <a:t>ctx</a:t>
            </a:r>
            <a:r>
              <a:rPr lang="en-US" dirty="0">
                <a:latin typeface="Candara"/>
                <a:ea typeface="ＭＳ Ｐゴシック" pitchFamily="34" charset="-128"/>
                <a:cs typeface="Arial" pitchFamily="34" charset="0"/>
              </a:rPr>
              <a:t>=</a:t>
            </a:r>
            <a:r>
              <a:rPr lang="en-US" dirty="0" err="1">
                <a:latin typeface="Candara"/>
                <a:ea typeface="ＭＳ Ｐゴシック" pitchFamily="34" charset="-128"/>
                <a:cs typeface="Arial" pitchFamily="34" charset="0"/>
              </a:rPr>
              <a:t>canvas.getContext</a:t>
            </a:r>
            <a:r>
              <a:rPr lang="en-US" dirty="0">
                <a:latin typeface="Candara"/>
                <a:ea typeface="ＭＳ Ｐゴシック" pitchFamily="34" charset="-128"/>
                <a:cs typeface="Arial" pitchFamily="34" charset="0"/>
              </a:rPr>
              <a:t>('2d');</a:t>
            </a:r>
            <a:br>
              <a:rPr lang="en-US" dirty="0">
                <a:latin typeface="Candara"/>
                <a:ea typeface="ＭＳ Ｐゴシック" pitchFamily="34" charset="-128"/>
                <a:cs typeface="Arial" pitchFamily="34" charset="0"/>
              </a:rPr>
            </a:br>
            <a:r>
              <a:rPr lang="en-US" dirty="0" err="1">
                <a:latin typeface="Candara"/>
                <a:ea typeface="ＭＳ Ｐゴシック" pitchFamily="34" charset="-128"/>
                <a:cs typeface="Arial" pitchFamily="34" charset="0"/>
              </a:rPr>
              <a:t>ctx.fillStyle</a:t>
            </a:r>
            <a:r>
              <a:rPr lang="en-US" dirty="0">
                <a:latin typeface="Candara"/>
                <a:ea typeface="ＭＳ Ｐゴシック" pitchFamily="34" charset="-128"/>
                <a:cs typeface="Arial" pitchFamily="34" charset="0"/>
              </a:rPr>
              <a:t>='#FF0000';</a:t>
            </a:r>
            <a:br>
              <a:rPr lang="en-US" dirty="0">
                <a:latin typeface="Candara"/>
                <a:ea typeface="ＭＳ Ｐゴシック" pitchFamily="34" charset="-128"/>
                <a:cs typeface="Arial" pitchFamily="34" charset="0"/>
              </a:rPr>
            </a:br>
            <a:r>
              <a:rPr lang="en-US" dirty="0" err="1">
                <a:latin typeface="Candara"/>
                <a:ea typeface="ＭＳ Ｐゴシック" pitchFamily="34" charset="-128"/>
                <a:cs typeface="Arial" pitchFamily="34" charset="0"/>
              </a:rPr>
              <a:t>ctx.fillRect</a:t>
            </a:r>
            <a:r>
              <a:rPr lang="en-US" dirty="0">
                <a:latin typeface="Candara"/>
                <a:ea typeface="ＭＳ Ｐゴシック" pitchFamily="34" charset="-128"/>
                <a:cs typeface="Arial" pitchFamily="34" charset="0"/>
              </a:rPr>
              <a:t>(0,0,80,100);</a:t>
            </a:r>
            <a:br>
              <a:rPr lang="en-US" dirty="0">
                <a:latin typeface="Candara"/>
                <a:ea typeface="ＭＳ Ｐゴシック" pitchFamily="34" charset="-128"/>
                <a:cs typeface="Arial" pitchFamily="34" charset="0"/>
              </a:rPr>
            </a:br>
            <a:r>
              <a:rPr lang="en-US" dirty="0">
                <a:latin typeface="Candara"/>
                <a:ea typeface="ＭＳ Ｐゴシック" pitchFamily="34" charset="-128"/>
                <a:cs typeface="Arial" pitchFamily="34" charset="0"/>
              </a:rPr>
              <a:t>&lt;/script&gt; </a:t>
            </a:r>
          </a:p>
        </p:txBody>
      </p:sp>
    </p:spTree>
    <p:extLst>
      <p:ext uri="{BB962C8B-B14F-4D97-AF65-F5344CB8AC3E}">
        <p14:creationId xmlns:p14="http://schemas.microsoft.com/office/powerpoint/2010/main" val="2763095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normAutofit/>
          </a:bodyPr>
          <a:lstStyle/>
          <a:p>
            <a:endParaRPr lang="en-IN" dirty="0"/>
          </a:p>
        </p:txBody>
      </p:sp>
      <p:sp>
        <p:nvSpPr>
          <p:cNvPr id="24579" name="Rectangle 3"/>
          <p:cNvSpPr>
            <a:spLocks noGrp="1"/>
          </p:cNvSpPr>
          <p:nvPr>
            <p:ph type="body" idx="1"/>
          </p:nvPr>
        </p:nvSpPr>
        <p:spPr/>
        <p:txBody>
          <a:bodyPr/>
          <a:lstStyle/>
          <a:p>
            <a:endParaRPr lang="en-IN" dirty="0" smtClean="0"/>
          </a:p>
        </p:txBody>
      </p:sp>
    </p:spTree>
    <p:extLst>
      <p:ext uri="{BB962C8B-B14F-4D97-AF65-F5344CB8AC3E}">
        <p14:creationId xmlns:p14="http://schemas.microsoft.com/office/powerpoint/2010/main" val="284007169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p:txBody>
          <a:bodyPr lIns="90360" tIns="44280" rIns="90360" bIns="44280"/>
          <a:lstStyle/>
          <a:p>
            <a:pPr marL="347663"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dirty="0" smtClean="0">
                <a:solidFill>
                  <a:schemeClr val="tx1"/>
                </a:solidFill>
              </a:rPr>
              <a:t>Lab 8</a:t>
            </a:r>
          </a:p>
        </p:txBody>
      </p:sp>
      <p:sp>
        <p:nvSpPr>
          <p:cNvPr id="17411" name="Title 1"/>
          <p:cNvSpPr>
            <a:spLocks/>
          </p:cNvSpPr>
          <p:nvPr/>
        </p:nvSpPr>
        <p:spPr bwMode="auto">
          <a:xfrm>
            <a:off x="466725" y="122238"/>
            <a:ext cx="8153400" cy="715962"/>
          </a:xfrm>
          <a:prstGeom prst="rect">
            <a:avLst/>
          </a:prstGeom>
          <a:noFill/>
          <a:ln>
            <a:noFill/>
          </a:ln>
          <a:extLst/>
        </p:spPr>
        <p:txBody>
          <a:bodyPr anchor="ctr"/>
          <a:lstStyle/>
          <a:p>
            <a:pPr eaLnBrk="0" fontAlgn="auto" hangingPunct="0">
              <a:lnSpc>
                <a:spcPct val="80000"/>
              </a:lnSpc>
              <a:spcBef>
                <a:spcPts val="0"/>
              </a:spcBef>
              <a:spcAft>
                <a:spcPts val="0"/>
              </a:spcAft>
              <a:defRPr/>
            </a:pPr>
            <a:r>
              <a:rPr lang="en-US" sz="3200" dirty="0">
                <a:solidFill>
                  <a:srgbClr val="000000"/>
                </a:solidFill>
                <a:latin typeface="+mj-lt"/>
                <a:ea typeface="+mj-ea"/>
                <a:cs typeface="+mn-cs"/>
              </a:rPr>
              <a:t>Lab</a:t>
            </a:r>
          </a:p>
        </p:txBody>
      </p:sp>
    </p:spTree>
    <p:extLst>
      <p:ext uri="{BB962C8B-B14F-4D97-AF65-F5344CB8AC3E}">
        <p14:creationId xmlns:p14="http://schemas.microsoft.com/office/powerpoint/2010/main" val="20552759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286609" y="0"/>
            <a:ext cx="9143999" cy="1002135"/>
          </a:xfrm>
        </p:spPr>
        <p:txBody>
          <a:bodyPr>
            <a:normAutofit/>
          </a:bodyPr>
          <a:lstStyle/>
          <a:p>
            <a:r>
              <a:rPr lang="en-US" dirty="0"/>
              <a:t>Summary</a:t>
            </a:r>
          </a:p>
        </p:txBody>
      </p:sp>
      <p:sp>
        <p:nvSpPr>
          <p:cNvPr id="25603" name="Rectangle 3"/>
          <p:cNvSpPr>
            <a:spLocks noGrp="1"/>
          </p:cNvSpPr>
          <p:nvPr>
            <p:ph idx="1"/>
          </p:nvPr>
        </p:nvSpPr>
        <p:spPr/>
        <p:txBody>
          <a:bodyPr/>
          <a:lstStyle/>
          <a:p>
            <a:r>
              <a:rPr lang="en-US" b="1" dirty="0" smtClean="0">
                <a:solidFill>
                  <a:schemeClr val="tx1"/>
                </a:solidFill>
                <a:cs typeface="Arial" pitchFamily="34" charset="0"/>
              </a:rPr>
              <a:t>In this lesson, you have learnt about:</a:t>
            </a:r>
            <a:endParaRPr lang="en-US" dirty="0" smtClean="0">
              <a:solidFill>
                <a:schemeClr val="tx1"/>
              </a:solidFill>
              <a:cs typeface="Arial" pitchFamily="34" charset="0"/>
            </a:endParaRPr>
          </a:p>
          <a:p>
            <a:pPr lvl="1"/>
            <a:r>
              <a:rPr lang="en-IN" dirty="0" smtClean="0">
                <a:solidFill>
                  <a:schemeClr val="tx1"/>
                </a:solidFill>
                <a:cs typeface="Arial" pitchFamily="34" charset="0"/>
              </a:rPr>
              <a:t>HTML5 introduces new and enhanced form elements those who caters to every need of modern Web Designing</a:t>
            </a:r>
          </a:p>
          <a:p>
            <a:pPr lvl="1"/>
            <a:r>
              <a:rPr lang="en-IN" dirty="0" smtClean="0">
                <a:solidFill>
                  <a:schemeClr val="tx1"/>
                </a:solidFill>
                <a:cs typeface="Arial" pitchFamily="34" charset="0"/>
              </a:rPr>
              <a:t>It also introduces a new JavaScript library, Modernzr, that helps you detect HTML5 feature capabilities of your websites</a:t>
            </a:r>
          </a:p>
          <a:p>
            <a:pPr lvl="1"/>
            <a:endParaRPr lang="en-IN" dirty="0" smtClean="0">
              <a:solidFill>
                <a:schemeClr val="tx1"/>
              </a:solidFill>
              <a:cs typeface="Arial" pitchFamily="34" charset="0"/>
            </a:endParaRPr>
          </a:p>
        </p:txBody>
      </p:sp>
    </p:spTree>
    <p:extLst>
      <p:ext uri="{BB962C8B-B14F-4D97-AF65-F5344CB8AC3E}">
        <p14:creationId xmlns:p14="http://schemas.microsoft.com/office/powerpoint/2010/main" val="1387748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r>
              <a:rPr lang="en-US" sz="3200" dirty="0">
                <a:latin typeface="+mj-lt"/>
                <a:ea typeface="+mj-ea"/>
                <a:cs typeface="+mj-cs"/>
              </a:rPr>
              <a:t>Review Question</a:t>
            </a:r>
          </a:p>
        </p:txBody>
      </p:sp>
      <p:sp>
        <p:nvSpPr>
          <p:cNvPr id="5" name="Content Placeholder 4"/>
          <p:cNvSpPr>
            <a:spLocks noGrp="1"/>
          </p:cNvSpPr>
          <p:nvPr>
            <p:ph idx="1"/>
          </p:nvPr>
        </p:nvSpPr>
        <p:spPr/>
        <p:txBody>
          <a:bodyPr/>
          <a:lstStyle/>
          <a:p>
            <a:r>
              <a:rPr lang="en-US" dirty="0"/>
              <a:t>Question 1: A __________ is a textbox that hold a text in lighter shade when there is no value and not focused</a:t>
            </a:r>
          </a:p>
          <a:p>
            <a:endParaRPr lang="en-US" dirty="0"/>
          </a:p>
          <a:p>
            <a:r>
              <a:rPr lang="en-US" dirty="0"/>
              <a:t>Question 2: A ___________ is a JavaScript library that helps you add HTML5 capabilities to your websites</a:t>
            </a:r>
          </a:p>
          <a:p>
            <a:endParaRPr lang="en-US" dirty="0"/>
          </a:p>
        </p:txBody>
      </p:sp>
    </p:spTree>
    <p:extLst>
      <p:ext uri="{BB962C8B-B14F-4D97-AF65-F5344CB8AC3E}">
        <p14:creationId xmlns:p14="http://schemas.microsoft.com/office/powerpoint/2010/main" val="2195963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p:cNvSpPr>
          <p:nvPr>
            <p:ph idx="1"/>
          </p:nvPr>
        </p:nvSpPr>
        <p:spPr/>
        <p:txBody>
          <a:bodyPr>
            <a:normAutofit/>
          </a:bodyPr>
          <a:lstStyle/>
          <a:p>
            <a:r>
              <a:rPr lang="en-IN" altLang="zh-CN" dirty="0" smtClean="0">
                <a:solidFill>
                  <a:schemeClr val="tx1"/>
                </a:solidFill>
                <a:ea typeface="SimSun" pitchFamily="2" charset="-122"/>
                <a:cs typeface="Arial" pitchFamily="34" charset="0"/>
              </a:rPr>
              <a:t>A Form is one of the most basic and essential feature of any web site</a:t>
            </a:r>
          </a:p>
          <a:p>
            <a:endParaRPr lang="en-IN" altLang="zh-CN" dirty="0" smtClean="0">
              <a:solidFill>
                <a:schemeClr val="tx1"/>
              </a:solidFill>
              <a:ea typeface="SimSun" pitchFamily="2" charset="-122"/>
              <a:cs typeface="Arial" pitchFamily="34" charset="0"/>
            </a:endParaRPr>
          </a:p>
          <a:p>
            <a:r>
              <a:rPr lang="en-IN" altLang="zh-CN" dirty="0" smtClean="0">
                <a:solidFill>
                  <a:schemeClr val="tx1"/>
                </a:solidFill>
                <a:ea typeface="SimSun" pitchFamily="2" charset="-122"/>
                <a:cs typeface="Arial" pitchFamily="34" charset="0"/>
              </a:rPr>
              <a:t>HTML5 brings to the table several new input types, a total of 13</a:t>
            </a:r>
          </a:p>
          <a:p>
            <a:endParaRPr lang="en-IN" altLang="zh-CN" dirty="0" smtClean="0">
              <a:solidFill>
                <a:schemeClr val="tx1"/>
              </a:solidFill>
              <a:ea typeface="SimSun" pitchFamily="2" charset="-122"/>
              <a:cs typeface="Arial" pitchFamily="34" charset="0"/>
            </a:endParaRPr>
          </a:p>
          <a:p>
            <a:r>
              <a:rPr lang="en-IN" altLang="zh-CN" dirty="0" smtClean="0">
                <a:solidFill>
                  <a:schemeClr val="tx1"/>
                </a:solidFill>
                <a:ea typeface="SimSun" pitchFamily="2" charset="-122"/>
                <a:cs typeface="Arial" pitchFamily="34" charset="0"/>
              </a:rPr>
              <a:t>HTML5 introduces these data types via the                           </a:t>
            </a:r>
          </a:p>
          <a:p>
            <a:pPr marL="457200" lvl="1" indent="0">
              <a:buNone/>
            </a:pPr>
            <a:r>
              <a:rPr lang="en-IN" altLang="zh-CN" dirty="0" smtClean="0">
                <a:solidFill>
                  <a:schemeClr val="tx1"/>
                </a:solidFill>
                <a:ea typeface="SimSun" pitchFamily="2" charset="-122"/>
                <a:cs typeface="Arial" pitchFamily="34" charset="0"/>
              </a:rPr>
              <a:t>       &lt;input type=”_NEW_TYPE_HERE_”/&gt; format </a:t>
            </a:r>
          </a:p>
          <a:p>
            <a:endParaRPr lang="en-IN" altLang="zh-CN" dirty="0" smtClean="0">
              <a:solidFill>
                <a:schemeClr val="tx1"/>
              </a:solidFill>
              <a:ea typeface="SimSun" pitchFamily="2" charset="-122"/>
              <a:cs typeface="Arial" pitchFamily="34" charset="0"/>
            </a:endParaRPr>
          </a:p>
          <a:p>
            <a:r>
              <a:rPr lang="en-IN" altLang="zh-CN" dirty="0" smtClean="0">
                <a:solidFill>
                  <a:schemeClr val="tx1"/>
                </a:solidFill>
                <a:ea typeface="SimSun" pitchFamily="2" charset="-122"/>
                <a:cs typeface="Arial" pitchFamily="34" charset="0"/>
              </a:rPr>
              <a:t>One of the key design decisions in HTML5 is backward compatibility</a:t>
            </a:r>
          </a:p>
          <a:p>
            <a:endParaRPr lang="en-US" altLang="zh-CN" dirty="0" smtClean="0">
              <a:solidFill>
                <a:schemeClr val="tx1"/>
              </a:solidFill>
              <a:ea typeface="SimSun" pitchFamily="2" charset="-122"/>
              <a:cs typeface="Arial" pitchFamily="34" charset="0"/>
            </a:endParaRPr>
          </a:p>
          <a:p>
            <a:r>
              <a:rPr lang="en-US" altLang="zh-CN" dirty="0" smtClean="0">
                <a:solidFill>
                  <a:schemeClr val="tx1"/>
                </a:solidFill>
                <a:ea typeface="SimSun" pitchFamily="2" charset="-122"/>
                <a:cs typeface="Arial" pitchFamily="34" charset="0"/>
              </a:rPr>
              <a:t>It provides </a:t>
            </a:r>
            <a:r>
              <a:rPr lang="en-IN" altLang="zh-CN" dirty="0" smtClean="0">
                <a:solidFill>
                  <a:schemeClr val="tx1"/>
                </a:solidFill>
                <a:ea typeface="SimSun" pitchFamily="2" charset="-122"/>
                <a:cs typeface="Arial" pitchFamily="34" charset="0"/>
              </a:rPr>
              <a:t>automatic validity of the fields as per the format </a:t>
            </a:r>
          </a:p>
          <a:p>
            <a:endParaRPr lang="en-IN" altLang="zh-CN" dirty="0" smtClean="0">
              <a:solidFill>
                <a:schemeClr val="tx1"/>
              </a:solidFill>
              <a:ea typeface="SimSun" pitchFamily="2" charset="-122"/>
              <a:cs typeface="Arial" pitchFamily="34" charset="0"/>
            </a:endParaRPr>
          </a:p>
          <a:p>
            <a:r>
              <a:rPr lang="en-IN" altLang="zh-CN" dirty="0" smtClean="0">
                <a:solidFill>
                  <a:schemeClr val="tx1"/>
                </a:solidFill>
                <a:ea typeface="SimSun" pitchFamily="2" charset="-122"/>
                <a:cs typeface="Arial" pitchFamily="34" charset="0"/>
              </a:rPr>
              <a:t>The browser inspects the input type and if it finds that it is of a specific type</a:t>
            </a:r>
            <a:endParaRPr lang="en-US" altLang="zh-CN" dirty="0" smtClean="0">
              <a:solidFill>
                <a:schemeClr val="tx1"/>
              </a:solidFill>
              <a:ea typeface="SimSun" pitchFamily="2" charset="-122"/>
              <a:cs typeface="Arial" pitchFamily="34" charset="0"/>
            </a:endParaRPr>
          </a:p>
        </p:txBody>
      </p:sp>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dirty="0" smtClean="0">
                <a:solidFill>
                  <a:srgbClr val="000000"/>
                </a:solidFill>
                <a:latin typeface="+mj-lt"/>
                <a:ea typeface="+mj-ea"/>
              </a:rPr>
              <a:t>8.1 </a:t>
            </a:r>
            <a:r>
              <a:rPr lang="en-US" sz="1200" dirty="0">
                <a:solidFill>
                  <a:srgbClr val="000000"/>
                </a:solidFill>
                <a:latin typeface="+mj-lt"/>
                <a:ea typeface="+mj-ea"/>
              </a:rPr>
              <a:t>:  New HTML form elements</a:t>
            </a:r>
            <a:br>
              <a:rPr lang="en-US" sz="1200" dirty="0">
                <a:solidFill>
                  <a:srgbClr val="000000"/>
                </a:solidFill>
                <a:latin typeface="+mj-lt"/>
                <a:ea typeface="+mj-ea"/>
              </a:rPr>
            </a:br>
            <a:r>
              <a:rPr lang="en-US" sz="3200" dirty="0">
                <a:solidFill>
                  <a:srgbClr val="000000"/>
                </a:solidFill>
                <a:latin typeface="+mj-lt"/>
                <a:ea typeface="+mj-ea"/>
              </a:rPr>
              <a:t>Introduction to HTML5 Enhanced Form Elements</a:t>
            </a:r>
          </a:p>
        </p:txBody>
      </p:sp>
    </p:spTree>
    <p:extLst>
      <p:ext uri="{BB962C8B-B14F-4D97-AF65-F5344CB8AC3E}">
        <p14:creationId xmlns:p14="http://schemas.microsoft.com/office/powerpoint/2010/main" val="2954112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1314651"/>
            <a:ext cx="8609957" cy="4643751"/>
          </a:xfrm>
        </p:spPr>
        <p:txBody>
          <a:bodyPr/>
          <a:lstStyle/>
          <a:p>
            <a:r>
              <a:rPr lang="en-US" dirty="0"/>
              <a:t>Place Holder - A placeholder is a textbox that hold a text in lighter shade when there is no value and not focused</a:t>
            </a:r>
          </a:p>
          <a:p>
            <a:r>
              <a:rPr lang="en-US" dirty="0"/>
              <a:t>Syntax is –</a:t>
            </a:r>
          </a:p>
          <a:p>
            <a:endParaRPr lang="en-US" dirty="0"/>
          </a:p>
          <a:p>
            <a:endParaRPr lang="en-US" dirty="0"/>
          </a:p>
          <a:p>
            <a:r>
              <a:rPr lang="en-US" dirty="0"/>
              <a:t>This is how place holder looks like on supporting browser</a:t>
            </a:r>
          </a:p>
          <a:p>
            <a:endParaRPr lang="en-US" dirty="0"/>
          </a:p>
          <a:p>
            <a:endParaRPr lang="en-US" dirty="0"/>
          </a:p>
          <a:p>
            <a:r>
              <a:rPr lang="en-US" dirty="0"/>
              <a:t>Once the textbox gets focus, the text goes off and you shall input your own text</a:t>
            </a:r>
          </a:p>
          <a:p>
            <a:endParaRPr lang="en-US" dirty="0"/>
          </a:p>
          <a:p>
            <a:endParaRPr lang="en-US" dirty="0"/>
          </a:p>
        </p:txBody>
      </p:sp>
      <p:sp>
        <p:nvSpPr>
          <p:cNvPr id="4" name="Rounded Rectangle 3"/>
          <p:cNvSpPr/>
          <p:nvPr/>
        </p:nvSpPr>
        <p:spPr>
          <a:xfrm>
            <a:off x="622300" y="2476653"/>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200" dirty="0">
                <a:solidFill>
                  <a:srgbClr val="000000"/>
                </a:solidFill>
                <a:cs typeface="Arial" pitchFamily="34" charset="0"/>
              </a:rPr>
              <a:t>&lt;input id="first_name" placeholder=“This is a placeholder"&gt;</a:t>
            </a:r>
          </a:p>
        </p:txBody>
      </p:sp>
      <p:pic>
        <p:nvPicPr>
          <p:cNvPr id="7173" name="Picture 9"/>
          <p:cNvPicPr>
            <a:picLocks noChangeAspect="1" noChangeArrowheads="1"/>
          </p:cNvPicPr>
          <p:nvPr/>
        </p:nvPicPr>
        <p:blipFill>
          <a:blip r:embed="rId3"/>
          <a:srcRect/>
          <a:stretch>
            <a:fillRect/>
          </a:stretch>
        </p:blipFill>
        <p:spPr bwMode="auto">
          <a:xfrm>
            <a:off x="631485" y="3635756"/>
            <a:ext cx="3903663" cy="539750"/>
          </a:xfrm>
          <a:prstGeom prst="rect">
            <a:avLst/>
          </a:prstGeom>
          <a:noFill/>
          <a:ln w="9525">
            <a:noFill/>
            <a:miter lim="800000"/>
            <a:headEnd/>
            <a:tailEnd/>
          </a:ln>
        </p:spPr>
      </p:pic>
      <p:pic>
        <p:nvPicPr>
          <p:cNvPr id="7174" name="Picture 10"/>
          <p:cNvPicPr>
            <a:picLocks noChangeAspect="1" noChangeArrowheads="1"/>
          </p:cNvPicPr>
          <p:nvPr/>
        </p:nvPicPr>
        <p:blipFill>
          <a:blip r:embed="rId4"/>
          <a:srcRect/>
          <a:stretch>
            <a:fillRect/>
          </a:stretch>
        </p:blipFill>
        <p:spPr bwMode="auto">
          <a:xfrm>
            <a:off x="461963" y="4932218"/>
            <a:ext cx="7729537" cy="1201882"/>
          </a:xfrm>
          <a:prstGeom prst="rect">
            <a:avLst/>
          </a:prstGeom>
          <a:noFill/>
          <a:ln w="9525">
            <a:noFill/>
            <a:miter lim="800000"/>
            <a:headEnd/>
            <a:tailEnd/>
          </a:ln>
        </p:spPr>
      </p:pic>
      <p:sp>
        <p:nvSpPr>
          <p:cNvPr id="8"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8.1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Placeholder</a:t>
            </a:r>
          </a:p>
        </p:txBody>
      </p:sp>
    </p:spTree>
    <p:extLst>
      <p:ext uri="{BB962C8B-B14F-4D97-AF65-F5344CB8AC3E}">
        <p14:creationId xmlns:p14="http://schemas.microsoft.com/office/powerpoint/2010/main" val="1350152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328511"/>
            <a:ext cx="8845484" cy="4643751"/>
          </a:xfrm>
        </p:spPr>
        <p:txBody>
          <a:bodyPr/>
          <a:lstStyle/>
          <a:p>
            <a:r>
              <a:rPr lang="en-US" dirty="0"/>
              <a:t>Auto Focus - Autofocus is a Boolean attribute of form field that make browser set focus on it when a page is loaded</a:t>
            </a:r>
          </a:p>
          <a:p>
            <a:r>
              <a:rPr lang="en-US" dirty="0"/>
              <a:t>Syntax is –</a:t>
            </a:r>
          </a:p>
          <a:p>
            <a:endParaRPr lang="en-US" dirty="0"/>
          </a:p>
          <a:p>
            <a:endParaRPr lang="en-US" dirty="0"/>
          </a:p>
          <a:p>
            <a:endParaRPr lang="en-US" dirty="0"/>
          </a:p>
        </p:txBody>
      </p:sp>
      <p:sp>
        <p:nvSpPr>
          <p:cNvPr id="4" name="Rounded Rectangle 3"/>
          <p:cNvSpPr/>
          <p:nvPr/>
        </p:nvSpPr>
        <p:spPr>
          <a:xfrm>
            <a:off x="698500" y="2587493"/>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200" dirty="0">
                <a:solidFill>
                  <a:srgbClr val="000000"/>
                </a:solidFill>
                <a:cs typeface="Arial" pitchFamily="34" charset="0"/>
              </a:rPr>
              <a:t>&lt;input id ="Text2" type="text" autofocus/&gt;</a:t>
            </a:r>
          </a:p>
        </p:txBody>
      </p:sp>
      <p:pic>
        <p:nvPicPr>
          <p:cNvPr id="8197" name="Picture 5"/>
          <p:cNvPicPr>
            <a:picLocks noChangeAspect="1" noChangeArrowheads="1"/>
          </p:cNvPicPr>
          <p:nvPr/>
        </p:nvPicPr>
        <p:blipFill>
          <a:blip r:embed="rId3"/>
          <a:srcRect/>
          <a:stretch>
            <a:fillRect/>
          </a:stretch>
        </p:blipFill>
        <p:spPr bwMode="auto">
          <a:xfrm>
            <a:off x="2349500" y="3103563"/>
            <a:ext cx="4129088" cy="1597025"/>
          </a:xfrm>
          <a:prstGeom prst="rect">
            <a:avLst/>
          </a:prstGeom>
          <a:noFill/>
          <a:ln w="9525">
            <a:noFill/>
            <a:miter lim="800000"/>
            <a:headEnd/>
            <a:tailEnd/>
          </a:ln>
        </p:spPr>
      </p:pic>
      <p:pic>
        <p:nvPicPr>
          <p:cNvPr id="8198" name="Picture 6"/>
          <p:cNvPicPr>
            <a:picLocks noChangeAspect="1" noChangeArrowheads="1"/>
          </p:cNvPicPr>
          <p:nvPr/>
        </p:nvPicPr>
        <p:blipFill>
          <a:blip r:embed="rId4"/>
          <a:srcRect/>
          <a:stretch>
            <a:fillRect/>
          </a:stretch>
        </p:blipFill>
        <p:spPr bwMode="auto">
          <a:xfrm>
            <a:off x="769938" y="4992688"/>
            <a:ext cx="7729537" cy="641350"/>
          </a:xfrm>
          <a:prstGeom prst="rect">
            <a:avLst/>
          </a:prstGeom>
          <a:noFill/>
          <a:ln w="9525">
            <a:noFill/>
            <a:miter lim="800000"/>
            <a:headEnd/>
            <a:tailEnd/>
          </a:ln>
        </p:spPr>
      </p:pic>
      <p:sp>
        <p:nvSpPr>
          <p:cNvPr id="8"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8.1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Auto Focus</a:t>
            </a:r>
          </a:p>
        </p:txBody>
      </p:sp>
    </p:spTree>
    <p:extLst>
      <p:ext uri="{BB962C8B-B14F-4D97-AF65-F5344CB8AC3E}">
        <p14:creationId xmlns:p14="http://schemas.microsoft.com/office/powerpoint/2010/main" val="57814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344643"/>
            <a:ext cx="8599824" cy="4643751"/>
          </a:xfrm>
        </p:spPr>
        <p:txBody>
          <a:bodyPr/>
          <a:lstStyle/>
          <a:p>
            <a:r>
              <a:rPr lang="en-US" dirty="0"/>
              <a:t>Required - A  field with “required “ attribute must be filled in with value before submission of a form</a:t>
            </a:r>
          </a:p>
          <a:p>
            <a:r>
              <a:rPr lang="en-US" dirty="0"/>
              <a:t>Syntax is –</a:t>
            </a:r>
          </a:p>
          <a:p>
            <a:endParaRPr lang="en-US" dirty="0"/>
          </a:p>
          <a:p>
            <a:endParaRPr lang="en-US" dirty="0"/>
          </a:p>
          <a:p>
            <a:r>
              <a:rPr lang="en-US" dirty="0" smtClean="0"/>
              <a:t>The </a:t>
            </a:r>
            <a:r>
              <a:rPr lang="en-US" dirty="0"/>
              <a:t>picture below shows us how Firefox and Opera prompt user to fill in value if a "Required field“ is left blank upon submission</a:t>
            </a:r>
          </a:p>
          <a:p>
            <a:endParaRPr lang="en-US" dirty="0"/>
          </a:p>
          <a:p>
            <a:endParaRPr lang="en-US" dirty="0"/>
          </a:p>
          <a:p>
            <a:endParaRPr lang="en-US" dirty="0"/>
          </a:p>
          <a:p>
            <a:endParaRPr lang="en-US" dirty="0"/>
          </a:p>
        </p:txBody>
      </p:sp>
      <p:sp>
        <p:nvSpPr>
          <p:cNvPr id="4" name="Rounded Rectangle 3"/>
          <p:cNvSpPr/>
          <p:nvPr/>
        </p:nvSpPr>
        <p:spPr>
          <a:xfrm>
            <a:off x="671204" y="2541144"/>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200" dirty="0">
                <a:solidFill>
                  <a:srgbClr val="000000"/>
                </a:solidFill>
                <a:cs typeface="Arial" pitchFamily="34" charset="0"/>
              </a:rPr>
              <a:t>&lt;input name="name" type="text" required /&gt;</a:t>
            </a:r>
          </a:p>
        </p:txBody>
      </p:sp>
      <p:pic>
        <p:nvPicPr>
          <p:cNvPr id="9221" name="Picture 5"/>
          <p:cNvPicPr>
            <a:picLocks noChangeAspect="1" noChangeArrowheads="1"/>
          </p:cNvPicPr>
          <p:nvPr/>
        </p:nvPicPr>
        <p:blipFill>
          <a:blip r:embed="rId3"/>
          <a:srcRect/>
          <a:stretch>
            <a:fillRect/>
          </a:stretch>
        </p:blipFill>
        <p:spPr bwMode="auto">
          <a:xfrm>
            <a:off x="736600" y="3909328"/>
            <a:ext cx="7543800" cy="2341349"/>
          </a:xfrm>
          <a:prstGeom prst="rect">
            <a:avLst/>
          </a:prstGeom>
          <a:noFill/>
          <a:ln w="9525">
            <a:noFill/>
            <a:miter lim="800000"/>
            <a:headEnd/>
            <a:tailEnd/>
          </a:ln>
        </p:spPr>
      </p:pic>
      <p:sp>
        <p:nvSpPr>
          <p:cNvPr id="9" name="Title 1"/>
          <p:cNvSpPr>
            <a:spLocks/>
          </p:cNvSpPr>
          <p:nvPr/>
        </p:nvSpPr>
        <p:spPr bwMode="auto">
          <a:xfrm>
            <a:off x="466725" y="53998"/>
            <a:ext cx="8153400" cy="715962"/>
          </a:xfrm>
          <a:prstGeom prst="rect">
            <a:avLst/>
          </a:prstGeom>
          <a:noFill/>
          <a:ln>
            <a:noFill/>
          </a:ln>
          <a:extLst/>
        </p:spPr>
        <p:txBody>
          <a:bodyPr anchor="ctr"/>
          <a:lstStyle/>
          <a:p>
            <a:pPr eaLnBrk="0" hangingPunct="0">
              <a:lnSpc>
                <a:spcPct val="80000"/>
              </a:lnSpc>
              <a:defRPr/>
            </a:pPr>
            <a:r>
              <a:rPr lang="en-US" sz="1200" b="1" dirty="0">
                <a:solidFill>
                  <a:srgbClr val="000000"/>
                </a:solidFill>
                <a:latin typeface="+mj-lt"/>
                <a:ea typeface="+mj-ea"/>
              </a:rPr>
              <a:t/>
            </a:r>
            <a:br>
              <a:rPr lang="en-US" sz="1200" b="1" dirty="0">
                <a:solidFill>
                  <a:srgbClr val="000000"/>
                </a:solidFill>
                <a:latin typeface="+mj-lt"/>
                <a:ea typeface="+mj-ea"/>
              </a:rPr>
            </a:br>
            <a:r>
              <a:rPr lang="en-US" sz="1200" b="1" dirty="0" smtClean="0">
                <a:solidFill>
                  <a:srgbClr val="000000"/>
                </a:solidFill>
                <a:latin typeface="+mj-lt"/>
                <a:ea typeface="+mj-ea"/>
              </a:rPr>
              <a:t>8.1 : New </a:t>
            </a:r>
            <a:r>
              <a:rPr lang="en-US" sz="1200" b="1" dirty="0">
                <a:solidFill>
                  <a:srgbClr val="000000"/>
                </a:solidFill>
                <a:latin typeface="+mj-lt"/>
                <a:ea typeface="+mj-ea"/>
              </a:rPr>
              <a:t>HTML form elements</a:t>
            </a:r>
            <a:br>
              <a:rPr lang="en-US" sz="1200" b="1" dirty="0">
                <a:solidFill>
                  <a:srgbClr val="000000"/>
                </a:solidFill>
                <a:latin typeface="+mj-lt"/>
                <a:ea typeface="+mj-ea"/>
              </a:rPr>
            </a:br>
            <a:r>
              <a:rPr lang="en-US" sz="3200" dirty="0">
                <a:solidFill>
                  <a:srgbClr val="000000"/>
                </a:solidFill>
                <a:latin typeface="+mj-lt"/>
                <a:ea typeface="+mj-ea"/>
              </a:rPr>
              <a:t>Required</a:t>
            </a:r>
          </a:p>
        </p:txBody>
      </p:sp>
    </p:spTree>
    <p:extLst>
      <p:ext uri="{BB962C8B-B14F-4D97-AF65-F5344CB8AC3E}">
        <p14:creationId xmlns:p14="http://schemas.microsoft.com/office/powerpoint/2010/main" val="2603273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385584"/>
            <a:ext cx="8845484" cy="4643751"/>
          </a:xfrm>
        </p:spPr>
        <p:txBody>
          <a:bodyPr/>
          <a:lstStyle/>
          <a:p>
            <a:r>
              <a:rPr lang="en-US" dirty="0"/>
              <a:t>Pattern - A  value filled in the field  must be checked against the regular expression specified in pattern attribute.</a:t>
            </a:r>
          </a:p>
          <a:p>
            <a:r>
              <a:rPr lang="en-US" dirty="0"/>
              <a:t>Syntax is –</a:t>
            </a:r>
          </a:p>
          <a:p>
            <a:endParaRPr lang="en-US" dirty="0"/>
          </a:p>
          <a:p>
            <a:endParaRPr lang="en-US" dirty="0"/>
          </a:p>
          <a:p>
            <a:endParaRPr lang="en-US" dirty="0"/>
          </a:p>
          <a:p>
            <a:r>
              <a:rPr lang="en-US" dirty="0"/>
              <a:t>The picture below shows us how browser prompt user to fill in valid value if a “field with Pattern attribute“ is filled with invalid value upon submission</a:t>
            </a:r>
          </a:p>
          <a:p>
            <a:endParaRPr lang="en-US" dirty="0"/>
          </a:p>
          <a:p>
            <a:endParaRPr lang="en-US" dirty="0"/>
          </a:p>
          <a:p>
            <a:endParaRPr lang="en-US" dirty="0"/>
          </a:p>
          <a:p>
            <a:endParaRPr lang="en-US" dirty="0"/>
          </a:p>
        </p:txBody>
      </p:sp>
      <p:sp>
        <p:nvSpPr>
          <p:cNvPr id="4" name="Rounded Rectangle 3"/>
          <p:cNvSpPr/>
          <p:nvPr/>
        </p:nvSpPr>
        <p:spPr>
          <a:xfrm>
            <a:off x="580033" y="2718568"/>
            <a:ext cx="8409708"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smtClean="0">
                <a:solidFill>
                  <a:srgbClr val="000000"/>
                </a:solidFill>
                <a:cs typeface="Arial" pitchFamily="34" charset="0"/>
              </a:rPr>
              <a:t>   Pincode</a:t>
            </a:r>
            <a:r>
              <a:rPr lang="en-US" sz="1600" dirty="0">
                <a:solidFill>
                  <a:srgbClr val="000000"/>
                </a:solidFill>
                <a:cs typeface="Arial" pitchFamily="34" charset="0"/>
              </a:rPr>
              <a:t>: &lt;input type="text" name="pin_code" pattern="[</a:t>
            </a:r>
            <a:r>
              <a:rPr lang="en-US" sz="1600" dirty="0" smtClean="0">
                <a:solidFill>
                  <a:srgbClr val="000000"/>
                </a:solidFill>
                <a:cs typeface="Arial" pitchFamily="34" charset="0"/>
              </a:rPr>
              <a:t>0-8]{</a:t>
            </a:r>
            <a:r>
              <a:rPr lang="en-US" sz="1600" dirty="0">
                <a:solidFill>
                  <a:srgbClr val="000000"/>
                </a:solidFill>
                <a:cs typeface="Arial" pitchFamily="34" charset="0"/>
              </a:rPr>
              <a:t>6</a:t>
            </a:r>
            <a:r>
              <a:rPr lang="en-US" sz="1600" dirty="0" smtClean="0">
                <a:solidFill>
                  <a:srgbClr val="000000"/>
                </a:solidFill>
                <a:cs typeface="Arial" pitchFamily="34" charset="0"/>
              </a:rPr>
              <a:t>}“ title</a:t>
            </a:r>
            <a:r>
              <a:rPr lang="en-US" sz="1600" dirty="0">
                <a:solidFill>
                  <a:srgbClr val="000000"/>
                </a:solidFill>
                <a:cs typeface="Arial" pitchFamily="34" charset="0"/>
              </a:rPr>
              <a:t>="666666</a:t>
            </a:r>
            <a:r>
              <a:rPr lang="en-US" sz="1600" dirty="0" smtClean="0">
                <a:solidFill>
                  <a:srgbClr val="000000"/>
                </a:solidFill>
                <a:cs typeface="Arial" pitchFamily="34" charset="0"/>
              </a:rPr>
              <a:t>"&gt;</a:t>
            </a:r>
            <a:endParaRPr lang="en-US" sz="1600" dirty="0">
              <a:solidFill>
                <a:srgbClr val="000000"/>
              </a:solidFill>
              <a:cs typeface="Arial" pitchFamily="34" charset="0"/>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8882"/>
          <a:stretch/>
        </p:blipFill>
        <p:spPr bwMode="auto">
          <a:xfrm>
            <a:off x="589492" y="4731764"/>
            <a:ext cx="3740379" cy="994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p:cNvSpPr>
          <p:nvPr/>
        </p:nvSpPr>
        <p:spPr bwMode="auto">
          <a:xfrm>
            <a:off x="466725" y="53998"/>
            <a:ext cx="8153400" cy="715962"/>
          </a:xfrm>
          <a:prstGeom prst="rect">
            <a:avLst/>
          </a:prstGeom>
          <a:noFill/>
          <a:ln>
            <a:noFill/>
          </a:ln>
          <a:extLst/>
        </p:spPr>
        <p:txBody>
          <a:bodyPr anchor="ctr"/>
          <a:lstStyle/>
          <a:p>
            <a:pPr eaLnBrk="0" hangingPunct="0">
              <a:lnSpc>
                <a:spcPct val="80000"/>
              </a:lnSpc>
              <a:defRPr/>
            </a:pPr>
            <a:r>
              <a:rPr lang="en-US" sz="1200" b="1" dirty="0">
                <a:solidFill>
                  <a:srgbClr val="000000"/>
                </a:solidFill>
                <a:latin typeface="+mj-lt"/>
                <a:ea typeface="+mj-ea"/>
              </a:rPr>
              <a:t/>
            </a:r>
            <a:br>
              <a:rPr lang="en-US" sz="1200" b="1" dirty="0">
                <a:solidFill>
                  <a:srgbClr val="000000"/>
                </a:solidFill>
                <a:latin typeface="+mj-lt"/>
                <a:ea typeface="+mj-ea"/>
              </a:rPr>
            </a:br>
            <a:r>
              <a:rPr lang="en-US" sz="1200" b="1" dirty="0" smtClean="0">
                <a:solidFill>
                  <a:srgbClr val="000000"/>
                </a:solidFill>
                <a:latin typeface="+mj-lt"/>
                <a:ea typeface="+mj-ea"/>
              </a:rPr>
              <a:t>8.1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Pattern</a:t>
            </a:r>
          </a:p>
        </p:txBody>
      </p:sp>
    </p:spTree>
    <p:extLst>
      <p:ext uri="{BB962C8B-B14F-4D97-AF65-F5344CB8AC3E}">
        <p14:creationId xmlns:p14="http://schemas.microsoft.com/office/powerpoint/2010/main" val="3675503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440175"/>
            <a:ext cx="8845484" cy="4643751"/>
          </a:xfrm>
        </p:spPr>
        <p:txBody>
          <a:bodyPr/>
          <a:lstStyle/>
          <a:p>
            <a:r>
              <a:rPr lang="en-US" dirty="0"/>
              <a:t>Email - This field is used to check whether the string entered by the user is valid email id or not. </a:t>
            </a:r>
          </a:p>
          <a:p>
            <a:r>
              <a:rPr lang="en-US" dirty="0"/>
              <a:t>Syntax is –</a:t>
            </a:r>
          </a:p>
          <a:p>
            <a:endParaRPr lang="en-US" dirty="0"/>
          </a:p>
          <a:p>
            <a:endParaRPr lang="en-US" dirty="0"/>
          </a:p>
          <a:p>
            <a:r>
              <a:rPr lang="en-US" dirty="0"/>
              <a:t>Browser’s that don’t support this field will treat this as a simple text field</a:t>
            </a:r>
          </a:p>
          <a:p>
            <a:r>
              <a:rPr lang="en-US" dirty="0"/>
              <a:t>This is how it looks like on form</a:t>
            </a:r>
          </a:p>
          <a:p>
            <a:endParaRPr lang="en-US" dirty="0"/>
          </a:p>
          <a:p>
            <a:endParaRPr lang="en-US" dirty="0"/>
          </a:p>
          <a:p>
            <a:endParaRPr lang="en-US" dirty="0"/>
          </a:p>
          <a:p>
            <a:endParaRPr lang="en-US" dirty="0"/>
          </a:p>
        </p:txBody>
      </p:sp>
      <p:sp>
        <p:nvSpPr>
          <p:cNvPr id="4" name="Rounded Rectangle 3"/>
          <p:cNvSpPr/>
          <p:nvPr/>
        </p:nvSpPr>
        <p:spPr>
          <a:xfrm>
            <a:off x="1254954" y="2594499"/>
            <a:ext cx="5494482"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cs typeface="Arial" pitchFamily="34" charset="0"/>
              </a:rPr>
              <a:t>&lt;input id="email" name="email" type="email" /&gt;</a:t>
            </a:r>
          </a:p>
        </p:txBody>
      </p:sp>
      <p:pic>
        <p:nvPicPr>
          <p:cNvPr id="10245" name="Picture 3"/>
          <p:cNvPicPr>
            <a:picLocks noChangeAspect="1" noChangeArrowheads="1"/>
          </p:cNvPicPr>
          <p:nvPr/>
        </p:nvPicPr>
        <p:blipFill>
          <a:blip r:embed="rId3"/>
          <a:srcRect/>
          <a:stretch>
            <a:fillRect/>
          </a:stretch>
        </p:blipFill>
        <p:spPr bwMode="auto">
          <a:xfrm>
            <a:off x="1010784" y="4405767"/>
            <a:ext cx="4281487" cy="830262"/>
          </a:xfrm>
          <a:prstGeom prst="rect">
            <a:avLst/>
          </a:prstGeom>
          <a:noFill/>
          <a:ln w="9525">
            <a:noFill/>
            <a:miter lim="800000"/>
            <a:headEnd/>
            <a:tailEnd/>
          </a:ln>
        </p:spPr>
      </p:pic>
      <p:pic>
        <p:nvPicPr>
          <p:cNvPr id="10246" name="Picture 6"/>
          <p:cNvPicPr>
            <a:picLocks noChangeAspect="1" noChangeArrowheads="1"/>
          </p:cNvPicPr>
          <p:nvPr/>
        </p:nvPicPr>
        <p:blipFill>
          <a:blip r:embed="rId4"/>
          <a:srcRect/>
          <a:stretch>
            <a:fillRect/>
          </a:stretch>
        </p:blipFill>
        <p:spPr bwMode="auto">
          <a:xfrm>
            <a:off x="6451600" y="4229100"/>
            <a:ext cx="1765300" cy="1130300"/>
          </a:xfrm>
          <a:prstGeom prst="rect">
            <a:avLst/>
          </a:prstGeom>
          <a:noFill/>
          <a:ln w="9525">
            <a:noFill/>
            <a:miter lim="800000"/>
            <a:headEnd/>
            <a:tailEnd/>
          </a:ln>
        </p:spPr>
      </p:pic>
      <p:sp>
        <p:nvSpPr>
          <p:cNvPr id="9"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8.1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Email</a:t>
            </a:r>
          </a:p>
        </p:txBody>
      </p:sp>
    </p:spTree>
    <p:extLst>
      <p:ext uri="{BB962C8B-B14F-4D97-AF65-F5344CB8AC3E}">
        <p14:creationId xmlns:p14="http://schemas.microsoft.com/office/powerpoint/2010/main" val="7574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7698" y="1344641"/>
            <a:ext cx="8558881" cy="4643751"/>
          </a:xfrm>
        </p:spPr>
        <p:txBody>
          <a:bodyPr/>
          <a:lstStyle/>
          <a:p>
            <a:r>
              <a:rPr lang="en-US" dirty="0"/>
              <a:t>Data List - </a:t>
            </a:r>
            <a:r>
              <a:rPr lang="en-US" dirty="0" err="1"/>
              <a:t>Datalist</a:t>
            </a:r>
            <a:r>
              <a:rPr lang="en-US" dirty="0"/>
              <a:t> is seems like type-ahead auto suggest textbox as you can see in Google search box</a:t>
            </a:r>
          </a:p>
          <a:p>
            <a:r>
              <a:rPr lang="en-US" dirty="0"/>
              <a:t>Syntax is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Rounded Rectangle 3"/>
          <p:cNvSpPr/>
          <p:nvPr/>
        </p:nvSpPr>
        <p:spPr>
          <a:xfrm>
            <a:off x="1705970" y="2361064"/>
            <a:ext cx="5139330" cy="27462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ea typeface="ＭＳ Ｐゴシック" pitchFamily="34" charset="-128"/>
                <a:cs typeface="Arial" pitchFamily="34" charset="0"/>
              </a:rPr>
              <a:t>&lt;input id="</a:t>
            </a:r>
            <a:r>
              <a:rPr lang="en-US" dirty="0" err="1">
                <a:solidFill>
                  <a:srgbClr val="000000"/>
                </a:solidFill>
                <a:ea typeface="ＭＳ Ｐゴシック" pitchFamily="34" charset="-128"/>
                <a:cs typeface="Arial" pitchFamily="34" charset="0"/>
              </a:rPr>
              <a:t>country_name</a:t>
            </a:r>
            <a:r>
              <a:rPr lang="en-US" dirty="0">
                <a:solidFill>
                  <a:srgbClr val="000000"/>
                </a:solidFill>
                <a:ea typeface="ＭＳ Ｐゴシック" pitchFamily="34" charset="-128"/>
                <a:cs typeface="Arial" pitchFamily="34" charset="0"/>
              </a:rPr>
              <a:t>" name="</a:t>
            </a:r>
            <a:r>
              <a:rPr lang="en-US" dirty="0" err="1">
                <a:solidFill>
                  <a:srgbClr val="000000"/>
                </a:solidFill>
                <a:ea typeface="ＭＳ Ｐゴシック" pitchFamily="34" charset="-128"/>
                <a:cs typeface="Arial" pitchFamily="34" charset="0"/>
              </a:rPr>
              <a:t>country_name</a:t>
            </a:r>
            <a:r>
              <a:rPr lang="en-US" dirty="0">
                <a:solidFill>
                  <a:srgbClr val="000000"/>
                </a:solidFill>
                <a:ea typeface="ＭＳ Ｐゴシック" pitchFamily="34" charset="-128"/>
                <a:cs typeface="Arial" pitchFamily="34" charset="0"/>
              </a:rPr>
              <a:t>" type="text" list="country" /&gt;</a:t>
            </a:r>
          </a:p>
          <a:p>
            <a:pPr>
              <a:defRPr/>
            </a:pPr>
            <a:r>
              <a:rPr lang="en-US" dirty="0">
                <a:solidFill>
                  <a:srgbClr val="000000"/>
                </a:solidFill>
                <a:ea typeface="ＭＳ Ｐゴシック" pitchFamily="34" charset="-128"/>
                <a:cs typeface="Arial" pitchFamily="34" charset="0"/>
              </a:rPr>
              <a:t>&lt;</a:t>
            </a:r>
            <a:r>
              <a:rPr lang="en-US" dirty="0" err="1">
                <a:solidFill>
                  <a:srgbClr val="000000"/>
                </a:solidFill>
                <a:ea typeface="ＭＳ Ｐゴシック" pitchFamily="34" charset="-128"/>
                <a:cs typeface="Arial" pitchFamily="34" charset="0"/>
              </a:rPr>
              <a:t>datalist</a:t>
            </a:r>
            <a:r>
              <a:rPr lang="en-US" dirty="0">
                <a:solidFill>
                  <a:srgbClr val="000000"/>
                </a:solidFill>
                <a:ea typeface="ＭＳ Ｐゴシック" pitchFamily="34" charset="-128"/>
                <a:cs typeface="Arial" pitchFamily="34" charset="0"/>
              </a:rPr>
              <a:t> id="country"&gt;</a:t>
            </a:r>
          </a:p>
          <a:p>
            <a:pPr>
              <a:defRPr/>
            </a:pPr>
            <a:r>
              <a:rPr lang="en-US" dirty="0">
                <a:solidFill>
                  <a:srgbClr val="000000"/>
                </a:solidFill>
                <a:ea typeface="ＭＳ Ｐゴシック" pitchFamily="34" charset="-128"/>
                <a:cs typeface="Arial" pitchFamily="34" charset="0"/>
              </a:rPr>
              <a:t>&lt;option value="Australia"&gt;</a:t>
            </a:r>
          </a:p>
          <a:p>
            <a:pPr>
              <a:defRPr/>
            </a:pPr>
            <a:r>
              <a:rPr lang="en-US" dirty="0">
                <a:solidFill>
                  <a:srgbClr val="000000"/>
                </a:solidFill>
                <a:ea typeface="ＭＳ Ｐゴシック" pitchFamily="34" charset="-128"/>
                <a:cs typeface="Arial" pitchFamily="34" charset="0"/>
              </a:rPr>
              <a:t>&lt;option value="Austria"&gt;</a:t>
            </a:r>
          </a:p>
          <a:p>
            <a:pPr>
              <a:defRPr/>
            </a:pPr>
            <a:r>
              <a:rPr lang="en-US" dirty="0">
                <a:solidFill>
                  <a:srgbClr val="000000"/>
                </a:solidFill>
                <a:ea typeface="ＭＳ Ｐゴシック" pitchFamily="34" charset="-128"/>
                <a:cs typeface="Arial" pitchFamily="34" charset="0"/>
              </a:rPr>
              <a:t>&lt;option value="Algeria"&gt;</a:t>
            </a:r>
          </a:p>
          <a:p>
            <a:pPr>
              <a:defRPr/>
            </a:pPr>
            <a:r>
              <a:rPr lang="en-US" dirty="0">
                <a:solidFill>
                  <a:srgbClr val="000000"/>
                </a:solidFill>
                <a:ea typeface="ＭＳ Ｐゴシック" pitchFamily="34" charset="-128"/>
                <a:cs typeface="Arial" pitchFamily="34" charset="0"/>
              </a:rPr>
              <a:t>&lt;option value="Andorra"&gt;</a:t>
            </a:r>
          </a:p>
          <a:p>
            <a:pPr>
              <a:defRPr/>
            </a:pPr>
            <a:r>
              <a:rPr lang="en-US" dirty="0">
                <a:solidFill>
                  <a:srgbClr val="000000"/>
                </a:solidFill>
                <a:ea typeface="ＭＳ Ｐゴシック" pitchFamily="34" charset="-128"/>
                <a:cs typeface="Arial" pitchFamily="34" charset="0"/>
              </a:rPr>
              <a:t>&lt;option value="Angola"&gt;</a:t>
            </a:r>
          </a:p>
          <a:p>
            <a:pPr>
              <a:defRPr/>
            </a:pPr>
            <a:r>
              <a:rPr lang="en-US" dirty="0">
                <a:solidFill>
                  <a:srgbClr val="000000"/>
                </a:solidFill>
                <a:ea typeface="ＭＳ Ｐゴシック" pitchFamily="34" charset="-128"/>
                <a:cs typeface="Arial" pitchFamily="34" charset="0"/>
              </a:rPr>
              <a:t>&lt;/</a:t>
            </a:r>
            <a:r>
              <a:rPr lang="en-US" dirty="0" err="1">
                <a:solidFill>
                  <a:srgbClr val="000000"/>
                </a:solidFill>
                <a:ea typeface="ＭＳ Ｐゴシック" pitchFamily="34" charset="-128"/>
                <a:cs typeface="Arial" pitchFamily="34" charset="0"/>
              </a:rPr>
              <a:t>datalist</a:t>
            </a:r>
            <a:r>
              <a:rPr lang="en-US" dirty="0">
                <a:solidFill>
                  <a:srgbClr val="000000"/>
                </a:solidFill>
                <a:ea typeface="ＭＳ Ｐゴシック" pitchFamily="34" charset="-128"/>
                <a:cs typeface="Arial" pitchFamily="34" charset="0"/>
              </a:rPr>
              <a:t>&gt;</a:t>
            </a:r>
          </a:p>
        </p:txBody>
      </p:sp>
      <p:pic>
        <p:nvPicPr>
          <p:cNvPr id="11269" name="Picture 2"/>
          <p:cNvPicPr>
            <a:picLocks noChangeAspect="1" noChangeArrowheads="1"/>
          </p:cNvPicPr>
          <p:nvPr/>
        </p:nvPicPr>
        <p:blipFill>
          <a:blip r:embed="rId3"/>
          <a:srcRect/>
          <a:stretch>
            <a:fillRect/>
          </a:stretch>
        </p:blipFill>
        <p:spPr bwMode="auto">
          <a:xfrm>
            <a:off x="2003425" y="5213445"/>
            <a:ext cx="4781550" cy="1035151"/>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8.1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Data List</a:t>
            </a:r>
          </a:p>
        </p:txBody>
      </p:sp>
    </p:spTree>
    <p:extLst>
      <p:ext uri="{BB962C8B-B14F-4D97-AF65-F5344CB8AC3E}">
        <p14:creationId xmlns:p14="http://schemas.microsoft.com/office/powerpoint/2010/main" val="13678244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26bed2a0-a239-4228-bd8e-b46f54fc12da">Class book</Material_x0020_Type>
    <Category xmlns="26bed2a0-a239-4228-bd8e-b46f54fc12da">Module Artifact</Category>
    <Level xmlns="26bed2a0-a239-4228-bd8e-b46f54fc12da">L1</Level>
    <_Version xmlns="http://schemas.microsoft.com/sharepoint/v3/fields" xsi:nil="true"/>
    <_DCDateModified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customXml/itemProps2.xml><?xml version="1.0" encoding="utf-8"?>
<ds:datastoreItem xmlns:ds="http://schemas.openxmlformats.org/officeDocument/2006/customXml" ds:itemID="{8BB7AD42-D478-4C0A-A1B3-88F356ED0EC2}"/>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2996</TotalTime>
  <Words>3285</Words>
  <Application>Microsoft Office PowerPoint</Application>
  <PresentationFormat>On-screen Show (4:3)</PresentationFormat>
  <Paragraphs>482</Paragraphs>
  <Slides>25</Slides>
  <Notes>25</Notes>
  <HiddenSlides>3</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7" baseType="lpstr">
      <vt:lpstr>MS PGothic</vt:lpstr>
      <vt:lpstr>Verdana</vt:lpstr>
      <vt:lpstr>ヒラギノ角ゴ Pro W3</vt:lpstr>
      <vt:lpstr>Candara</vt:lpstr>
      <vt:lpstr>Arial</vt:lpstr>
      <vt:lpstr>SimSun</vt:lpstr>
      <vt:lpstr>SimSun</vt:lpstr>
      <vt:lpstr>Wingdings</vt:lpstr>
      <vt:lpstr>MS PGothic</vt:lpstr>
      <vt:lpstr>Calibri</vt:lpstr>
      <vt:lpstr>Section slides</vt:lpstr>
      <vt:lpstr>think-cell Slide</vt:lpstr>
      <vt:lpstr>Web Basics – HTML5</vt:lpstr>
      <vt:lpstr>Lesson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8.3 : An HTML5 Detection Library Modernizr</vt:lpstr>
      <vt:lpstr>PowerPoint Presentation</vt:lpstr>
      <vt:lpstr>8.3: Using Canvas in HTML5 Canvas</vt:lpstr>
      <vt:lpstr>PowerPoint Presentation</vt:lpstr>
      <vt:lpstr>PowerPoint Presentation</vt:lpstr>
      <vt:lpstr>Summary</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210</cp:revision>
  <cp:lastPrinted>2016-06-17T04:31:57Z</cp:lastPrinted>
  <dcterms:created xsi:type="dcterms:W3CDTF">2012-05-18T02:59:15Z</dcterms:created>
  <dcterms:modified xsi:type="dcterms:W3CDTF">2018-05-25T04:30:37Z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