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Candara" panose="020E0502030303020204" pitchFamily="3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42">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80" d="100"/>
          <a:sy n="80" d="100"/>
        </p:scale>
        <p:origin x="166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36"/>
      </p:cViewPr>
      <p:guideLst>
        <p:guide orient="horz" pos="2842"/>
        <p:guide pos="127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49526" y="661744"/>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Arial" panose="020B0604020202020204" pitchFamily="34" charset="0"/>
                <a:cs typeface="Arial" panose="020B0604020202020204" pitchFamily="34" charset="0"/>
              </a:rPr>
              <a:t>Web Basics - JavaScript		</a:t>
            </a:r>
            <a:r>
              <a:rPr lang="en-IN" sz="1000" b="0" baseline="0" dirty="0" smtClean="0">
                <a:latin typeface="Arial" panose="020B0604020202020204" pitchFamily="34" charset="0"/>
                <a:cs typeface="Arial" panose="020B0604020202020204" pitchFamily="34" charset="0"/>
              </a:rPr>
              <a:t>                                         </a:t>
            </a:r>
            <a:r>
              <a:rPr lang="en-IN" sz="1000" b="0" dirty="0" smtClean="0">
                <a:latin typeface="Arial" panose="020B0604020202020204" pitchFamily="34" charset="0"/>
                <a:cs typeface="Arial" panose="020B0604020202020204" pitchFamily="34" charset="0"/>
              </a:rPr>
              <a:t>Working with Form Object</a:t>
            </a:r>
            <a:r>
              <a:rPr lang="en-US" sz="1000" b="0" dirty="0" smtClean="0">
                <a:latin typeface="Arial" panose="020B0604020202020204" pitchFamily="34" charset="0"/>
                <a:cs typeface="Arial" panose="020B0604020202020204" pitchFamily="34" charset="0"/>
              </a:rPr>
              <a:t>		</a:t>
            </a:r>
            <a:endParaRPr lang="en-US" sz="1000"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3879666" y="8662820"/>
            <a:ext cx="2762530" cy="224117"/>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Page 07-</a:t>
            </a:r>
            <a:fld id="{BD9FB300-F9DC-4669-88F4-967ABA23CC04}" type="slidenum">
              <a:rPr lang="en-US" sz="12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6125" y="927100"/>
            <a:ext cx="4572000" cy="3429000"/>
          </a:xfrm>
        </p:spPr>
      </p:sp>
      <p:sp>
        <p:nvSpPr>
          <p:cNvPr id="3" name="Notes Placeholder 2"/>
          <p:cNvSpPr>
            <a:spLocks noGrp="1"/>
          </p:cNvSpPr>
          <p:nvPr>
            <p:ph type="body" idx="1"/>
          </p:nvPr>
        </p:nvSpPr>
        <p:spPr>
          <a:xfrm>
            <a:off x="2016125" y="4556460"/>
            <a:ext cx="4610306" cy="4114800"/>
          </a:xfrm>
        </p:spPr>
        <p:txBody>
          <a:bodyPr>
            <a:normAutofit/>
          </a:bodyPr>
          <a:lstStyle/>
          <a:p>
            <a:endParaRPr lang="en-US" dirty="0"/>
          </a:p>
        </p:txBody>
      </p:sp>
    </p:spTree>
    <p:extLst>
      <p:ext uri="{BB962C8B-B14F-4D97-AF65-F5344CB8AC3E}">
        <p14:creationId xmlns:p14="http://schemas.microsoft.com/office/powerpoint/2010/main" val="981539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2016125" y="609600"/>
            <a:ext cx="4689475" cy="7850188"/>
          </a:xfrm>
        </p:spPr>
        <p:txBody>
          <a:bodyPr/>
          <a:lstStyle/>
          <a:p>
            <a:endParaRPr lang="en-US" dirty="0"/>
          </a:p>
        </p:txBody>
      </p:sp>
      <p:graphicFrame>
        <p:nvGraphicFramePr>
          <p:cNvPr id="298056" name="Group 72"/>
          <p:cNvGraphicFramePr>
            <a:graphicFrameLocks noGrp="1"/>
          </p:cNvGraphicFramePr>
          <p:nvPr>
            <p:extLst>
              <p:ext uri="{D42A27DB-BD31-4B8C-83A1-F6EECF244321}">
                <p14:modId xmlns:p14="http://schemas.microsoft.com/office/powerpoint/2010/main" val="1535305985"/>
              </p:ext>
            </p:extLst>
          </p:nvPr>
        </p:nvGraphicFramePr>
        <p:xfrm>
          <a:off x="2102925" y="914400"/>
          <a:ext cx="4343400" cy="1798320"/>
        </p:xfrm>
        <a:graphic>
          <a:graphicData uri="http://schemas.openxmlformats.org/drawingml/2006/table">
            <a:tbl>
              <a:tblPr/>
              <a:tblGrid>
                <a:gridCol w="1066800"/>
                <a:gridCol w="3276600"/>
              </a:tblGrid>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value</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A checkbox or radio button object’s value property is a string of any text you want to associate with. Either you can set or retrieve the 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click()</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The intention of the click() method is to enact, via script, the physical act of checking a checkbox or selecting a radio button</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1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onClick</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The </a:t>
                      </a: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onClick</a:t>
                      </a: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 event of checkboxes or </a:t>
                      </a: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radiobuttons</a:t>
                      </a: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 should be handled when through script you need to handle a specific task</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8009" name="Rectangle 25"/>
          <p:cNvSpPr>
            <a:spLocks noChangeArrowheads="1"/>
          </p:cNvSpPr>
          <p:nvPr/>
        </p:nvSpPr>
        <p:spPr bwMode="auto">
          <a:xfrm>
            <a:off x="2016125" y="2835352"/>
            <a:ext cx="37930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000" dirty="0">
                <a:latin typeface="Candara" panose="020E0502030303020204" pitchFamily="34" charset="0"/>
                <a:cs typeface="Arial" pitchFamily="34" charset="0"/>
              </a:rPr>
              <a:t>Table 9.4 Checkbox object properties, methods and event handlers</a:t>
            </a:r>
          </a:p>
        </p:txBody>
      </p:sp>
    </p:spTree>
    <p:extLst>
      <p:ext uri="{BB962C8B-B14F-4D97-AF65-F5344CB8AC3E}">
        <p14:creationId xmlns:p14="http://schemas.microsoft.com/office/powerpoint/2010/main" val="74318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2016125" y="915988"/>
            <a:ext cx="4572000" cy="3429000"/>
          </a:xfrm>
          <a:ln/>
        </p:spPr>
      </p:sp>
      <p:graphicFrame>
        <p:nvGraphicFramePr>
          <p:cNvPr id="278593" name="Group 65"/>
          <p:cNvGraphicFramePr>
            <a:graphicFrameLocks noGrp="1"/>
          </p:cNvGraphicFramePr>
          <p:nvPr>
            <p:extLst>
              <p:ext uri="{D42A27DB-BD31-4B8C-83A1-F6EECF244321}">
                <p14:modId xmlns:p14="http://schemas.microsoft.com/office/powerpoint/2010/main" val="1771736845"/>
              </p:ext>
            </p:extLst>
          </p:nvPr>
        </p:nvGraphicFramePr>
        <p:xfrm>
          <a:off x="2081150" y="4597726"/>
          <a:ext cx="4331525" cy="3729224"/>
        </p:xfrm>
        <a:graphic>
          <a:graphicData uri="http://schemas.openxmlformats.org/drawingml/2006/table">
            <a:tbl>
              <a:tblPr/>
              <a:tblGrid>
                <a:gridCol w="961524"/>
                <a:gridCol w="3370001"/>
              </a:tblGrid>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73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length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Returns the number of items available in the list. A select object with three choices in it has a length property of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select object’s name property is the string you assign to the object by way of its NAME attribute in the object’s &lt;SELECT&gt; tag which can be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selectedIndex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When a user clicks on a choice in a selection list, the selectedIndex property changes to a number corresponding to that item in the list.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51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Use the type property to help you identify a select object from an unknown group of form elements.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26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blur()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focus()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Your scripts can bring focus to a select object by invoking the object’s focus() method. To remove focus from an object, invoke its blur() method. These methods work identically with their counterparts in the text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onChange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As a user clicks on a new choice in a select object, the object receives a change event that can be captured by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onChange</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5216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4188" name="Group 60"/>
          <p:cNvGraphicFramePr>
            <a:graphicFrameLocks noGrp="1"/>
          </p:cNvGraphicFramePr>
          <p:nvPr/>
        </p:nvGraphicFramePr>
        <p:xfrm>
          <a:off x="2057400" y="762000"/>
          <a:ext cx="4452938" cy="1706880"/>
        </p:xfrm>
        <a:graphic>
          <a:graphicData uri="http://schemas.openxmlformats.org/drawingml/2006/table">
            <a:tbl>
              <a:tblPr/>
              <a:tblGrid>
                <a:gridCol w="1143000"/>
                <a:gridCol w="3309938"/>
              </a:tblGrid>
              <a:tr h="762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defaultSelected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If your select object definition includes one option whose SELECTED attribute is included, that option’s defaultSelected property is set to true. The defaultSelected property for all other options is false.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selected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To determine which option a user has selected from a list than looping through all options and examining the selected property this property can be used.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text</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text property of an option is the text of the item as it appears in the list.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4189" name="Text Box 61"/>
          <p:cNvSpPr txBox="1">
            <a:spLocks noChangeArrowheads="1"/>
          </p:cNvSpPr>
          <p:nvPr/>
        </p:nvSpPr>
        <p:spPr bwMode="auto">
          <a:xfrm>
            <a:off x="2014850" y="2743200"/>
            <a:ext cx="419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dirty="0">
                <a:latin typeface="Candara" panose="020E0502030303020204" pitchFamily="34" charset="0"/>
              </a:rPr>
              <a:t>Refer to Appendix for some more properties</a:t>
            </a:r>
          </a:p>
        </p:txBody>
      </p:sp>
    </p:spTree>
    <p:extLst>
      <p:ext uri="{BB962C8B-B14F-4D97-AF65-F5344CB8AC3E}">
        <p14:creationId xmlns:p14="http://schemas.microsoft.com/office/powerpoint/2010/main" val="856760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2016126" y="736270"/>
            <a:ext cx="4537074" cy="7723518"/>
          </a:xfrm>
        </p:spPr>
        <p:txBody>
          <a:bodyPr/>
          <a:lstStyle/>
          <a:p>
            <a:r>
              <a:rPr lang="en-US" dirty="0" smtClean="0">
                <a:latin typeface="Arial" pitchFamily="34" charset="0"/>
              </a:rPr>
              <a:t>Using ‘this’ keyword</a:t>
            </a:r>
          </a:p>
          <a:p>
            <a:r>
              <a:rPr lang="en-US" dirty="0" smtClean="0">
                <a:latin typeface="Arial" pitchFamily="34" charset="0"/>
              </a:rPr>
              <a:t>The ‘this’ keyword can be used to reference the object which called the function. It can be used within a function scope or global scope and it receives a different value in each scope. Depending on which object has called the function the value of ‘this’ will differ. The ‘this’ keyword always points to the object that is calling a particular method.</a:t>
            </a:r>
          </a:p>
          <a:p>
            <a:r>
              <a:rPr lang="en-US" dirty="0" smtClean="0">
                <a:latin typeface="Arial" pitchFamily="34" charset="0"/>
              </a:rPr>
              <a:t>Consider the example given below:</a:t>
            </a:r>
          </a:p>
          <a:p>
            <a:endParaRPr lang="en-US" dirty="0" smtClean="0">
              <a:latin typeface="Arial" pitchFamily="34" charset="0"/>
            </a:endParaRPr>
          </a:p>
          <a:p>
            <a:r>
              <a:rPr lang="en-US" dirty="0" smtClean="0">
                <a:latin typeface="Arial" pitchFamily="34" charset="0"/>
              </a:rPr>
              <a:t>The ‘this’ keyword is used in the </a:t>
            </a:r>
            <a:r>
              <a:rPr lang="en-US" dirty="0" err="1" smtClean="0">
                <a:latin typeface="Arial" pitchFamily="34" charset="0"/>
              </a:rPr>
              <a:t>showColor</a:t>
            </a:r>
            <a:r>
              <a:rPr lang="en-US" dirty="0" smtClean="0">
                <a:latin typeface="Arial" pitchFamily="34" charset="0"/>
              </a:rPr>
              <a:t>() function of an object. In this context, this is equal to car, making this code functionality equivalent to the following code snippet</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So the reason for using ‘this’ is you never know what kind of variable names you will use to instantiate an object. By using ‘this’ you are sure to invoke the correct function with the correct value. Also it allows you to use the same function any number of times. To understand this consider the following code:</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In the above snippet both oCar1 and oCar2 refer to the same function. The function gives the output according to the object which called the function.</a:t>
            </a:r>
            <a:endParaRPr lang="en-US" dirty="0">
              <a:latin typeface="Arial" pitchFamily="34" charset="0"/>
            </a:endParaRPr>
          </a:p>
        </p:txBody>
      </p:sp>
      <p:sp>
        <p:nvSpPr>
          <p:cNvPr id="351236" name="AutoShape 4"/>
          <p:cNvSpPr>
            <a:spLocks noChangeArrowheads="1"/>
          </p:cNvSpPr>
          <p:nvPr/>
        </p:nvSpPr>
        <p:spPr bwMode="auto">
          <a:xfrm>
            <a:off x="2085474" y="271105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oCar</a:t>
            </a:r>
            <a:r>
              <a:rPr lang="en-US" sz="1000" dirty="0">
                <a:latin typeface="Arial" pitchFamily="34" charset="0"/>
                <a:cs typeface="Arial" pitchFamily="34" charset="0"/>
              </a:rPr>
              <a:t> = new Object;</a:t>
            </a:r>
            <a:br>
              <a:rPr lang="en-US" sz="1000" dirty="0">
                <a:latin typeface="Arial" pitchFamily="34" charset="0"/>
                <a:cs typeface="Arial" pitchFamily="34" charset="0"/>
              </a:rPr>
            </a:br>
            <a:r>
              <a:rPr lang="en-US" sz="1000" dirty="0" err="1">
                <a:latin typeface="Arial" pitchFamily="34" charset="0"/>
                <a:cs typeface="Arial" pitchFamily="34" charset="0"/>
              </a:rPr>
              <a:t>oCar.color</a:t>
            </a:r>
            <a:r>
              <a:rPr lang="en-US" sz="1000" dirty="0">
                <a:latin typeface="Arial" pitchFamily="34" charset="0"/>
                <a:cs typeface="Arial" pitchFamily="34" charset="0"/>
              </a:rPr>
              <a:t> = “red”;</a:t>
            </a:r>
            <a:br>
              <a:rPr lang="en-US" sz="1000" dirty="0">
                <a:latin typeface="Arial" pitchFamily="34" charset="0"/>
                <a:cs typeface="Arial" pitchFamily="34" charset="0"/>
              </a:rPr>
            </a:br>
            <a:r>
              <a:rPr lang="en-US" sz="1000" dirty="0" err="1">
                <a:latin typeface="Arial" pitchFamily="34" charset="0"/>
                <a:cs typeface="Arial" pitchFamily="34" charset="0"/>
              </a:rPr>
              <a:t>oCar.showColor</a:t>
            </a:r>
            <a:r>
              <a:rPr lang="en-US" sz="1000" dirty="0">
                <a:latin typeface="Arial" pitchFamily="34" charset="0"/>
                <a:cs typeface="Arial" pitchFamily="34" charset="0"/>
              </a:rPr>
              <a:t> = function () {</a:t>
            </a:r>
            <a:br>
              <a:rPr lang="en-US" sz="1000" dirty="0">
                <a:latin typeface="Arial" pitchFamily="34" charset="0"/>
                <a:cs typeface="Arial" pitchFamily="34" charset="0"/>
              </a:rPr>
            </a:br>
            <a:r>
              <a:rPr lang="en-US" sz="1000" dirty="0">
                <a:latin typeface="Arial" pitchFamily="34" charset="0"/>
                <a:cs typeface="Arial" pitchFamily="34" charset="0"/>
              </a:rPr>
              <a:t>    alert(</a:t>
            </a:r>
            <a:r>
              <a:rPr lang="en-US" sz="1000" dirty="0" err="1">
                <a:latin typeface="Arial" pitchFamily="34" charset="0"/>
                <a:cs typeface="Arial" pitchFamily="34" charset="0"/>
              </a:rPr>
              <a:t>this.color</a:t>
            </a:r>
            <a:r>
              <a:rPr lang="en-US" sz="1000" dirty="0">
                <a:latin typeface="Arial" pitchFamily="34" charset="0"/>
                <a:cs typeface="Arial" pitchFamily="34" charset="0"/>
              </a:rPr>
              <a:t>); //outputs “red”</a:t>
            </a:r>
            <a:r>
              <a:rPr lang="en-US" dirty="0">
                <a:latin typeface="Arial" pitchFamily="34" charset="0"/>
                <a:cs typeface="Arial" pitchFamily="34" charset="0"/>
              </a:rPr>
              <a:t/>
            </a:r>
            <a:br>
              <a:rPr lang="en-US" dirty="0">
                <a:latin typeface="Arial" pitchFamily="34" charset="0"/>
                <a:cs typeface="Arial" pitchFamily="34" charset="0"/>
              </a:rPr>
            </a:br>
            <a:r>
              <a:rPr lang="en-US" sz="1000" dirty="0">
                <a:latin typeface="Arial" pitchFamily="34" charset="0"/>
                <a:cs typeface="Arial" pitchFamily="34" charset="0"/>
              </a:rPr>
              <a:t>};</a:t>
            </a:r>
          </a:p>
        </p:txBody>
      </p:sp>
      <p:sp>
        <p:nvSpPr>
          <p:cNvPr id="351237" name="AutoShape 5"/>
          <p:cNvSpPr>
            <a:spLocks noChangeArrowheads="1"/>
          </p:cNvSpPr>
          <p:nvPr/>
        </p:nvSpPr>
        <p:spPr bwMode="auto">
          <a:xfrm>
            <a:off x="2085474" y="461277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oCar</a:t>
            </a:r>
            <a:r>
              <a:rPr lang="en-US" sz="1000" dirty="0">
                <a:latin typeface="Arial" pitchFamily="34" charset="0"/>
                <a:cs typeface="Arial" pitchFamily="34" charset="0"/>
              </a:rPr>
              <a:t> = new Object;</a:t>
            </a:r>
            <a:br>
              <a:rPr lang="en-US" sz="1000" dirty="0">
                <a:latin typeface="Arial" pitchFamily="34" charset="0"/>
                <a:cs typeface="Arial" pitchFamily="34" charset="0"/>
              </a:rPr>
            </a:br>
            <a:r>
              <a:rPr lang="en-US" sz="1000" dirty="0" err="1">
                <a:latin typeface="Arial" pitchFamily="34" charset="0"/>
                <a:cs typeface="Arial" pitchFamily="34" charset="0"/>
              </a:rPr>
              <a:t>oCar.color</a:t>
            </a:r>
            <a:r>
              <a:rPr lang="en-US" sz="1000" dirty="0">
                <a:latin typeface="Arial" pitchFamily="34" charset="0"/>
                <a:cs typeface="Arial" pitchFamily="34" charset="0"/>
              </a:rPr>
              <a:t> = “red”;</a:t>
            </a:r>
            <a:br>
              <a:rPr lang="en-US" sz="1000" dirty="0">
                <a:latin typeface="Arial" pitchFamily="34" charset="0"/>
                <a:cs typeface="Arial" pitchFamily="34" charset="0"/>
              </a:rPr>
            </a:br>
            <a:r>
              <a:rPr lang="en-US" sz="1000" dirty="0" err="1">
                <a:latin typeface="Arial" pitchFamily="34" charset="0"/>
                <a:cs typeface="Arial" pitchFamily="34" charset="0"/>
              </a:rPr>
              <a:t>oCar.showColor</a:t>
            </a:r>
            <a:r>
              <a:rPr lang="en-US" sz="1000" dirty="0">
                <a:latin typeface="Arial" pitchFamily="34" charset="0"/>
                <a:cs typeface="Arial" pitchFamily="34" charset="0"/>
              </a:rPr>
              <a:t> = function () {</a:t>
            </a:r>
            <a:br>
              <a:rPr lang="en-US" sz="1000" dirty="0">
                <a:latin typeface="Arial" pitchFamily="34" charset="0"/>
                <a:cs typeface="Arial" pitchFamily="34" charset="0"/>
              </a:rPr>
            </a:br>
            <a:r>
              <a:rPr lang="en-US" sz="1000" dirty="0">
                <a:latin typeface="Arial" pitchFamily="34" charset="0"/>
                <a:cs typeface="Arial" pitchFamily="34" charset="0"/>
              </a:rPr>
              <a:t>    alert(</a:t>
            </a:r>
            <a:r>
              <a:rPr lang="en-US" sz="1000" dirty="0" err="1">
                <a:latin typeface="Arial" pitchFamily="34" charset="0"/>
                <a:cs typeface="Arial" pitchFamily="34" charset="0"/>
              </a:rPr>
              <a:t>oCar.color</a:t>
            </a:r>
            <a:r>
              <a:rPr lang="en-US" sz="1000" dirty="0">
                <a:latin typeface="Arial" pitchFamily="34" charset="0"/>
                <a:cs typeface="Arial" pitchFamily="34" charset="0"/>
              </a:rPr>
              <a:t>); //outputs “red”</a:t>
            </a:r>
            <a:r>
              <a:rPr lang="en-US" dirty="0">
                <a:latin typeface="Arial" pitchFamily="34" charset="0"/>
                <a:cs typeface="Arial" pitchFamily="34" charset="0"/>
              </a:rPr>
              <a:t/>
            </a:r>
            <a:br>
              <a:rPr lang="en-US" dirty="0">
                <a:latin typeface="Arial" pitchFamily="34" charset="0"/>
                <a:cs typeface="Arial" pitchFamily="34" charset="0"/>
              </a:rPr>
            </a:br>
            <a:r>
              <a:rPr lang="en-US" sz="1000" dirty="0">
                <a:latin typeface="Arial" pitchFamily="34" charset="0"/>
                <a:cs typeface="Arial" pitchFamily="34" charset="0"/>
              </a:rPr>
              <a:t>};</a:t>
            </a:r>
          </a:p>
        </p:txBody>
      </p:sp>
      <p:sp>
        <p:nvSpPr>
          <p:cNvPr id="351238" name="AutoShape 6"/>
          <p:cNvSpPr>
            <a:spLocks noChangeArrowheads="1"/>
          </p:cNvSpPr>
          <p:nvPr/>
        </p:nvSpPr>
        <p:spPr bwMode="auto">
          <a:xfrm>
            <a:off x="2016125" y="6144154"/>
            <a:ext cx="4267200" cy="19050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latin typeface="Arial" pitchFamily="34" charset="0"/>
                <a:cs typeface="Arial" pitchFamily="34" charset="0"/>
              </a:rPr>
              <a:t>function </a:t>
            </a:r>
            <a:r>
              <a:rPr lang="en-US" sz="1000" dirty="0" err="1">
                <a:latin typeface="Arial" pitchFamily="34" charset="0"/>
                <a:cs typeface="Arial" pitchFamily="34" charset="0"/>
              </a:rPr>
              <a:t>showColor</a:t>
            </a:r>
            <a:r>
              <a:rPr lang="en-US" sz="1000" dirty="0">
                <a:latin typeface="Arial" pitchFamily="34" charset="0"/>
                <a:cs typeface="Arial" pitchFamily="34" charset="0"/>
              </a:rPr>
              <a:t>() {</a:t>
            </a:r>
          </a:p>
          <a:p>
            <a:r>
              <a:rPr lang="en-US" sz="1000" dirty="0">
                <a:latin typeface="Arial" pitchFamily="34" charset="0"/>
                <a:cs typeface="Arial" pitchFamily="34" charset="0"/>
              </a:rPr>
              <a:t>        alert(</a:t>
            </a:r>
            <a:r>
              <a:rPr lang="en-US" sz="1000" dirty="0" err="1">
                <a:latin typeface="Arial" pitchFamily="34" charset="0"/>
                <a:cs typeface="Arial" pitchFamily="34" charset="0"/>
              </a:rPr>
              <a:t>this.color</a:t>
            </a:r>
            <a:r>
              <a:rPr lang="en-US" sz="1000" dirty="0">
                <a:latin typeface="Arial" pitchFamily="34" charset="0"/>
                <a:cs typeface="Arial" pitchFamily="34" charset="0"/>
              </a:rPr>
              <a:t>);</a:t>
            </a:r>
          </a:p>
          <a:p>
            <a:r>
              <a:rPr lang="en-US" sz="1000" dirty="0">
                <a:latin typeface="Arial" pitchFamily="34" charset="0"/>
                <a:cs typeface="Arial" pitchFamily="34" charset="0"/>
              </a:rPr>
              <a:t>}</a:t>
            </a:r>
          </a:p>
          <a:p>
            <a:r>
              <a:rPr lang="en-US" sz="1000" dirty="0" err="1">
                <a:latin typeface="Arial" pitchFamily="34" charset="0"/>
                <a:cs typeface="Arial" pitchFamily="34" charset="0"/>
              </a:rPr>
              <a:t>var</a:t>
            </a:r>
            <a:r>
              <a:rPr lang="en-US" sz="1000" dirty="0">
                <a:latin typeface="Arial" pitchFamily="34" charset="0"/>
                <a:cs typeface="Arial" pitchFamily="34" charset="0"/>
              </a:rPr>
              <a:t> oCar1 = new Object;</a:t>
            </a:r>
            <a:br>
              <a:rPr lang="en-US" sz="1000" dirty="0">
                <a:latin typeface="Arial" pitchFamily="34" charset="0"/>
                <a:cs typeface="Arial" pitchFamily="34" charset="0"/>
              </a:rPr>
            </a:br>
            <a:r>
              <a:rPr lang="en-US" sz="1000" dirty="0">
                <a:latin typeface="Arial" pitchFamily="34" charset="0"/>
                <a:cs typeface="Arial" pitchFamily="34" charset="0"/>
              </a:rPr>
              <a:t>oCar1.color = “red”;</a:t>
            </a:r>
            <a:br>
              <a:rPr lang="en-US" sz="1000" dirty="0">
                <a:latin typeface="Arial" pitchFamily="34" charset="0"/>
                <a:cs typeface="Arial" pitchFamily="34" charset="0"/>
              </a:rPr>
            </a:br>
            <a:r>
              <a:rPr lang="en-US" sz="1000" dirty="0">
                <a:latin typeface="Arial" pitchFamily="34" charset="0"/>
                <a:cs typeface="Arial" pitchFamily="34" charset="0"/>
              </a:rPr>
              <a:t>oCar1.showColor = </a:t>
            </a:r>
            <a:r>
              <a:rPr lang="en-US" sz="1000" dirty="0" err="1">
                <a:latin typeface="Arial" pitchFamily="34" charset="0"/>
                <a:cs typeface="Arial" pitchFamily="34" charset="0"/>
              </a:rPr>
              <a:t>showColor</a:t>
            </a:r>
            <a:r>
              <a:rPr lang="en-US" sz="1000" dirty="0">
                <a:latin typeface="Arial" pitchFamily="34" charset="0"/>
                <a:cs typeface="Arial" pitchFamily="34" charset="0"/>
              </a:rPr>
              <a:t>;</a:t>
            </a:r>
            <a:br>
              <a:rPr lang="en-US" sz="1000" dirty="0">
                <a:latin typeface="Arial" pitchFamily="34" charset="0"/>
                <a:cs typeface="Arial" pitchFamily="34" charset="0"/>
              </a:rPr>
            </a:br>
            <a:r>
              <a:rPr lang="en-US" sz="1000" dirty="0" err="1">
                <a:latin typeface="Arial" pitchFamily="34" charset="0"/>
                <a:cs typeface="Arial" pitchFamily="34" charset="0"/>
              </a:rPr>
              <a:t>var</a:t>
            </a:r>
            <a:r>
              <a:rPr lang="en-US" sz="1000" dirty="0">
                <a:latin typeface="Arial" pitchFamily="34" charset="0"/>
                <a:cs typeface="Arial" pitchFamily="34" charset="0"/>
              </a:rPr>
              <a:t> oCar2 = new Object;</a:t>
            </a:r>
            <a:br>
              <a:rPr lang="en-US" sz="1000" dirty="0">
                <a:latin typeface="Arial" pitchFamily="34" charset="0"/>
                <a:cs typeface="Arial" pitchFamily="34" charset="0"/>
              </a:rPr>
            </a:br>
            <a:r>
              <a:rPr lang="en-US" sz="1000" dirty="0">
                <a:latin typeface="Arial" pitchFamily="34" charset="0"/>
                <a:cs typeface="Arial" pitchFamily="34" charset="0"/>
              </a:rPr>
              <a:t>oCar2.color = “blue”;</a:t>
            </a:r>
            <a:br>
              <a:rPr lang="en-US" sz="1000" dirty="0">
                <a:latin typeface="Arial" pitchFamily="34" charset="0"/>
                <a:cs typeface="Arial" pitchFamily="34" charset="0"/>
              </a:rPr>
            </a:br>
            <a:r>
              <a:rPr lang="en-US" sz="1000" dirty="0">
                <a:latin typeface="Arial" pitchFamily="34" charset="0"/>
                <a:cs typeface="Arial" pitchFamily="34" charset="0"/>
              </a:rPr>
              <a:t>oCar2.showColor = </a:t>
            </a:r>
            <a:r>
              <a:rPr lang="en-US" sz="1000" dirty="0" err="1">
                <a:latin typeface="Arial" pitchFamily="34" charset="0"/>
                <a:cs typeface="Arial" pitchFamily="34" charset="0"/>
              </a:rPr>
              <a:t>showColor</a:t>
            </a:r>
            <a:r>
              <a:rPr lang="en-US" sz="1000" dirty="0">
                <a:latin typeface="Arial" pitchFamily="34" charset="0"/>
                <a:cs typeface="Arial" pitchFamily="34" charset="0"/>
              </a:rPr>
              <a:t>;</a:t>
            </a:r>
            <a:br>
              <a:rPr lang="en-US" sz="1000" dirty="0">
                <a:latin typeface="Arial" pitchFamily="34" charset="0"/>
                <a:cs typeface="Arial" pitchFamily="34" charset="0"/>
              </a:rPr>
            </a:br>
            <a:r>
              <a:rPr lang="en-US" sz="1000" dirty="0">
                <a:latin typeface="Arial" pitchFamily="34" charset="0"/>
                <a:cs typeface="Arial" pitchFamily="34" charset="0"/>
              </a:rPr>
              <a:t>oCar1.showColor(); //outputs “red”</a:t>
            </a:r>
            <a:br>
              <a:rPr lang="en-US" sz="1000" dirty="0">
                <a:latin typeface="Arial" pitchFamily="34" charset="0"/>
                <a:cs typeface="Arial" pitchFamily="34" charset="0"/>
              </a:rPr>
            </a:br>
            <a:r>
              <a:rPr lang="en-US" sz="1000" dirty="0">
                <a:latin typeface="Arial" pitchFamily="34" charset="0"/>
                <a:cs typeface="Arial" pitchFamily="34" charset="0"/>
              </a:rPr>
              <a:t>oCar2.showColor(); //outputs “blue”</a:t>
            </a:r>
          </a:p>
        </p:txBody>
      </p:sp>
    </p:spTree>
    <p:extLst>
      <p:ext uri="{BB962C8B-B14F-4D97-AF65-F5344CB8AC3E}">
        <p14:creationId xmlns:p14="http://schemas.microsoft.com/office/powerpoint/2010/main" val="2535576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1993900" y="839788"/>
            <a:ext cx="4668838" cy="3503612"/>
          </a:xfrm>
          <a:ln/>
        </p:spPr>
      </p:sp>
      <p:sp>
        <p:nvSpPr>
          <p:cNvPr id="328709" name="Rectangle 5"/>
          <p:cNvSpPr>
            <a:spLocks noGrp="1" noChangeArrowheads="1"/>
          </p:cNvSpPr>
          <p:nvPr>
            <p:ph type="body" idx="1"/>
          </p:nvPr>
        </p:nvSpPr>
        <p:spPr>
          <a:xfrm>
            <a:off x="2039550" y="4504266"/>
            <a:ext cx="4586881" cy="3846359"/>
          </a:xfrm>
        </p:spPr>
        <p:txBody>
          <a:bodyPr/>
          <a:lstStyle/>
          <a:p>
            <a:endParaRPr lang="en-US" dirty="0"/>
          </a:p>
        </p:txBody>
      </p:sp>
    </p:spTree>
    <p:extLst>
      <p:ext uri="{BB962C8B-B14F-4D97-AF65-F5344CB8AC3E}">
        <p14:creationId xmlns:p14="http://schemas.microsoft.com/office/powerpoint/2010/main" val="4057401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1993900" y="839788"/>
            <a:ext cx="4668838" cy="3503612"/>
          </a:xfrm>
          <a:ln/>
        </p:spPr>
      </p:sp>
      <p:sp>
        <p:nvSpPr>
          <p:cNvPr id="330757" name="Rectangle 5"/>
          <p:cNvSpPr>
            <a:spLocks noGrp="1" noChangeArrowheads="1"/>
          </p:cNvSpPr>
          <p:nvPr>
            <p:ph type="body" idx="1"/>
          </p:nvPr>
        </p:nvSpPr>
        <p:spPr>
          <a:xfrm>
            <a:off x="2016125" y="4511675"/>
            <a:ext cx="4586881" cy="3677026"/>
          </a:xfrm>
        </p:spPr>
        <p:txBody>
          <a:bodyPr/>
          <a:lstStyle/>
          <a:p>
            <a:endParaRPr lang="en-US" dirty="0"/>
          </a:p>
        </p:txBody>
      </p:sp>
    </p:spTree>
    <p:extLst>
      <p:ext uri="{BB962C8B-B14F-4D97-AF65-F5344CB8AC3E}">
        <p14:creationId xmlns:p14="http://schemas.microsoft.com/office/powerpoint/2010/main" val="3635746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p:txBody>
          <a:bodyPr/>
          <a:lstStyle/>
          <a:p>
            <a:r>
              <a:rPr lang="en-US" smtClean="0"/>
              <a:t>Summary</a:t>
            </a:r>
          </a:p>
          <a:p>
            <a:r>
              <a:rPr lang="en-US" smtClean="0"/>
              <a:t>This module provided an understanding of: </a:t>
            </a:r>
          </a:p>
          <a:p>
            <a:r>
              <a:rPr lang="en-US" smtClean="0"/>
              <a:t>Form object and its components.</a:t>
            </a:r>
          </a:p>
          <a:p>
            <a:r>
              <a:rPr lang="en-US" smtClean="0"/>
              <a:t>How to create form objects.</a:t>
            </a:r>
          </a:p>
          <a:p>
            <a:r>
              <a:rPr lang="en-US" smtClean="0"/>
              <a:t>How to handle events.</a:t>
            </a:r>
          </a:p>
          <a:p>
            <a:r>
              <a:rPr lang="en-US" smtClean="0"/>
              <a:t>How to validate data.</a:t>
            </a:r>
          </a:p>
          <a:p>
            <a:r>
              <a:rPr lang="en-US" smtClean="0"/>
              <a:t>How to submit a form.</a:t>
            </a:r>
          </a:p>
          <a:p>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4611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993900" y="839788"/>
            <a:ext cx="4668838" cy="3503612"/>
          </a:xfrm>
          <a:ln/>
        </p:spPr>
      </p:sp>
      <p:sp>
        <p:nvSpPr>
          <p:cNvPr id="322563" name="Rectangle 3"/>
          <p:cNvSpPr>
            <a:spLocks noGrp="1" noChangeArrowheads="1"/>
          </p:cNvSpPr>
          <p:nvPr>
            <p:ph type="body" idx="1"/>
          </p:nvPr>
        </p:nvSpPr>
        <p:spPr>
          <a:xfrm>
            <a:off x="2016125" y="4511675"/>
            <a:ext cx="4586881" cy="3761693"/>
          </a:xfrm>
        </p:spPr>
        <p:txBody>
          <a:bodyPr/>
          <a:lstStyle/>
          <a:p>
            <a:endParaRPr lang="en-US" dirty="0"/>
          </a:p>
        </p:txBody>
      </p:sp>
    </p:spTree>
    <p:extLst>
      <p:ext uri="{BB962C8B-B14F-4D97-AF65-F5344CB8AC3E}">
        <p14:creationId xmlns:p14="http://schemas.microsoft.com/office/powerpoint/2010/main" val="4078680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016125" y="927100"/>
            <a:ext cx="4572000" cy="3429000"/>
          </a:xfrm>
          <a:ln/>
        </p:spPr>
      </p:sp>
      <p:sp>
        <p:nvSpPr>
          <p:cNvPr id="265219" name="Rectangle 3"/>
          <p:cNvSpPr>
            <a:spLocks noGrp="1" noChangeArrowheads="1"/>
          </p:cNvSpPr>
          <p:nvPr>
            <p:ph type="body" idx="1"/>
          </p:nvPr>
        </p:nvSpPr>
        <p:spPr>
          <a:xfrm>
            <a:off x="2016125" y="4580906"/>
            <a:ext cx="4648200" cy="4114800"/>
          </a:xfrm>
        </p:spPr>
        <p:txBody>
          <a:bodyPr/>
          <a:lstStyle/>
          <a:p>
            <a:endParaRPr lang="en-US" dirty="0"/>
          </a:p>
        </p:txBody>
      </p:sp>
    </p:spTree>
    <p:extLst>
      <p:ext uri="{BB962C8B-B14F-4D97-AF65-F5344CB8AC3E}">
        <p14:creationId xmlns:p14="http://schemas.microsoft.com/office/powerpoint/2010/main" val="370225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xfrm>
            <a:off x="2016125" y="927100"/>
            <a:ext cx="4572000" cy="3429000"/>
          </a:xfrm>
          <a:ln/>
        </p:spPr>
      </p:sp>
      <p:sp>
        <p:nvSpPr>
          <p:cNvPr id="270339" name="Rectangle 3"/>
          <p:cNvSpPr>
            <a:spLocks noGrp="1" noChangeArrowheads="1"/>
          </p:cNvSpPr>
          <p:nvPr>
            <p:ph type="body" idx="1"/>
          </p:nvPr>
        </p:nvSpPr>
        <p:spPr>
          <a:xfrm>
            <a:off x="2016125" y="4497388"/>
            <a:ext cx="4572000" cy="4219100"/>
          </a:xfrm>
          <a:noFill/>
        </p:spPr>
        <p:txBody>
          <a:bodyPr/>
          <a:lstStyle/>
          <a:p>
            <a:pPr algn="just"/>
            <a:r>
              <a:rPr lang="en-US" u="sng" dirty="0">
                <a:latin typeface="Arial" pitchFamily="34" charset="0"/>
                <a:cs typeface="Arial" pitchFamily="34" charset="0"/>
              </a:rPr>
              <a:t>Working with Form Objects: Form Object Properties:</a:t>
            </a:r>
          </a:p>
          <a:p>
            <a:pPr algn="just"/>
            <a:r>
              <a:rPr lang="en-US" dirty="0">
                <a:latin typeface="Arial" pitchFamily="34" charset="0"/>
                <a:cs typeface="Arial" pitchFamily="34" charset="0"/>
              </a:rPr>
              <a:t>A form element provides the only way that users can enter textual information or make a selection from a predetermined set of choices, whether those choices appear in the form of an on/off checkbox, one of a set of mutually exclusive radio buttons, or a selection from a list.</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graphicFrame>
        <p:nvGraphicFramePr>
          <p:cNvPr id="270374" name="Group 38"/>
          <p:cNvGraphicFramePr>
            <a:graphicFrameLocks noGrp="1"/>
          </p:cNvGraphicFramePr>
          <p:nvPr>
            <p:extLst>
              <p:ext uri="{D42A27DB-BD31-4B8C-83A1-F6EECF244321}">
                <p14:modId xmlns:p14="http://schemas.microsoft.com/office/powerpoint/2010/main" val="2358747993"/>
              </p:ext>
            </p:extLst>
          </p:nvPr>
        </p:nvGraphicFramePr>
        <p:xfrm>
          <a:off x="2181225" y="5392972"/>
          <a:ext cx="4255201" cy="3200400"/>
        </p:xfrm>
        <a:graphic>
          <a:graphicData uri="http://schemas.openxmlformats.org/drawingml/2006/table">
            <a:tbl>
              <a:tblPr/>
              <a:tblGrid>
                <a:gridCol w="917788"/>
                <a:gridCol w="3337413"/>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31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This property is the same as the value you assign to the ACTION attribute of a &lt;FORM&gt; tag. The value is typically a URL on the server where queries or postings are sent for submission.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Returns an array of elements. It  includes all the user interface elements defined for a form: text fields, buttons, radio buttons, checkboxes, selection lists, and more.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encoding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You can define a form to alert a server that the data being submitted is in a MIME type. This property reflects the setting of the ENCTYPE attribute in the form definition. The default value is an empty string.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form’s method property is either the GET or POST values assigned to the METHOD attribute in a &lt;FORM&gt; tag.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7372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016125" y="609600"/>
            <a:ext cx="4532313" cy="7850188"/>
          </a:xfrm>
        </p:spPr>
        <p:txBody>
          <a:bodyPr/>
          <a:lstStyle/>
          <a:p>
            <a:endParaRPr lang="en-US" dirty="0"/>
          </a:p>
        </p:txBody>
      </p:sp>
      <p:graphicFrame>
        <p:nvGraphicFramePr>
          <p:cNvPr id="291904" name="Group 64"/>
          <p:cNvGraphicFramePr>
            <a:graphicFrameLocks noGrp="1"/>
          </p:cNvGraphicFramePr>
          <p:nvPr>
            <p:extLst>
              <p:ext uri="{D42A27DB-BD31-4B8C-83A1-F6EECF244321}">
                <p14:modId xmlns:p14="http://schemas.microsoft.com/office/powerpoint/2010/main" val="848034221"/>
              </p:ext>
            </p:extLst>
          </p:nvPr>
        </p:nvGraphicFramePr>
        <p:xfrm>
          <a:off x="2016125" y="838200"/>
          <a:ext cx="4460875" cy="4713923"/>
        </p:xfrm>
        <a:graphic>
          <a:graphicData uri="http://schemas.openxmlformats.org/drawingml/2006/table">
            <a:tbl>
              <a:tblPr/>
              <a:tblGrid>
                <a:gridCol w="1035560"/>
                <a:gridCol w="3425315"/>
              </a:tblGrid>
              <a:tr h="4873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Assigning a name to a form via the NAME attribute is optional but highly recommended when your scripts need to reference a form or its elements. This attribute’s value is retrievable as the name property of a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target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purpose of the TARGET attribute of a &lt;FORM&gt; definition is to enable you to specify where the output from the server’s query should be displayed. The value of the target property is the name of the window or frame.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34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If you want to clear the form </a:t>
                      </a:r>
                      <a:r>
                        <a:rPr kumimoji="0" lang="en-US" sz="1000" b="0" i="0" u="none" strike="noStrike" cap="none" normalizeH="0" baseline="0" dirty="0" err="1" smtClean="0">
                          <a:ln>
                            <a:noFill/>
                          </a:ln>
                          <a:solidFill>
                            <a:schemeClr val="tx1"/>
                          </a:solidFill>
                          <a:effectLst/>
                          <a:latin typeface="Arial" pitchFamily="34" charset="0"/>
                          <a:cs typeface="Arial" pitchFamily="34" charset="0"/>
                        </a:rPr>
                        <a:t>i.e</a:t>
                      </a:r>
                      <a:r>
                        <a:rPr kumimoji="0" lang="en-US" sz="1000" b="0" i="0" u="none" strike="noStrike" cap="none" normalizeH="0" baseline="0" dirty="0" smtClean="0">
                          <a:ln>
                            <a:noFill/>
                          </a:ln>
                          <a:solidFill>
                            <a:schemeClr val="tx1"/>
                          </a:solidFill>
                          <a:effectLst/>
                          <a:latin typeface="Arial" pitchFamily="34" charset="0"/>
                          <a:cs typeface="Arial" pitchFamily="34" charset="0"/>
                        </a:rPr>
                        <a:t> return the form elements to its default settings using script control, you must do so by invoking the reset() method for the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submit()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Invoking this method is almost the same as a user clicking a form’s Submit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pitchFamily="34" charset="0"/>
                          <a:cs typeface="Arial" pitchFamily="34" charset="0"/>
                        </a:rPr>
                        <a:t>onReset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Immediately before a Reset button returns a form to its default settings, JavaScript sends a reset event to the form. By including an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onReset</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in the form definition, you can trap that event before the reset takes place.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When you define an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handler as an attribute of a &lt;FORM&gt; definition, JavaScript sends the submit event to the form just before it dashes off the data to the server. Therefore, any script or function that is the parameter of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attribute executes before the data is actually submitted. Note that this event handler fires only in response to a genuine Submit-style button, and not from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form.submit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1876" name="Rectangle 36"/>
          <p:cNvSpPr>
            <a:spLocks noChangeArrowheads="1"/>
          </p:cNvSpPr>
          <p:nvPr/>
        </p:nvSpPr>
        <p:spPr bwMode="auto">
          <a:xfrm>
            <a:off x="2016125" y="5744688"/>
            <a:ext cx="37048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en-US" sz="1000" dirty="0">
                <a:latin typeface="Arial" pitchFamily="34" charset="0"/>
                <a:cs typeface="Arial" pitchFamily="34" charset="0"/>
              </a:rPr>
              <a:t>Table 9.1 Form object properties, methods and event handlers</a:t>
            </a:r>
          </a:p>
        </p:txBody>
      </p:sp>
    </p:spTree>
    <p:extLst>
      <p:ext uri="{BB962C8B-B14F-4D97-AF65-F5344CB8AC3E}">
        <p14:creationId xmlns:p14="http://schemas.microsoft.com/office/powerpoint/2010/main" val="6156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1993900" y="839788"/>
            <a:ext cx="4668838" cy="3503612"/>
          </a:xfrm>
          <a:ln/>
        </p:spPr>
      </p:sp>
      <p:sp>
        <p:nvSpPr>
          <p:cNvPr id="287747" name="Rectangle 3"/>
          <p:cNvSpPr>
            <a:spLocks noGrp="1" noChangeArrowheads="1"/>
          </p:cNvSpPr>
          <p:nvPr>
            <p:ph type="body" idx="1"/>
          </p:nvPr>
        </p:nvSpPr>
        <p:spPr>
          <a:xfrm>
            <a:off x="2016125" y="4511675"/>
            <a:ext cx="4419600" cy="3335867"/>
          </a:xfrm>
          <a:noFill/>
        </p:spPr>
        <p:txBody>
          <a:bodyPr/>
          <a:lstStyle/>
          <a:p>
            <a:pPr algn="just"/>
            <a:r>
              <a:rPr lang="en-US" u="sng" dirty="0">
                <a:latin typeface="Arial" pitchFamily="34" charset="0"/>
                <a:cs typeface="Arial" pitchFamily="34" charset="0"/>
              </a:rPr>
              <a:t>Text-Related Objects:</a:t>
            </a:r>
            <a:r>
              <a:rPr lang="en-US" b="1" u="sng" dirty="0">
                <a:latin typeface="Arial" pitchFamily="34" charset="0"/>
                <a:cs typeface="Arial" pitchFamily="34" charset="0"/>
              </a:rPr>
              <a:t> </a:t>
            </a:r>
          </a:p>
          <a:p>
            <a:pPr algn="just"/>
            <a:r>
              <a:rPr lang="en-US" u="sng" dirty="0">
                <a:latin typeface="Arial" pitchFamily="34" charset="0"/>
                <a:cs typeface="Arial" pitchFamily="34" charset="0"/>
              </a:rPr>
              <a:t>Text Objects</a:t>
            </a:r>
            <a:r>
              <a:rPr lang="en-US" dirty="0">
                <a:latin typeface="Arial" pitchFamily="34" charset="0"/>
                <a:cs typeface="Arial" pitchFamily="34" charset="0"/>
              </a:rPr>
              <a:t> : The text object is the primary medium for capturing user-entered text.</a:t>
            </a:r>
          </a:p>
          <a:p>
            <a:pPr algn="just"/>
            <a:r>
              <a:rPr lang="en-US" u="sng" dirty="0">
                <a:latin typeface="Arial" pitchFamily="34" charset="0"/>
                <a:cs typeface="Arial" pitchFamily="34" charset="0"/>
              </a:rPr>
              <a:t>Password Object:</a:t>
            </a:r>
            <a:r>
              <a:rPr lang="en-US" b="1" u="sng" dirty="0">
                <a:latin typeface="Arial" pitchFamily="34" charset="0"/>
                <a:cs typeface="Arial" pitchFamily="34" charset="0"/>
              </a:rPr>
              <a:t> </a:t>
            </a:r>
            <a:r>
              <a:rPr lang="en-US" dirty="0">
                <a:latin typeface="Arial" pitchFamily="34" charset="0"/>
                <a:cs typeface="Arial" pitchFamily="34" charset="0"/>
              </a:rPr>
              <a:t>A password-style field looks like a text object, but when the user types something into the field, only asterisks or bullets (depending on your operating system) appears in the field.</a:t>
            </a:r>
          </a:p>
          <a:p>
            <a:pPr algn="just"/>
            <a:r>
              <a:rPr lang="en-US" u="sng" dirty="0" err="1">
                <a:latin typeface="Arial" pitchFamily="34" charset="0"/>
                <a:cs typeface="Arial" pitchFamily="34" charset="0"/>
              </a:rPr>
              <a:t>Textarea</a:t>
            </a:r>
            <a:r>
              <a:rPr lang="en-US" u="sng" dirty="0">
                <a:latin typeface="Arial" pitchFamily="34" charset="0"/>
                <a:cs typeface="Arial" pitchFamily="34" charset="0"/>
              </a:rPr>
              <a:t> Object:</a:t>
            </a:r>
            <a:r>
              <a:rPr lang="en-US" b="1" u="sng" dirty="0">
                <a:latin typeface="Arial" pitchFamily="34" charset="0"/>
                <a:cs typeface="Arial" pitchFamily="34" charset="0"/>
              </a:rPr>
              <a:t> </a:t>
            </a:r>
            <a:r>
              <a:rPr lang="en-US" dirty="0">
                <a:latin typeface="Arial" pitchFamily="34" charset="0"/>
                <a:cs typeface="Arial" pitchFamily="34" charset="0"/>
              </a:rPr>
              <a:t>A </a:t>
            </a:r>
            <a:r>
              <a:rPr lang="en-US" dirty="0" err="1">
                <a:latin typeface="Arial" pitchFamily="34" charset="0"/>
                <a:cs typeface="Arial" pitchFamily="34" charset="0"/>
              </a:rPr>
              <a:t>textarea</a:t>
            </a:r>
            <a:r>
              <a:rPr lang="en-US" dirty="0">
                <a:latin typeface="Arial" pitchFamily="34" charset="0"/>
                <a:cs typeface="Arial" pitchFamily="34" charset="0"/>
              </a:rPr>
              <a:t> object closely resembles a text object, except for attributes that define its physical appearance on the page.</a:t>
            </a:r>
          </a:p>
          <a:p>
            <a:pPr algn="just"/>
            <a:r>
              <a:rPr lang="en-US" dirty="0">
                <a:latin typeface="Arial" pitchFamily="34" charset="0"/>
                <a:cs typeface="Arial" pitchFamily="34" charset="0"/>
              </a:rPr>
              <a:t> </a:t>
            </a:r>
            <a:r>
              <a:rPr lang="en-US" u="sng" dirty="0">
                <a:latin typeface="Arial" pitchFamily="34" charset="0"/>
                <a:cs typeface="Arial" pitchFamily="34" charset="0"/>
              </a:rPr>
              <a:t>Hidden object:</a:t>
            </a:r>
            <a:r>
              <a:rPr lang="en-US" b="1" u="sng" dirty="0">
                <a:latin typeface="Arial" pitchFamily="34" charset="0"/>
                <a:cs typeface="Arial" pitchFamily="34" charset="0"/>
              </a:rPr>
              <a:t> </a:t>
            </a:r>
            <a:r>
              <a:rPr lang="en-US" dirty="0">
                <a:latin typeface="Arial" pitchFamily="34" charset="0"/>
                <a:cs typeface="Arial" pitchFamily="34" charset="0"/>
              </a:rPr>
              <a:t>A hidden object is a simple string holder within a form object whose contents are not visible to the user of your Web page. With no methods or event handlers, the hidden object’s value to your scripting is as a delivery vehicle for strings that your scripts need for reference values or other hard-wired data. </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spTree>
    <p:extLst>
      <p:ext uri="{BB962C8B-B14F-4D97-AF65-F5344CB8AC3E}">
        <p14:creationId xmlns:p14="http://schemas.microsoft.com/office/powerpoint/2010/main" val="187790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xfrm>
            <a:off x="2016125" y="927100"/>
            <a:ext cx="4572000" cy="3429000"/>
          </a:xfrm>
          <a:ln/>
        </p:spPr>
      </p:sp>
      <p:sp>
        <p:nvSpPr>
          <p:cNvPr id="272387" name="Rectangle 3"/>
          <p:cNvSpPr>
            <a:spLocks noGrp="1" noChangeArrowheads="1"/>
          </p:cNvSpPr>
          <p:nvPr>
            <p:ph type="body" idx="1"/>
          </p:nvPr>
        </p:nvSpPr>
        <p:spPr>
          <a:xfrm>
            <a:off x="2016125" y="4511675"/>
            <a:ext cx="4414838" cy="3772430"/>
          </a:xfrm>
          <a:noFill/>
        </p:spPr>
        <p:txBody>
          <a:bodyPr/>
          <a:lstStyle/>
          <a:p>
            <a:pPr algn="just"/>
            <a:r>
              <a:rPr lang="en-US" dirty="0" smtClean="0">
                <a:latin typeface="Arial" pitchFamily="34" charset="0"/>
                <a:cs typeface="Arial" pitchFamily="34" charset="0"/>
              </a:rPr>
              <a:t>The properties, methods and event handlers are same for text object, text area and Password. For hidden object the properties are same but no methods and event handlers are associated with this object.</a:t>
            </a:r>
          </a:p>
          <a:p>
            <a:pPr algn="just"/>
            <a:r>
              <a:rPr lang="en-US" dirty="0" smtClean="0">
                <a:latin typeface="Arial" pitchFamily="34" charset="0"/>
                <a:cs typeface="Arial" pitchFamily="34" charset="0"/>
              </a:rPr>
              <a:t>			</a:t>
            </a:r>
            <a:endParaRPr lang="en-US" dirty="0">
              <a:latin typeface="Arial" pitchFamily="34" charset="0"/>
              <a:cs typeface="Arial" pitchFamily="34" charset="0"/>
            </a:endParaRPr>
          </a:p>
        </p:txBody>
      </p:sp>
      <p:graphicFrame>
        <p:nvGraphicFramePr>
          <p:cNvPr id="272425" name="Group 41"/>
          <p:cNvGraphicFramePr>
            <a:graphicFrameLocks noGrp="1"/>
          </p:cNvGraphicFramePr>
          <p:nvPr>
            <p:extLst>
              <p:ext uri="{D42A27DB-BD31-4B8C-83A1-F6EECF244321}">
                <p14:modId xmlns:p14="http://schemas.microsoft.com/office/powerpoint/2010/main" val="2600763381"/>
              </p:ext>
            </p:extLst>
          </p:nvPr>
        </p:nvGraphicFramePr>
        <p:xfrm>
          <a:off x="2057400" y="5149275"/>
          <a:ext cx="4495800" cy="2027873"/>
        </p:xfrm>
        <a:graphic>
          <a:graphicData uri="http://schemas.openxmlformats.org/drawingml/2006/table">
            <a:tbl>
              <a:tblPr/>
              <a:tblGrid>
                <a:gridCol w="1004888"/>
                <a:gridCol w="3490912"/>
              </a:tblGrid>
              <a:tr h="34544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defaultValue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Specifies or returns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defaultValue</a:t>
                      </a:r>
                      <a:r>
                        <a:rPr kumimoji="0" lang="en-US" sz="1000" b="0" i="0" u="none" strike="noStrike" cap="none" normalizeH="0" baseline="0" dirty="0" smtClean="0">
                          <a:ln>
                            <a:noFill/>
                          </a:ln>
                          <a:solidFill>
                            <a:schemeClr val="tx1"/>
                          </a:solidFill>
                          <a:effectLst/>
                          <a:latin typeface="Arial" pitchFamily="34" charset="0"/>
                          <a:cs typeface="Arial" pitchFamily="34" charset="0"/>
                        </a:rPr>
                        <a:t> for a text related objects.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This property can be used to reference the text object in the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Returns the type of text related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reference to an object’s value property returns the string currently displayed in the field.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9117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a:xfrm>
            <a:off x="2016126" y="838200"/>
            <a:ext cx="4527550" cy="3967163"/>
          </a:xfrm>
        </p:spPr>
        <p:txBody>
          <a:bodyPr/>
          <a:lstStyle/>
          <a:p>
            <a:pPr algn="just">
              <a:lnSpc>
                <a:spcPct val="90000"/>
              </a:lnSpc>
            </a:pPr>
            <a:endParaRPr lang="en-US" dirty="0"/>
          </a:p>
        </p:txBody>
      </p:sp>
      <p:graphicFrame>
        <p:nvGraphicFramePr>
          <p:cNvPr id="338983" name="Group 39"/>
          <p:cNvGraphicFramePr>
            <a:graphicFrameLocks noGrp="1"/>
          </p:cNvGraphicFramePr>
          <p:nvPr>
            <p:extLst>
              <p:ext uri="{D42A27DB-BD31-4B8C-83A1-F6EECF244321}">
                <p14:modId xmlns:p14="http://schemas.microsoft.com/office/powerpoint/2010/main" val="3590355212"/>
              </p:ext>
            </p:extLst>
          </p:nvPr>
        </p:nvGraphicFramePr>
        <p:xfrm>
          <a:off x="2016125" y="1371600"/>
          <a:ext cx="4613275" cy="3033396"/>
        </p:xfrm>
        <a:graphic>
          <a:graphicData uri="http://schemas.openxmlformats.org/drawingml/2006/table">
            <a:tbl>
              <a:tblPr/>
              <a:tblGrid>
                <a:gridCol w="954471"/>
                <a:gridCol w="3658804"/>
              </a:tblGrid>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blur()</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blur() deselects whatever may be selected in the field, and the text insertion pointer leaves the field. The pointer does not proceed to the next field in tabbing order, as it does if you perform a blur by tabbing out of the field manually.</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0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focus()</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For a text object, having focus means that the text insertion pointer is flashing in that text object’s field. The cursor usually appears at the beginning of the text. To prepare a field for entry to remove the existing text, use both the focus() and select() methods.</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select()</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Selecting a field under script control means selecting all text within the text object.</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onBlur</a:t>
                      </a: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onFocus</a:t>
                      </a: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The onBlur event is fired when a text field loses focus because user has clicked somewhere outside the text field. The onFocus event is fired when the user clicks inside the text field. </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onChange</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This event is fired when the user changes the value in the text field.</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8984" name="Text Box 40"/>
          <p:cNvSpPr txBox="1">
            <a:spLocks noChangeArrowheads="1"/>
          </p:cNvSpPr>
          <p:nvPr/>
        </p:nvSpPr>
        <p:spPr bwMode="auto">
          <a:xfrm>
            <a:off x="2016125" y="4542374"/>
            <a:ext cx="25010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Candara" panose="020E0502030303020204" pitchFamily="34" charset="0"/>
              </a:rPr>
              <a:t>Refer to Appendix for more event handlers</a:t>
            </a:r>
          </a:p>
        </p:txBody>
      </p:sp>
    </p:spTree>
    <p:extLst>
      <p:ext uri="{BB962C8B-B14F-4D97-AF65-F5344CB8AC3E}">
        <p14:creationId xmlns:p14="http://schemas.microsoft.com/office/powerpoint/2010/main" val="1118234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xfrm>
            <a:off x="2016125" y="927100"/>
            <a:ext cx="4572000" cy="3429000"/>
          </a:xfrm>
          <a:ln/>
        </p:spPr>
      </p:sp>
      <p:sp>
        <p:nvSpPr>
          <p:cNvPr id="274435" name="Rectangle 3"/>
          <p:cNvSpPr>
            <a:spLocks noGrp="1" noChangeArrowheads="1"/>
          </p:cNvSpPr>
          <p:nvPr>
            <p:ph type="body" idx="1"/>
          </p:nvPr>
        </p:nvSpPr>
        <p:spPr>
          <a:xfrm>
            <a:off x="2086100" y="4509651"/>
            <a:ext cx="4414838" cy="418610"/>
          </a:xfrm>
          <a:noFill/>
        </p:spPr>
        <p:txBody>
          <a:bodyPr/>
          <a:lstStyle/>
          <a:p>
            <a:r>
              <a:rPr lang="en-US" u="sng" dirty="0">
                <a:latin typeface="Arial" pitchFamily="34" charset="0"/>
              </a:rPr>
              <a:t>Button Objects: Button, Submit and Reset</a:t>
            </a:r>
          </a:p>
          <a:p>
            <a:pPr algn="just"/>
            <a:endParaRPr lang="en-US" dirty="0"/>
          </a:p>
        </p:txBody>
      </p:sp>
      <p:graphicFrame>
        <p:nvGraphicFramePr>
          <p:cNvPr id="274472" name="Group 40"/>
          <p:cNvGraphicFramePr>
            <a:graphicFrameLocks noGrp="1"/>
          </p:cNvGraphicFramePr>
          <p:nvPr>
            <p:extLst>
              <p:ext uri="{D42A27DB-BD31-4B8C-83A1-F6EECF244321}">
                <p14:modId xmlns:p14="http://schemas.microsoft.com/office/powerpoint/2010/main" val="1670340915"/>
              </p:ext>
            </p:extLst>
          </p:nvPr>
        </p:nvGraphicFramePr>
        <p:xfrm>
          <a:off x="2086100" y="4814450"/>
          <a:ext cx="4343400" cy="2987040"/>
        </p:xfrm>
        <a:graphic>
          <a:graphicData uri="http://schemas.openxmlformats.org/drawingml/2006/table">
            <a:tbl>
              <a:tblPr/>
              <a:tblGrid>
                <a:gridCol w="990600"/>
                <a:gridCol w="3352800"/>
              </a:tblGrid>
              <a:tr h="2382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You may need to retrieve this property in a general-purpose function handler called by multiple buttons in a document. The function can test for a button name and perform the necessary statements for that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96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precise value of the type property echoes the setting of the TYPE attribute of the &lt;INPUT&gt; tag that defined the object: button; submit; or 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button’s visible label is determined by the VALUE 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button’s click() method should replicate, via scripting, the human action of clicking that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onClick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Virtually all button action takes place in response to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onClick</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A click is defined as a press and release of the mouse button while the screen pointer rests atop the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2801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xfrm>
            <a:off x="2016125" y="927100"/>
            <a:ext cx="4572000" cy="3429000"/>
          </a:xfrm>
          <a:ln/>
        </p:spPr>
      </p:sp>
      <p:sp>
        <p:nvSpPr>
          <p:cNvPr id="276483" name="Rectangle 3"/>
          <p:cNvSpPr>
            <a:spLocks noGrp="1" noChangeArrowheads="1"/>
          </p:cNvSpPr>
          <p:nvPr>
            <p:ph type="body" idx="1"/>
          </p:nvPr>
        </p:nvSpPr>
        <p:spPr>
          <a:xfrm>
            <a:off x="2010088" y="4497388"/>
            <a:ext cx="4414837" cy="3967162"/>
          </a:xfrm>
          <a:noFill/>
        </p:spPr>
        <p:txBody>
          <a:bodyPr/>
          <a:lstStyle/>
          <a:p>
            <a:pPr marL="190500" indent="-190500"/>
            <a:r>
              <a:rPr lang="en-US" u="sng" dirty="0">
                <a:latin typeface="Arial" pitchFamily="34" charset="0"/>
              </a:rPr>
              <a:t>Checkbox object:</a:t>
            </a:r>
          </a:p>
          <a:p>
            <a:pPr marL="190500" indent="-190500" algn="just"/>
            <a:endParaRPr lang="en-US" dirty="0">
              <a:latin typeface="Arial" pitchFamily="34" charset="0"/>
            </a:endParaRPr>
          </a:p>
        </p:txBody>
      </p:sp>
      <p:graphicFrame>
        <p:nvGraphicFramePr>
          <p:cNvPr id="276521" name="Group 41"/>
          <p:cNvGraphicFramePr>
            <a:graphicFrameLocks noGrp="1"/>
          </p:cNvGraphicFramePr>
          <p:nvPr>
            <p:extLst>
              <p:ext uri="{D42A27DB-BD31-4B8C-83A1-F6EECF244321}">
                <p14:modId xmlns:p14="http://schemas.microsoft.com/office/powerpoint/2010/main" val="3865369876"/>
              </p:ext>
            </p:extLst>
          </p:nvPr>
        </p:nvGraphicFramePr>
        <p:xfrm>
          <a:off x="2097975" y="4886013"/>
          <a:ext cx="4419600" cy="3173731"/>
        </p:xfrm>
        <a:graphic>
          <a:graphicData uri="http://schemas.openxmlformats.org/drawingml/2006/table">
            <a:tbl>
              <a:tblPr/>
              <a:tblGrid>
                <a:gridCol w="762000"/>
                <a:gridCol w="3657600"/>
              </a:tblGrid>
              <a:tr h="261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3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The simplest property of a checkbox gets or lets you set whether or not a checkbox is checked. The value is true for a checked box and false for an unchecked box.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Only one radio button in a group can be highlighted checked) at a time. That one button’s checked property is set to true, whereas all others in the group are set to 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defaultChecked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If you add the CHECKED attribute to the &lt;INPUT&gt; definition for a checkbox or radio button,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defaultChecked</a:t>
                      </a:r>
                      <a:r>
                        <a:rPr kumimoji="0" lang="en-US" sz="1000" b="0" i="0" u="none" strike="noStrike" cap="none" normalizeH="0" baseline="0" dirty="0" smtClean="0">
                          <a:ln>
                            <a:noFill/>
                          </a:ln>
                          <a:solidFill>
                            <a:schemeClr val="tx1"/>
                          </a:solidFill>
                          <a:effectLst/>
                          <a:latin typeface="Arial" pitchFamily="34" charset="0"/>
                          <a:cs typeface="Arial" pitchFamily="34" charset="0"/>
                        </a:rPr>
                        <a:t> property for that object is true; otherwise, false.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name property allows user to access name for the checkbox or radio button through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Use the type property to help you identify a checkbox object or a radio button object from an unknown group of form 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89244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6485064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1631293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54824867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730834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E37C2DC-26BD-45AD-83C4-C98C318C9D87}" type="datetime1">
              <a:rPr lang="en-US" smtClean="0"/>
              <a:t>4/22/2018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6570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1539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91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51831138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75684024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6332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10200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1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94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46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9910923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14046119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5991" y="3068961"/>
            <a:ext cx="5110835" cy="636765"/>
          </a:xfrm>
        </p:spPr>
        <p:txBody>
          <a:bodyPr/>
          <a:lstStyle/>
          <a:p>
            <a:r>
              <a:rPr lang="en-US" sz="2800" dirty="0"/>
              <a:t>Web Basics-JavaScript</a:t>
            </a:r>
          </a:p>
        </p:txBody>
      </p:sp>
      <p:sp>
        <p:nvSpPr>
          <p:cNvPr id="6" name="Subtitle 5"/>
          <p:cNvSpPr>
            <a:spLocks noGrp="1"/>
          </p:cNvSpPr>
          <p:nvPr>
            <p:ph type="subTitle" idx="1"/>
          </p:nvPr>
        </p:nvSpPr>
        <p:spPr>
          <a:xfrm>
            <a:off x="305991" y="3932561"/>
            <a:ext cx="3725949" cy="422871"/>
          </a:xfrm>
        </p:spPr>
        <p:txBody>
          <a:bodyPr/>
          <a:lstStyle/>
          <a:p>
            <a:r>
              <a:rPr lang="en-US" dirty="0"/>
              <a:t>Lesson 7: Working with Form Object</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62" name="Rectangle 2"/>
          <p:cNvSpPr>
            <a:spLocks noGrp="1"/>
          </p:cNvSpPr>
          <p:nvPr>
            <p:ph type="title"/>
          </p:nvPr>
        </p:nvSpPr>
        <p:spPr/>
        <p:txBody>
          <a:bodyPr/>
          <a:lstStyle/>
          <a:p>
            <a:endParaRPr lang="en-US" dirty="0"/>
          </a:p>
        </p:txBody>
      </p:sp>
      <p:sp>
        <p:nvSpPr>
          <p:cNvPr id="296963" name="Rectangle 3"/>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5375218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578" name="Group 74"/>
          <p:cNvGraphicFramePr>
            <a:graphicFrameLocks noGrp="1"/>
          </p:cNvGraphicFramePr>
          <p:nvPr>
            <p:extLst>
              <p:ext uri="{D42A27DB-BD31-4B8C-83A1-F6EECF244321}">
                <p14:modId xmlns:p14="http://schemas.microsoft.com/office/powerpoint/2010/main" val="1058624213"/>
              </p:ext>
            </p:extLst>
          </p:nvPr>
        </p:nvGraphicFramePr>
        <p:xfrm>
          <a:off x="2813050" y="1371600"/>
          <a:ext cx="5978525" cy="3124200"/>
        </p:xfrm>
        <a:graphic>
          <a:graphicData uri="http://schemas.openxmlformats.org/drawingml/2006/table">
            <a:tbl>
              <a:tblPr/>
              <a:tblGrid>
                <a:gridCol w="1992313"/>
                <a:gridCol w="1993900"/>
                <a:gridCol w="1992312"/>
              </a:tblGrid>
              <a:tr h="1984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onChange</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onFocus</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selectedIndex</a:t>
                      </a:r>
                      <a:endParaRPr kumimoji="0" 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onBlur</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7573" name="Group 69"/>
          <p:cNvGraphicFramePr>
            <a:graphicFrameLocks noGrp="1"/>
          </p:cNvGraphicFramePr>
          <p:nvPr>
            <p:extLst>
              <p:ext uri="{D42A27DB-BD31-4B8C-83A1-F6EECF244321}">
                <p14:modId xmlns:p14="http://schemas.microsoft.com/office/powerpoint/2010/main" val="4220199628"/>
              </p:ext>
            </p:extLst>
          </p:nvPr>
        </p:nvGraphicFramePr>
        <p:xfrm>
          <a:off x="2819400" y="4648200"/>
          <a:ext cx="3048000" cy="1678305"/>
        </p:xfrm>
        <a:graphic>
          <a:graphicData uri="http://schemas.openxmlformats.org/drawingml/2006/table">
            <a:tbl>
              <a:tblPr/>
              <a:tblGrid>
                <a:gridCol w="3048000"/>
              </a:tblGrid>
              <a:tr h="4143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Default Selected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2"/>
                          </a:solidFill>
                          <a:effectLst/>
                          <a:latin typeface="+mj-lt"/>
                        </a:rPr>
                        <a:t>selected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544" name="Text Box 40"/>
          <p:cNvSpPr txBox="1">
            <a:spLocks noChangeArrowheads="1"/>
          </p:cNvSpPr>
          <p:nvPr/>
        </p:nvSpPr>
        <p:spPr bwMode="auto">
          <a:xfrm>
            <a:off x="352425" y="2057400"/>
            <a:ext cx="1968500" cy="48154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500"/>
              </a:lnSpc>
              <a:buClr>
                <a:srgbClr val="A11133"/>
              </a:buClr>
            </a:pPr>
            <a:r>
              <a:rPr lang="en-US" dirty="0">
                <a:latin typeface="+mn-lt"/>
              </a:rPr>
              <a:t>SELECT</a:t>
            </a:r>
          </a:p>
        </p:txBody>
      </p:sp>
      <p:sp>
        <p:nvSpPr>
          <p:cNvPr id="277545" name="Text Box 41"/>
          <p:cNvSpPr txBox="1">
            <a:spLocks noChangeArrowheads="1"/>
          </p:cNvSpPr>
          <p:nvPr/>
        </p:nvSpPr>
        <p:spPr bwMode="auto">
          <a:xfrm>
            <a:off x="280988" y="4295775"/>
            <a:ext cx="1970087" cy="56682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700"/>
              </a:lnSpc>
              <a:buClr>
                <a:srgbClr val="A11133"/>
              </a:buClr>
            </a:pPr>
            <a:r>
              <a:rPr lang="en-US" b="1" dirty="0">
                <a:latin typeface="+mn-lt"/>
              </a:rPr>
              <a:t>OPTION</a:t>
            </a:r>
          </a:p>
        </p:txBody>
      </p:sp>
      <p:sp>
        <p:nvSpPr>
          <p:cNvPr id="277559" name="Text Box 55" descr="cross-tab-1"/>
          <p:cNvSpPr txBox="1">
            <a:spLocks noChangeArrowheads="1"/>
          </p:cNvSpPr>
          <p:nvPr/>
        </p:nvSpPr>
        <p:spPr bwMode="auto">
          <a:xfrm>
            <a:off x="492415" y="5281613"/>
            <a:ext cx="1326005" cy="477054"/>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blipFill dpi="0" rotWithShape="0">
                  <a:blip r:embed="rId3"/>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marL="909638">
              <a:defRPr>
                <a:solidFill>
                  <a:schemeClr val="tx1"/>
                </a:solidFill>
                <a:latin typeface="Arial" pitchFamily="34" charset="0"/>
              </a:defRPr>
            </a:lvl3pPr>
            <a:lvl4pPr marL="1193800">
              <a:defRPr>
                <a:solidFill>
                  <a:schemeClr val="tx1"/>
                </a:solidFill>
                <a:latin typeface="Arial" pitchFamily="34" charset="0"/>
              </a:defRPr>
            </a:lvl4pPr>
            <a:lvl5pPr marL="1490663">
              <a:defRPr>
                <a:solidFill>
                  <a:schemeClr val="tx1"/>
                </a:solidFill>
                <a:latin typeface="Arial" pitchFamily="34" charset="0"/>
              </a:defRPr>
            </a:lvl5pPr>
            <a:lvl6pPr marL="1947863" fontAlgn="base">
              <a:spcBef>
                <a:spcPct val="0"/>
              </a:spcBef>
              <a:spcAft>
                <a:spcPct val="0"/>
              </a:spcAft>
              <a:defRPr>
                <a:solidFill>
                  <a:schemeClr val="tx1"/>
                </a:solidFill>
                <a:latin typeface="Arial" pitchFamily="34" charset="0"/>
              </a:defRPr>
            </a:lvl6pPr>
            <a:lvl7pPr marL="2405063" fontAlgn="base">
              <a:spcBef>
                <a:spcPct val="0"/>
              </a:spcBef>
              <a:spcAft>
                <a:spcPct val="0"/>
              </a:spcAft>
              <a:defRPr>
                <a:solidFill>
                  <a:schemeClr val="tx1"/>
                </a:solidFill>
                <a:latin typeface="Arial" pitchFamily="34" charset="0"/>
              </a:defRPr>
            </a:lvl7pPr>
            <a:lvl8pPr marL="2862263" fontAlgn="base">
              <a:spcBef>
                <a:spcPct val="0"/>
              </a:spcBef>
              <a:spcAft>
                <a:spcPct val="0"/>
              </a:spcAft>
              <a:defRPr>
                <a:solidFill>
                  <a:schemeClr val="tx1"/>
                </a:solidFill>
                <a:latin typeface="Arial" pitchFamily="34" charset="0"/>
              </a:defRPr>
            </a:lvl8pPr>
            <a:lvl9pPr marL="3319463" fontAlgn="base">
              <a:spcBef>
                <a:spcPct val="0"/>
              </a:spcBef>
              <a:spcAft>
                <a:spcPct val="0"/>
              </a:spcAft>
              <a:defRPr>
                <a:solidFill>
                  <a:schemeClr val="tx1"/>
                </a:solidFill>
                <a:latin typeface="Arial" pitchFamily="34" charset="0"/>
              </a:defRPr>
            </a:lvl9pPr>
          </a:lstStyle>
          <a:p>
            <a:pPr algn="ctr">
              <a:lnSpc>
                <a:spcPts val="3000"/>
              </a:lnSpc>
              <a:buClr>
                <a:srgbClr val="A11133"/>
              </a:buClr>
            </a:pPr>
            <a:r>
              <a:rPr lang="en-US" b="1" dirty="0">
                <a:latin typeface="+mn-lt"/>
              </a:rPr>
              <a:t>Properties</a:t>
            </a:r>
          </a:p>
        </p:txBody>
      </p:sp>
      <p:sp>
        <p:nvSpPr>
          <p:cNvPr id="3" name="Title 2"/>
          <p:cNvSpPr>
            <a:spLocks noGrp="1"/>
          </p:cNvSpPr>
          <p:nvPr>
            <p:ph type="title"/>
          </p:nvPr>
        </p:nvSpPr>
        <p:spPr/>
        <p:txBody>
          <a:bodyPr/>
          <a:lstStyle/>
          <a:p>
            <a:r>
              <a:rPr lang="en-US" sz="1200" dirty="0"/>
              <a:t>7.5: Select Objects</a:t>
            </a:r>
            <a:r>
              <a:rPr lang="en-US" sz="6000" dirty="0">
                <a:latin typeface="Candara"/>
              </a:rPr>
              <a:t/>
            </a:r>
            <a:br>
              <a:rPr lang="en-US" sz="6000" dirty="0">
                <a:latin typeface="Candara"/>
              </a:rPr>
            </a:br>
            <a:r>
              <a:rPr lang="en-US" dirty="0"/>
              <a:t>Select Object</a:t>
            </a:r>
          </a:p>
        </p:txBody>
      </p:sp>
    </p:spTree>
    <p:extLst>
      <p:ext uri="{BB962C8B-B14F-4D97-AF65-F5344CB8AC3E}">
        <p14:creationId xmlns:p14="http://schemas.microsoft.com/office/powerpoint/2010/main" val="136896636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106" name="Rectangle 2"/>
          <p:cNvSpPr>
            <a:spLocks noGrp="1"/>
          </p:cNvSpPr>
          <p:nvPr>
            <p:ph type="title"/>
          </p:nvPr>
        </p:nvSpPr>
        <p:spPr/>
        <p:txBody>
          <a:bodyPr/>
          <a:lstStyle/>
          <a:p>
            <a:endParaRPr lang="en-US" dirty="0"/>
          </a:p>
        </p:txBody>
      </p:sp>
      <p:sp>
        <p:nvSpPr>
          <p:cNvPr id="303107" name="Rectangle 3"/>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41210704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p:cNvSpPr>
          <p:nvPr>
            <p:ph type="title"/>
          </p:nvPr>
        </p:nvSpPr>
        <p:spPr/>
        <p:txBody>
          <a:bodyPr>
            <a:normAutofit/>
          </a:bodyPr>
          <a:lstStyle/>
          <a:p>
            <a:r>
              <a:rPr lang="en-US" dirty="0"/>
              <a:t>Using this keyword</a:t>
            </a:r>
          </a:p>
        </p:txBody>
      </p:sp>
    </p:spTree>
    <p:extLst>
      <p:ext uri="{BB962C8B-B14F-4D97-AF65-F5344CB8AC3E}">
        <p14:creationId xmlns:p14="http://schemas.microsoft.com/office/powerpoint/2010/main" val="358117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14" name="Content Placeholder 13"/>
          <p:cNvSpPr>
            <a:spLocks noGrp="1"/>
          </p:cNvSpPr>
          <p:nvPr>
            <p:ph idx="1"/>
          </p:nvPr>
        </p:nvSpPr>
        <p:spPr>
          <a:xfrm>
            <a:off x="298517" y="1494766"/>
            <a:ext cx="5861651" cy="4643751"/>
          </a:xfrm>
        </p:spPr>
        <p:txBody>
          <a:bodyPr/>
          <a:lstStyle/>
          <a:p>
            <a:pPr>
              <a:lnSpc>
                <a:spcPct val="100000"/>
              </a:lnSpc>
            </a:pPr>
            <a:r>
              <a:rPr lang="en-US" dirty="0"/>
              <a:t>Form_Object.html</a:t>
            </a:r>
          </a:p>
          <a:p>
            <a:pPr>
              <a:lnSpc>
                <a:spcPct val="100000"/>
              </a:lnSpc>
            </a:pPr>
            <a:r>
              <a:rPr lang="en-US" dirty="0"/>
              <a:t>Select_option.html</a:t>
            </a:r>
          </a:p>
          <a:p>
            <a:pPr>
              <a:lnSpc>
                <a:spcPct val="100000"/>
              </a:lnSpc>
            </a:pPr>
            <a:r>
              <a:rPr lang="en-US" dirty="0"/>
              <a:t>Element_array.html</a:t>
            </a:r>
          </a:p>
          <a:p>
            <a:pPr>
              <a:lnSpc>
                <a:spcPct val="100000"/>
              </a:lnSpc>
            </a:pPr>
            <a:r>
              <a:rPr lang="en-US" dirty="0"/>
              <a:t>Enctype.html</a:t>
            </a:r>
          </a:p>
          <a:p>
            <a:pPr>
              <a:lnSpc>
                <a:spcPct val="100000"/>
              </a:lnSpc>
            </a:pPr>
            <a:r>
              <a:rPr lang="en-US" dirty="0" smtClean="0"/>
              <a:t>Hidden_value.html</a:t>
            </a:r>
            <a:endParaRPr lang="en-US" dirty="0"/>
          </a:p>
        </p:txBody>
      </p:sp>
    </p:spTree>
    <p:extLst>
      <p:ext uri="{BB962C8B-B14F-4D97-AF65-F5344CB8AC3E}">
        <p14:creationId xmlns:p14="http://schemas.microsoft.com/office/powerpoint/2010/main" val="2759029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4" name="Content Placeholder 3"/>
          <p:cNvSpPr>
            <a:spLocks noGrp="1"/>
          </p:cNvSpPr>
          <p:nvPr>
            <p:ph idx="1"/>
          </p:nvPr>
        </p:nvSpPr>
        <p:spPr/>
        <p:txBody>
          <a:bodyPr/>
          <a:lstStyle/>
          <a:p>
            <a:r>
              <a:rPr lang="en-US" dirty="0"/>
              <a:t>Lab 8: </a:t>
            </a:r>
          </a:p>
          <a:p>
            <a:r>
              <a:rPr lang="en-US" dirty="0" smtClean="0"/>
              <a:t>Working with Form Object</a:t>
            </a:r>
          </a:p>
          <a:p>
            <a:pPr marL="0" indent="0">
              <a:buNone/>
            </a:pPr>
            <a:endParaRPr lang="en-US" dirty="0"/>
          </a:p>
        </p:txBody>
      </p:sp>
    </p:spTree>
    <p:extLst>
      <p:ext uri="{BB962C8B-B14F-4D97-AF65-F5344CB8AC3E}">
        <p14:creationId xmlns:p14="http://schemas.microsoft.com/office/powerpoint/2010/main" val="3635357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a:t>
            </a:r>
          </a:p>
        </p:txBody>
      </p:sp>
      <p:sp>
        <p:nvSpPr>
          <p:cNvPr id="4" name="Content Placeholder 3"/>
          <p:cNvSpPr>
            <a:spLocks noGrp="1"/>
          </p:cNvSpPr>
          <p:nvPr>
            <p:ph idx="1"/>
          </p:nvPr>
        </p:nvSpPr>
        <p:spPr>
          <a:xfrm>
            <a:off x="298517" y="1494766"/>
            <a:ext cx="6727926" cy="4643751"/>
          </a:xfrm>
        </p:spPr>
        <p:txBody>
          <a:bodyPr/>
          <a:lstStyle/>
          <a:p>
            <a:pPr>
              <a:lnSpc>
                <a:spcPct val="100000"/>
              </a:lnSpc>
            </a:pPr>
            <a:r>
              <a:rPr lang="en-US" dirty="0"/>
              <a:t>Form Object corresponds to an HTML input form constructed with the FORM tag</a:t>
            </a:r>
          </a:p>
          <a:p>
            <a:pPr>
              <a:lnSpc>
                <a:spcPct val="100000"/>
              </a:lnSpc>
            </a:pPr>
            <a:r>
              <a:rPr lang="en-US" dirty="0"/>
              <a:t>Forms have their own properties, objects, methods &amp; events</a:t>
            </a:r>
          </a:p>
          <a:p>
            <a:pPr>
              <a:lnSpc>
                <a:spcPct val="100000"/>
              </a:lnSpc>
            </a:pPr>
            <a:r>
              <a:rPr lang="en-US" dirty="0"/>
              <a:t>A form can be submitted by calling the JavaScript submit method or clicking the form submit button</a:t>
            </a:r>
          </a:p>
          <a:p>
            <a:pPr>
              <a:lnSpc>
                <a:spcPct val="100000"/>
              </a:lnSpc>
            </a:pPr>
            <a:r>
              <a:rPr lang="en-US" dirty="0"/>
              <a:t>JavaScript can do entry-level validation &amp; do it very easily</a:t>
            </a:r>
          </a:p>
          <a:p>
            <a:pPr marL="0" indent="0">
              <a:buNone/>
            </a:pPr>
            <a:endParaRPr lang="en-US" dirty="0"/>
          </a:p>
        </p:txBody>
      </p:sp>
    </p:spTree>
    <p:extLst>
      <p:ext uri="{BB962C8B-B14F-4D97-AF65-F5344CB8AC3E}">
        <p14:creationId xmlns:p14="http://schemas.microsoft.com/office/powerpoint/2010/main" val="887539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4" name="Content Placeholder 3"/>
          <p:cNvSpPr>
            <a:spLocks noGrp="1"/>
          </p:cNvSpPr>
          <p:nvPr>
            <p:ph idx="1"/>
          </p:nvPr>
        </p:nvSpPr>
        <p:spPr/>
        <p:txBody>
          <a:bodyPr/>
          <a:lstStyle/>
          <a:p>
            <a:pPr>
              <a:lnSpc>
                <a:spcPct val="100000"/>
              </a:lnSpc>
            </a:pPr>
            <a:r>
              <a:rPr lang="en-US" sz="1800" dirty="0"/>
              <a:t>Question 1: A form’s _________ property is either the GET or POST values assigned to the METHOD attribute in a &lt;FORM&gt; definition. </a:t>
            </a:r>
          </a:p>
          <a:p>
            <a:pPr lvl="1">
              <a:lnSpc>
                <a:spcPct val="100000"/>
              </a:lnSpc>
            </a:pPr>
            <a:r>
              <a:rPr lang="en-US" dirty="0"/>
              <a:t>Option 1: Method </a:t>
            </a:r>
          </a:p>
          <a:p>
            <a:pPr lvl="1">
              <a:lnSpc>
                <a:spcPct val="100000"/>
              </a:lnSpc>
            </a:pPr>
            <a:r>
              <a:rPr lang="en-US" dirty="0"/>
              <a:t>Option 2: Class</a:t>
            </a:r>
          </a:p>
          <a:p>
            <a:pPr lvl="1">
              <a:lnSpc>
                <a:spcPct val="100000"/>
              </a:lnSpc>
            </a:pPr>
            <a:r>
              <a:rPr lang="en-US" dirty="0"/>
              <a:t>Option 3: Object</a:t>
            </a:r>
          </a:p>
          <a:p>
            <a:pPr>
              <a:lnSpc>
                <a:spcPct val="100000"/>
              </a:lnSpc>
            </a:pPr>
            <a:endParaRPr lang="en-US" sz="1800" dirty="0"/>
          </a:p>
          <a:p>
            <a:pPr>
              <a:lnSpc>
                <a:spcPct val="100000"/>
              </a:lnSpc>
            </a:pPr>
            <a:r>
              <a:rPr lang="en-US" sz="1800" dirty="0"/>
              <a:t>Question 2: The intention of the click() method is to enact, via a script, the physical act of clicking a radio button. </a:t>
            </a:r>
          </a:p>
          <a:p>
            <a:pPr lvl="1">
              <a:lnSpc>
                <a:spcPct val="100000"/>
              </a:lnSpc>
            </a:pPr>
            <a:r>
              <a:rPr lang="en-US" dirty="0"/>
              <a:t>True / False</a:t>
            </a:r>
          </a:p>
          <a:p>
            <a:pPr>
              <a:lnSpc>
                <a:spcPct val="100000"/>
              </a:lnSpc>
            </a:pPr>
            <a:endParaRPr lang="en-US" sz="1800" dirty="0"/>
          </a:p>
          <a:p>
            <a:pPr>
              <a:lnSpc>
                <a:spcPct val="100000"/>
              </a:lnSpc>
            </a:pPr>
            <a:r>
              <a:rPr lang="en-US" sz="1800" dirty="0"/>
              <a:t>Question 3: A button’s _________method should replicate, via scripting, the human action of clicking that button. </a:t>
            </a:r>
          </a:p>
          <a:p>
            <a:endParaRPr lang="en-US" dirty="0"/>
          </a:p>
          <a:p>
            <a:endParaRPr lang="en-US" dirty="0"/>
          </a:p>
        </p:txBody>
      </p:sp>
    </p:spTree>
    <p:extLst>
      <p:ext uri="{BB962C8B-B14F-4D97-AF65-F5344CB8AC3E}">
        <p14:creationId xmlns:p14="http://schemas.microsoft.com/office/powerpoint/2010/main" val="133144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understand the following topics:</a:t>
            </a:r>
          </a:p>
          <a:p>
            <a:pPr lvl="1"/>
            <a:r>
              <a:rPr lang="en-US" dirty="0"/>
              <a:t>Form Object Properties, Methods &amp; Event Handlers</a:t>
            </a:r>
          </a:p>
          <a:p>
            <a:pPr lvl="1"/>
            <a:r>
              <a:rPr lang="en-US" dirty="0"/>
              <a:t>Text-Related Objects</a:t>
            </a:r>
          </a:p>
          <a:p>
            <a:pPr lvl="1"/>
            <a:r>
              <a:rPr lang="en-US" dirty="0"/>
              <a:t>Button Objects</a:t>
            </a:r>
          </a:p>
          <a:p>
            <a:pPr lvl="1"/>
            <a:r>
              <a:rPr lang="en-US" dirty="0"/>
              <a:t>Check Box and Radio Objects</a:t>
            </a:r>
          </a:p>
          <a:p>
            <a:pPr lvl="1"/>
            <a:r>
              <a:rPr lang="en-US" dirty="0"/>
              <a:t>Select Objects</a:t>
            </a:r>
          </a:p>
          <a:p>
            <a:endParaRPr lang="en-US" dirty="0"/>
          </a:p>
          <a:p>
            <a:endParaRPr lang="en-US" dirty="0"/>
          </a:p>
        </p:txBody>
      </p:sp>
    </p:spTree>
    <p:extLst>
      <p:ext uri="{BB962C8B-B14F-4D97-AF65-F5344CB8AC3E}">
        <p14:creationId xmlns:p14="http://schemas.microsoft.com/office/powerpoint/2010/main" val="37599418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71" name="Group 59"/>
          <p:cNvGraphicFramePr>
            <a:graphicFrameLocks noGrp="1"/>
          </p:cNvGraphicFramePr>
          <p:nvPr>
            <p:extLst>
              <p:ext uri="{D42A27DB-BD31-4B8C-83A1-F6EECF244321}">
                <p14:modId xmlns:p14="http://schemas.microsoft.com/office/powerpoint/2010/main" val="907335016"/>
              </p:ext>
            </p:extLst>
          </p:nvPr>
        </p:nvGraphicFramePr>
        <p:xfrm>
          <a:off x="734786" y="1845128"/>
          <a:ext cx="6165850" cy="3705546"/>
        </p:xfrm>
        <a:graphic>
          <a:graphicData uri="http://schemas.openxmlformats.org/drawingml/2006/table">
            <a:tbl>
              <a:tblPr/>
              <a:tblGrid>
                <a:gridCol w="2055813"/>
                <a:gridCol w="2055812"/>
                <a:gridCol w="2054225"/>
              </a:tblGrid>
              <a:tr h="1984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reset()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onReset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elements[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submit()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onSubmit</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enctype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target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itle 3"/>
          <p:cNvSpPr>
            <a:spLocks noGrp="1"/>
          </p:cNvSpPr>
          <p:nvPr>
            <p:ph type="title"/>
          </p:nvPr>
        </p:nvSpPr>
        <p:spPr/>
        <p:txBody>
          <a:bodyPr/>
          <a:lstStyle/>
          <a:p>
            <a:r>
              <a:rPr lang="en-US" sz="1200" dirty="0"/>
              <a:t>7.1: Form Object Properties, Methods and Event </a:t>
            </a:r>
            <a:r>
              <a:rPr lang="en-US" sz="1200" dirty="0" smtClean="0"/>
              <a:t/>
            </a:r>
            <a:br>
              <a:rPr lang="en-US" sz="1200" dirty="0" smtClean="0"/>
            </a:br>
            <a:r>
              <a:rPr lang="en-US" dirty="0" smtClean="0"/>
              <a:t>Handlers Form </a:t>
            </a:r>
            <a:r>
              <a:rPr lang="en-US" dirty="0"/>
              <a:t>Object</a:t>
            </a:r>
          </a:p>
        </p:txBody>
      </p:sp>
    </p:spTree>
    <p:extLst>
      <p:ext uri="{BB962C8B-B14F-4D97-AF65-F5344CB8AC3E}">
        <p14:creationId xmlns:p14="http://schemas.microsoft.com/office/powerpoint/2010/main" val="30020542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p:cNvSpPr>
            <a:spLocks noGrp="1"/>
          </p:cNvSpPr>
          <p:nvPr>
            <p:ph type="title"/>
          </p:nvPr>
        </p:nvSpPr>
        <p:spPr/>
        <p:txBody>
          <a:bodyPr/>
          <a:lstStyle/>
          <a:p>
            <a:endParaRPr lang="en-US" dirty="0"/>
          </a:p>
        </p:txBody>
      </p:sp>
      <p:sp>
        <p:nvSpPr>
          <p:cNvPr id="290819" name="Rectangle 3"/>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5415221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8292" name="Picture 4" descr="tex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22463"/>
            <a:ext cx="4010025" cy="820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3" name="Picture 5" descr="text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181475"/>
            <a:ext cx="403860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4" name="Picture 6" descr="passwordtext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033713"/>
            <a:ext cx="4038600" cy="852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z="1200" dirty="0"/>
              <a:t>7.2: Text-Related Objects</a:t>
            </a:r>
            <a:r>
              <a:rPr lang="en-US" dirty="0"/>
              <a:t/>
            </a:r>
            <a:br>
              <a:rPr lang="en-US" dirty="0"/>
            </a:br>
            <a:r>
              <a:rPr lang="en-US" dirty="0"/>
              <a:t>Text-Related Objects</a:t>
            </a:r>
          </a:p>
        </p:txBody>
      </p:sp>
      <p:sp>
        <p:nvSpPr>
          <p:cNvPr id="5" name="Content Placeholder 4"/>
          <p:cNvSpPr>
            <a:spLocks noGrp="1"/>
          </p:cNvSpPr>
          <p:nvPr>
            <p:ph idx="1"/>
          </p:nvPr>
        </p:nvSpPr>
        <p:spPr/>
        <p:txBody>
          <a:bodyPr/>
          <a:lstStyle/>
          <a:p>
            <a:r>
              <a:rPr lang="en-US" dirty="0"/>
              <a:t>Text</a:t>
            </a:r>
          </a:p>
          <a:p>
            <a:endParaRPr lang="en-US" dirty="0"/>
          </a:p>
          <a:p>
            <a:r>
              <a:rPr lang="en-US" dirty="0"/>
              <a:t>Password</a:t>
            </a:r>
          </a:p>
          <a:p>
            <a:endParaRPr lang="en-US" dirty="0"/>
          </a:p>
          <a:p>
            <a:r>
              <a:rPr lang="en-US" dirty="0"/>
              <a:t>TextArea </a:t>
            </a:r>
          </a:p>
          <a:p>
            <a:endParaRPr lang="en-US" dirty="0"/>
          </a:p>
          <a:p>
            <a:r>
              <a:rPr lang="en-US" dirty="0"/>
              <a:t>Hidden Objects</a:t>
            </a:r>
          </a:p>
          <a:p>
            <a:endParaRPr lang="en-US" dirty="0"/>
          </a:p>
          <a:p>
            <a:pPr marL="0" indent="0">
              <a:buNone/>
            </a:pPr>
            <a:endParaRPr lang="en-US" dirty="0"/>
          </a:p>
        </p:txBody>
      </p:sp>
    </p:spTree>
    <p:extLst>
      <p:ext uri="{BB962C8B-B14F-4D97-AF65-F5344CB8AC3E}">
        <p14:creationId xmlns:p14="http://schemas.microsoft.com/office/powerpoint/2010/main" val="2310777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8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82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8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416" name="Group 56"/>
          <p:cNvGraphicFramePr>
            <a:graphicFrameLocks noGrp="1"/>
          </p:cNvGraphicFramePr>
          <p:nvPr>
            <p:extLst>
              <p:ext uri="{D42A27DB-BD31-4B8C-83A1-F6EECF244321}">
                <p14:modId xmlns:p14="http://schemas.microsoft.com/office/powerpoint/2010/main" val="772148729"/>
              </p:ext>
            </p:extLst>
          </p:nvPr>
        </p:nvGraphicFramePr>
        <p:xfrm>
          <a:off x="424543" y="1923142"/>
          <a:ext cx="8440738" cy="2670625"/>
        </p:xfrm>
        <a:graphic>
          <a:graphicData uri="http://schemas.openxmlformats.org/drawingml/2006/table">
            <a:tbl>
              <a:tblPr/>
              <a:tblGrid>
                <a:gridCol w="2814638"/>
                <a:gridCol w="2813050"/>
                <a:gridCol w="2813050"/>
              </a:tblGrid>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defaultValue</a:t>
                      </a:r>
                      <a:endParaRPr kumimoji="0" 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OnBlur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OnFocus</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itle 3"/>
          <p:cNvSpPr>
            <a:spLocks noGrp="1"/>
          </p:cNvSpPr>
          <p:nvPr>
            <p:ph type="title"/>
          </p:nvPr>
        </p:nvSpPr>
        <p:spPr/>
        <p:txBody>
          <a:bodyPr/>
          <a:lstStyle/>
          <a:p>
            <a:r>
              <a:rPr lang="en-US" sz="1200" dirty="0"/>
              <a:t>7.2: Text-Related Objects </a:t>
            </a:r>
            <a:r>
              <a:rPr lang="en-US" dirty="0">
                <a:latin typeface="Candara"/>
              </a:rPr>
              <a:t/>
            </a:r>
            <a:br>
              <a:rPr lang="en-US" dirty="0">
                <a:latin typeface="Candara"/>
              </a:rPr>
            </a:br>
            <a:r>
              <a:rPr lang="en-US" dirty="0"/>
              <a:t>Text-Related Objects (Contd..)</a:t>
            </a:r>
          </a:p>
        </p:txBody>
      </p:sp>
    </p:spTree>
    <p:extLst>
      <p:ext uri="{BB962C8B-B14F-4D97-AF65-F5344CB8AC3E}">
        <p14:creationId xmlns:p14="http://schemas.microsoft.com/office/powerpoint/2010/main" val="18194427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75" name="Rectangle 55"/>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17495308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7.3: Button Objects</a:t>
            </a:r>
            <a:r>
              <a:rPr lang="en-US" sz="6000" dirty="0">
                <a:latin typeface="Candara"/>
              </a:rPr>
              <a:t/>
            </a:r>
            <a:br>
              <a:rPr lang="en-US" sz="6000" dirty="0">
                <a:latin typeface="Candara"/>
              </a:rPr>
            </a:br>
            <a:r>
              <a:rPr lang="en-US" dirty="0"/>
              <a:t>Button Objects </a:t>
            </a:r>
          </a:p>
        </p:txBody>
      </p:sp>
      <p:sp>
        <p:nvSpPr>
          <p:cNvPr id="4" name="Content Placeholder 3"/>
          <p:cNvSpPr>
            <a:spLocks noGrp="1"/>
          </p:cNvSpPr>
          <p:nvPr>
            <p:ph idx="1"/>
          </p:nvPr>
        </p:nvSpPr>
        <p:spPr/>
        <p:txBody>
          <a:bodyPr/>
          <a:lstStyle/>
          <a:p>
            <a:r>
              <a:rPr lang="en-US" dirty="0"/>
              <a:t>Button</a:t>
            </a:r>
          </a:p>
          <a:p>
            <a:endParaRPr lang="en-US" dirty="0"/>
          </a:p>
          <a:p>
            <a:r>
              <a:rPr lang="en-US" dirty="0"/>
              <a:t>Reset</a:t>
            </a:r>
          </a:p>
          <a:p>
            <a:endParaRPr lang="en-US" dirty="0"/>
          </a:p>
          <a:p>
            <a:r>
              <a:rPr lang="en-US" dirty="0"/>
              <a:t>Submit</a:t>
            </a:r>
          </a:p>
          <a:p>
            <a:endParaRPr lang="en-US" dirty="0"/>
          </a:p>
          <a:p>
            <a:endParaRPr lang="en-US" dirty="0"/>
          </a:p>
        </p:txBody>
      </p:sp>
      <p:graphicFrame>
        <p:nvGraphicFramePr>
          <p:cNvPr id="273454" name="Group 46"/>
          <p:cNvGraphicFramePr>
            <a:graphicFrameLocks noGrp="1"/>
          </p:cNvGraphicFramePr>
          <p:nvPr>
            <p:extLst>
              <p:ext uri="{D42A27DB-BD31-4B8C-83A1-F6EECF244321}">
                <p14:modId xmlns:p14="http://schemas.microsoft.com/office/powerpoint/2010/main" val="297840465"/>
              </p:ext>
            </p:extLst>
          </p:nvPr>
        </p:nvGraphicFramePr>
        <p:xfrm>
          <a:off x="2474006" y="1472067"/>
          <a:ext cx="6002337" cy="1915161"/>
        </p:xfrm>
        <a:graphic>
          <a:graphicData uri="http://schemas.openxmlformats.org/drawingml/2006/table">
            <a:tbl>
              <a:tblPr/>
              <a:tblGrid>
                <a:gridCol w="1811337"/>
                <a:gridCol w="1981200"/>
                <a:gridCol w="2209800"/>
              </a:tblGrid>
              <a:tr h="198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Arial" pitchFamily="34" charset="0"/>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click()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r>
                        <a:rPr kumimoji="0" lang="en-US" sz="1800" b="0" i="0" u="none" strike="noStrike" cap="none" normalizeH="0" baseline="0" dirty="0" err="1" smtClean="0">
                          <a:ln>
                            <a:noFill/>
                          </a:ln>
                          <a:solidFill>
                            <a:schemeClr val="tx1"/>
                          </a:solidFill>
                          <a:effectLst/>
                          <a:latin typeface="+mn-lt"/>
                          <a:cs typeface="Arial" pitchFamily="34" charset="0"/>
                        </a:rPr>
                        <a:t>OnClick</a:t>
                      </a: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Arial" pitchFamily="34" charset="0"/>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78689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3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7.4: Check Box and Radio Objects</a:t>
            </a:r>
            <a:r>
              <a:rPr lang="en-US" sz="6000" dirty="0">
                <a:latin typeface="Candara"/>
              </a:rPr>
              <a:t/>
            </a:r>
            <a:br>
              <a:rPr lang="en-US" sz="6000" dirty="0">
                <a:latin typeface="Candara"/>
              </a:rPr>
            </a:br>
            <a:r>
              <a:rPr lang="en-US" dirty="0"/>
              <a:t>Check Box And Radio Objects </a:t>
            </a:r>
          </a:p>
        </p:txBody>
      </p:sp>
      <p:sp>
        <p:nvSpPr>
          <p:cNvPr id="3" name="Content Placeholder 2"/>
          <p:cNvSpPr>
            <a:spLocks noGrp="1"/>
          </p:cNvSpPr>
          <p:nvPr>
            <p:ph idx="1"/>
          </p:nvPr>
        </p:nvSpPr>
        <p:spPr/>
        <p:txBody>
          <a:bodyPr/>
          <a:lstStyle/>
          <a:p>
            <a:r>
              <a:rPr lang="en-US" dirty="0"/>
              <a:t>Checkbox</a:t>
            </a:r>
          </a:p>
          <a:p>
            <a:r>
              <a:rPr lang="en-US" dirty="0"/>
              <a:t>Radio</a:t>
            </a:r>
          </a:p>
          <a:p>
            <a:pPr marL="0" indent="0">
              <a:buNone/>
            </a:pPr>
            <a:endParaRPr lang="en-US" dirty="0"/>
          </a:p>
        </p:txBody>
      </p:sp>
      <p:graphicFrame>
        <p:nvGraphicFramePr>
          <p:cNvPr id="275512" name="Group 56"/>
          <p:cNvGraphicFramePr>
            <a:graphicFrameLocks noGrp="1"/>
          </p:cNvGraphicFramePr>
          <p:nvPr>
            <p:extLst>
              <p:ext uri="{D42A27DB-BD31-4B8C-83A1-F6EECF244321}">
                <p14:modId xmlns:p14="http://schemas.microsoft.com/office/powerpoint/2010/main" val="3171893762"/>
              </p:ext>
            </p:extLst>
          </p:nvPr>
        </p:nvGraphicFramePr>
        <p:xfrm>
          <a:off x="2438400" y="1524000"/>
          <a:ext cx="6300788" cy="3019428"/>
        </p:xfrm>
        <a:graphic>
          <a:graphicData uri="http://schemas.openxmlformats.org/drawingml/2006/table">
            <a:tbl>
              <a:tblPr/>
              <a:tblGrid>
                <a:gridCol w="2314575"/>
                <a:gridCol w="1495425"/>
                <a:gridCol w="2490788"/>
              </a:tblGrid>
              <a:tr h="6365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    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  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  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    click()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      </a:t>
                      </a:r>
                      <a:r>
                        <a:rPr kumimoji="0" lang="en-US" sz="1800" b="0" i="0" u="none" strike="noStrike" cap="none" normalizeH="0" baseline="0" dirty="0" err="1" smtClean="0">
                          <a:ln>
                            <a:noFill/>
                          </a:ln>
                          <a:solidFill>
                            <a:schemeClr val="tx1"/>
                          </a:solidFill>
                          <a:effectLst/>
                          <a:latin typeface="+mn-lt"/>
                        </a:rPr>
                        <a:t>OnClick</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defaultChecked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5645603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Demos</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E5610D02-7E7F-40E2-951B-1B0F9450C471}"/>
</file>

<file path=docProps/app.xml><?xml version="1.0" encoding="utf-8"?>
<Properties xmlns="http://schemas.openxmlformats.org/officeDocument/2006/extended-properties" xmlns:vt="http://schemas.openxmlformats.org/officeDocument/2006/docPropsVTypes">
  <Template/>
  <TotalTime>3034</TotalTime>
  <Words>2191</Words>
  <Application>Microsoft Office PowerPoint</Application>
  <PresentationFormat>On-screen Show (4:3)</PresentationFormat>
  <Paragraphs>280</Paragraphs>
  <Slides>17</Slides>
  <Notes>17</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Candara</vt:lpstr>
      <vt:lpstr>Arial</vt:lpstr>
      <vt:lpstr>Wingdings</vt:lpstr>
      <vt:lpstr>Calibri</vt:lpstr>
      <vt:lpstr>Verdana</vt:lpstr>
      <vt:lpstr>Times New Roman</vt:lpstr>
      <vt:lpstr>Section slides</vt:lpstr>
      <vt:lpstr>think-cell Slide</vt:lpstr>
      <vt:lpstr>Web Basics-JavaScript</vt:lpstr>
      <vt:lpstr>Lesson Objectives</vt:lpstr>
      <vt:lpstr>7.1: Form Object Properties, Methods and Event  Handlers Form Object</vt:lpstr>
      <vt:lpstr>PowerPoint Presentation</vt:lpstr>
      <vt:lpstr>7.2: Text-Related Objects Text-Related Objects</vt:lpstr>
      <vt:lpstr>7.2: Text-Related Objects  Text-Related Objects (Contd..)</vt:lpstr>
      <vt:lpstr>PowerPoint Presentation</vt:lpstr>
      <vt:lpstr>7.3: Button Objects Button Objects </vt:lpstr>
      <vt:lpstr>7.4: Check Box and Radio Objects Check Box And Radio Objects </vt:lpstr>
      <vt:lpstr>PowerPoint Presentation</vt:lpstr>
      <vt:lpstr>7.5: Select Objects Select Object</vt:lpstr>
      <vt:lpstr>PowerPoint Presentation</vt:lpstr>
      <vt:lpstr>Using this keyword</vt:lpstr>
      <vt:lpstr>Demo</vt:lpstr>
      <vt:lpstr>Lab</vt:lpstr>
      <vt:lpstr>Summary </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179</cp:revision>
  <dcterms:created xsi:type="dcterms:W3CDTF">2012-05-18T02:59:15Z</dcterms:created>
  <dcterms:modified xsi:type="dcterms:W3CDTF">2018-04-22T16:01:13Z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