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colors1.xml" ContentType="application/vnd.openxmlformats-officedocument.drawingml.diagramColors+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8.xml" ContentType="application/vnd.openxmlformats-officedocument.presentationml.tags+xml"/>
  <Override PartName="/ppt/tags/tag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handoutMasterIdLst>
    <p:handoutMasterId r:id="rId37"/>
  </p:handoutMasterIdLst>
  <p:sldIdLst>
    <p:sldId id="256" r:id="rId2"/>
    <p:sldId id="302" r:id="rId3"/>
    <p:sldId id="283" r:id="rId4"/>
    <p:sldId id="303" r:id="rId5"/>
    <p:sldId id="304" r:id="rId6"/>
    <p:sldId id="305" r:id="rId7"/>
    <p:sldId id="306" r:id="rId8"/>
    <p:sldId id="307" r:id="rId9"/>
    <p:sldId id="308" r:id="rId10"/>
    <p:sldId id="309" r:id="rId11"/>
    <p:sldId id="310" r:id="rId12"/>
    <p:sldId id="311" r:id="rId13"/>
    <p:sldId id="312" r:id="rId14"/>
    <p:sldId id="313" r:id="rId15"/>
    <p:sldId id="315" r:id="rId16"/>
    <p:sldId id="314" r:id="rId17"/>
    <p:sldId id="316" r:id="rId18"/>
    <p:sldId id="317" r:id="rId19"/>
    <p:sldId id="300" r:id="rId20"/>
    <p:sldId id="301" r:id="rId21"/>
    <p:sldId id="318" r:id="rId22"/>
    <p:sldId id="325" r:id="rId23"/>
    <p:sldId id="319" r:id="rId24"/>
    <p:sldId id="320" r:id="rId25"/>
    <p:sldId id="321" r:id="rId26"/>
    <p:sldId id="324" r:id="rId27"/>
    <p:sldId id="322" r:id="rId28"/>
    <p:sldId id="323" r:id="rId29"/>
    <p:sldId id="326" r:id="rId30"/>
    <p:sldId id="327" r:id="rId31"/>
    <p:sldId id="328" r:id="rId32"/>
    <p:sldId id="329" r:id="rId33"/>
    <p:sldId id="330" r:id="rId34"/>
    <p:sldId id="33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134" autoAdjust="0"/>
  </p:normalViewPr>
  <p:slideViewPr>
    <p:cSldViewPr snapToGrid="0">
      <p:cViewPr varScale="1">
        <p:scale>
          <a:sx n="57" d="100"/>
          <a:sy n="57" d="100"/>
        </p:scale>
        <p:origin x="566"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56BA4-84ED-43D3-BDA0-45DF3A1706E7}" type="doc">
      <dgm:prSet loTypeId="urn:microsoft.com/office/officeart/2005/8/layout/equation1" loCatId="process" qsTypeId="urn:microsoft.com/office/officeart/2005/8/quickstyle/simple1" qsCatId="simple" csTypeId="urn:microsoft.com/office/officeart/2005/8/colors/accent1_2" csCatId="accent1" phldr="1"/>
      <dgm:spPr/>
    </dgm:pt>
    <dgm:pt modelId="{F1C05B51-3C0E-48F6-955C-840C81A05E99}">
      <dgm:prSet phldrT="[Text]" custT="1"/>
      <dgm:spPr/>
      <dgm:t>
        <a:bodyPr/>
        <a:lstStyle/>
        <a:p>
          <a:r>
            <a:rPr lang="en-IN" sz="1600"/>
            <a:t>Data Binding</a:t>
          </a:r>
        </a:p>
      </dgm:t>
    </dgm:pt>
    <dgm:pt modelId="{03D289CB-860D-40F4-9BFE-70F434131C19}" type="parTrans" cxnId="{00C3980C-BAF9-4EFF-AA1F-15C96348F851}">
      <dgm:prSet/>
      <dgm:spPr/>
      <dgm:t>
        <a:bodyPr/>
        <a:lstStyle/>
        <a:p>
          <a:endParaRPr lang="en-IN"/>
        </a:p>
      </dgm:t>
    </dgm:pt>
    <dgm:pt modelId="{C00968C0-1C1E-48D6-8025-2490F9CA7393}" type="sibTrans" cxnId="{00C3980C-BAF9-4EFF-AA1F-15C96348F851}">
      <dgm:prSet/>
      <dgm:spPr/>
      <dgm:t>
        <a:bodyPr/>
        <a:lstStyle/>
        <a:p>
          <a:endParaRPr lang="en-IN"/>
        </a:p>
      </dgm:t>
    </dgm:pt>
    <dgm:pt modelId="{E97A78D7-F752-4072-8F8A-89C430648F1F}">
      <dgm:prSet phldrT="[Text]" custT="1"/>
      <dgm:spPr/>
      <dgm:t>
        <a:bodyPr/>
        <a:lstStyle/>
        <a:p>
          <a:r>
            <a:rPr lang="en-IN" sz="1600" dirty="0"/>
            <a:t>Communication</a:t>
          </a:r>
        </a:p>
      </dgm:t>
    </dgm:pt>
    <dgm:pt modelId="{16C17D77-4D78-4B9B-9B84-91F37017D26C}" type="parTrans" cxnId="{792AA4A0-B02D-4C33-ABE4-E780DC9351CD}">
      <dgm:prSet/>
      <dgm:spPr/>
      <dgm:t>
        <a:bodyPr/>
        <a:lstStyle/>
        <a:p>
          <a:endParaRPr lang="en-IN"/>
        </a:p>
      </dgm:t>
    </dgm:pt>
    <dgm:pt modelId="{FBE88F10-DEF5-458B-AF7B-98D633A7EF45}" type="sibTrans" cxnId="{792AA4A0-B02D-4C33-ABE4-E780DC9351CD}">
      <dgm:prSet/>
      <dgm:spPr/>
      <dgm:t>
        <a:bodyPr/>
        <a:lstStyle/>
        <a:p>
          <a:endParaRPr lang="en-IN"/>
        </a:p>
      </dgm:t>
    </dgm:pt>
    <dgm:pt modelId="{BF85A668-53EC-46F0-937A-EBADFAA56D4E}" type="pres">
      <dgm:prSet presAssocID="{D9B56BA4-84ED-43D3-BDA0-45DF3A1706E7}" presName="linearFlow" presStyleCnt="0">
        <dgm:presLayoutVars>
          <dgm:dir/>
          <dgm:resizeHandles val="exact"/>
        </dgm:presLayoutVars>
      </dgm:prSet>
      <dgm:spPr/>
    </dgm:pt>
    <dgm:pt modelId="{CAA14E5C-1A85-4816-A401-7D869FDA901C}" type="pres">
      <dgm:prSet presAssocID="{F1C05B51-3C0E-48F6-955C-840C81A05E99}" presName="node" presStyleLbl="node1" presStyleIdx="0" presStyleCnt="2" custScaleX="40097" custScaleY="32316">
        <dgm:presLayoutVars>
          <dgm:bulletEnabled val="1"/>
        </dgm:presLayoutVars>
      </dgm:prSet>
      <dgm:spPr/>
    </dgm:pt>
    <dgm:pt modelId="{2C307AC0-CB87-4A6D-A321-6E4F1E7AC5A0}" type="pres">
      <dgm:prSet presAssocID="{C00968C0-1C1E-48D6-8025-2490F9CA7393}" presName="spacerL" presStyleCnt="0"/>
      <dgm:spPr/>
    </dgm:pt>
    <dgm:pt modelId="{B1B84AE2-A473-43C3-8195-2F6FD3E3A603}" type="pres">
      <dgm:prSet presAssocID="{C00968C0-1C1E-48D6-8025-2490F9CA7393}" presName="sibTrans" presStyleLbl="sibTrans2D1" presStyleIdx="0" presStyleCnt="1" custScaleX="31554" custScaleY="31554"/>
      <dgm:spPr/>
    </dgm:pt>
    <dgm:pt modelId="{C3A2F09B-8791-40E9-BB77-422BB06B0931}" type="pres">
      <dgm:prSet presAssocID="{C00968C0-1C1E-48D6-8025-2490F9CA7393}" presName="spacerR" presStyleCnt="0"/>
      <dgm:spPr/>
    </dgm:pt>
    <dgm:pt modelId="{2E82DF94-B34B-44E2-837F-8DA49E524DE4}" type="pres">
      <dgm:prSet presAssocID="{E97A78D7-F752-4072-8F8A-89C430648F1F}" presName="node" presStyleLbl="node1" presStyleIdx="1" presStyleCnt="2" custScaleX="42033" custScaleY="32316">
        <dgm:presLayoutVars>
          <dgm:bulletEnabled val="1"/>
        </dgm:presLayoutVars>
      </dgm:prSet>
      <dgm:spPr/>
    </dgm:pt>
  </dgm:ptLst>
  <dgm:cxnLst>
    <dgm:cxn modelId="{00C3980C-BAF9-4EFF-AA1F-15C96348F851}" srcId="{D9B56BA4-84ED-43D3-BDA0-45DF3A1706E7}" destId="{F1C05B51-3C0E-48F6-955C-840C81A05E99}" srcOrd="0" destOrd="0" parTransId="{03D289CB-860D-40F4-9BFE-70F434131C19}" sibTransId="{C00968C0-1C1E-48D6-8025-2490F9CA7393}"/>
    <dgm:cxn modelId="{EE9F0246-8706-4184-84C1-CC04317C3268}" type="presOf" srcId="{C00968C0-1C1E-48D6-8025-2490F9CA7393}" destId="{B1B84AE2-A473-43C3-8195-2F6FD3E3A603}" srcOrd="0" destOrd="0" presId="urn:microsoft.com/office/officeart/2005/8/layout/equation1"/>
    <dgm:cxn modelId="{E574ED72-3FA3-4A47-8661-73D093FEEC00}" type="presOf" srcId="{E97A78D7-F752-4072-8F8A-89C430648F1F}" destId="{2E82DF94-B34B-44E2-837F-8DA49E524DE4}" srcOrd="0" destOrd="0" presId="urn:microsoft.com/office/officeart/2005/8/layout/equation1"/>
    <dgm:cxn modelId="{F36E977E-DADA-47C7-ABF6-EF465B240BB6}" type="presOf" srcId="{F1C05B51-3C0E-48F6-955C-840C81A05E99}" destId="{CAA14E5C-1A85-4816-A401-7D869FDA901C}" srcOrd="0" destOrd="0" presId="urn:microsoft.com/office/officeart/2005/8/layout/equation1"/>
    <dgm:cxn modelId="{792AA4A0-B02D-4C33-ABE4-E780DC9351CD}" srcId="{D9B56BA4-84ED-43D3-BDA0-45DF3A1706E7}" destId="{E97A78D7-F752-4072-8F8A-89C430648F1F}" srcOrd="1" destOrd="0" parTransId="{16C17D77-4D78-4B9B-9B84-91F37017D26C}" sibTransId="{FBE88F10-DEF5-458B-AF7B-98D633A7EF45}"/>
    <dgm:cxn modelId="{682799B9-33B3-4943-8412-4203C6CE86F1}" type="presOf" srcId="{D9B56BA4-84ED-43D3-BDA0-45DF3A1706E7}" destId="{BF85A668-53EC-46F0-937A-EBADFAA56D4E}" srcOrd="0" destOrd="0" presId="urn:microsoft.com/office/officeart/2005/8/layout/equation1"/>
    <dgm:cxn modelId="{B1320C3F-7720-4537-8F1A-5C650EA336EA}" type="presParOf" srcId="{BF85A668-53EC-46F0-937A-EBADFAA56D4E}" destId="{CAA14E5C-1A85-4816-A401-7D869FDA901C}" srcOrd="0" destOrd="0" presId="urn:microsoft.com/office/officeart/2005/8/layout/equation1"/>
    <dgm:cxn modelId="{84B40E7E-E659-4AFC-9E58-6BF635892484}" type="presParOf" srcId="{BF85A668-53EC-46F0-937A-EBADFAA56D4E}" destId="{2C307AC0-CB87-4A6D-A321-6E4F1E7AC5A0}" srcOrd="1" destOrd="0" presId="urn:microsoft.com/office/officeart/2005/8/layout/equation1"/>
    <dgm:cxn modelId="{9AA5FC16-62B5-465D-8292-35E17AE9140A}" type="presParOf" srcId="{BF85A668-53EC-46F0-937A-EBADFAA56D4E}" destId="{B1B84AE2-A473-43C3-8195-2F6FD3E3A603}" srcOrd="2" destOrd="0" presId="urn:microsoft.com/office/officeart/2005/8/layout/equation1"/>
    <dgm:cxn modelId="{5E5742A3-1F79-4AF7-B8D0-7B452076691A}" type="presParOf" srcId="{BF85A668-53EC-46F0-937A-EBADFAA56D4E}" destId="{C3A2F09B-8791-40E9-BB77-422BB06B0931}" srcOrd="3" destOrd="0" presId="urn:microsoft.com/office/officeart/2005/8/layout/equation1"/>
    <dgm:cxn modelId="{990FD299-861E-4A2D-A80C-5ADAFCE20628}" type="presParOf" srcId="{BF85A668-53EC-46F0-937A-EBADFAA56D4E}" destId="{2E82DF94-B34B-44E2-837F-8DA49E524DE4}" srcOrd="4"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14E5C-1A85-4816-A401-7D869FDA901C}">
      <dsp:nvSpPr>
        <dsp:cNvPr id="0" name=""/>
        <dsp:cNvSpPr/>
      </dsp:nvSpPr>
      <dsp:spPr>
        <a:xfrm>
          <a:off x="101143" y="396"/>
          <a:ext cx="2402882"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Data Binding</a:t>
          </a:r>
        </a:p>
      </dsp:txBody>
      <dsp:txXfrm>
        <a:off x="453037" y="284003"/>
        <a:ext cx="1699094" cy="1369378"/>
      </dsp:txXfrm>
    </dsp:sp>
    <dsp:sp modelId="{B1B84AE2-A473-43C3-8195-2F6FD3E3A603}">
      <dsp:nvSpPr>
        <dsp:cNvPr id="0" name=""/>
        <dsp:cNvSpPr/>
      </dsp:nvSpPr>
      <dsp:spPr>
        <a:xfrm>
          <a:off x="2990630" y="420323"/>
          <a:ext cx="1096738" cy="109673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IN" sz="4900" kern="1200"/>
        </a:p>
      </dsp:txBody>
      <dsp:txXfrm>
        <a:off x="3136003" y="646251"/>
        <a:ext cx="805992" cy="644882"/>
      </dsp:txXfrm>
    </dsp:sp>
    <dsp:sp modelId="{2E82DF94-B34B-44E2-837F-8DA49E524DE4}">
      <dsp:nvSpPr>
        <dsp:cNvPr id="0" name=""/>
        <dsp:cNvSpPr/>
      </dsp:nvSpPr>
      <dsp:spPr>
        <a:xfrm>
          <a:off x="4573974" y="396"/>
          <a:ext cx="2518900"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Communication</a:t>
          </a:r>
        </a:p>
      </dsp:txBody>
      <dsp:txXfrm>
        <a:off x="4942858" y="284003"/>
        <a:ext cx="1781132" cy="136937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ngular.io/guide/lifecycle-hook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Angular creates, updates, and destroys components as the user moves through the application. Your app can take action at each moment in this lifecycle through optional</a:t>
            </a:r>
            <a:r>
              <a:rPr lang="en-IN" sz="1200" b="1" kern="1200" dirty="0">
                <a:solidFill>
                  <a:schemeClr val="tx1"/>
                </a:solidFill>
                <a:effectLst/>
                <a:latin typeface="+mn-lt"/>
                <a:ea typeface="+mn-ea"/>
                <a:cs typeface="+mn-cs"/>
              </a:rPr>
              <a:t> </a:t>
            </a:r>
            <a:r>
              <a:rPr lang="en-IN" sz="1200" b="1" u="none" strike="noStrike" kern="1200" dirty="0">
                <a:solidFill>
                  <a:schemeClr val="tx1"/>
                </a:solidFill>
                <a:effectLst/>
                <a:latin typeface="+mn-lt"/>
                <a:ea typeface="+mn-ea"/>
                <a:cs typeface="+mn-cs"/>
                <a:hlinkClick r:id="rId3"/>
              </a:rPr>
              <a:t>lifecycle hooks</a:t>
            </a:r>
            <a:r>
              <a:rPr lang="en-IN" sz="1200" kern="1200" dirty="0">
                <a:solidFill>
                  <a:schemeClr val="tx1"/>
                </a:solidFill>
                <a:effectLst/>
                <a:latin typeface="+mn-lt"/>
                <a:ea typeface="+mn-ea"/>
                <a:cs typeface="+mn-cs"/>
              </a:rPr>
              <a:t>, like </a:t>
            </a:r>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declared above.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6</a:t>
            </a:fld>
            <a:endParaRPr lang="en-US"/>
          </a:p>
        </p:txBody>
      </p:sp>
    </p:spTree>
    <p:extLst>
      <p:ext uri="{BB962C8B-B14F-4D97-AF65-F5344CB8AC3E}">
        <p14:creationId xmlns:p14="http://schemas.microsoft.com/office/powerpoint/2010/main" val="1666487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Interpolation with Curly Braces</a:t>
            </a:r>
          </a:p>
          <a:p>
            <a:r>
              <a:rPr lang="en-US" sz="1000" b="0" i="0" kern="1200" dirty="0">
                <a:solidFill>
                  <a:schemeClr val="tx1"/>
                </a:solidFill>
                <a:effectLst/>
                <a:latin typeface="Arial" pitchFamily="34" charset="0"/>
                <a:ea typeface="+mn-ea"/>
                <a:cs typeface="Arial" pitchFamily="34" charset="0"/>
              </a:rPr>
              <a:t>Double curly braces contain </a:t>
            </a:r>
            <a:r>
              <a:rPr lang="en-US" sz="1000" b="0" i="1" kern="1200" dirty="0">
                <a:solidFill>
                  <a:schemeClr val="tx1"/>
                </a:solidFill>
                <a:effectLst/>
                <a:latin typeface="Arial" pitchFamily="34" charset="0"/>
                <a:ea typeface="+mn-ea"/>
                <a:cs typeface="Arial" pitchFamily="34" charset="0"/>
              </a:rPr>
              <a:t>template expressions</a:t>
            </a:r>
            <a:r>
              <a:rPr lang="en-US" sz="1000" b="0" i="0" kern="1200" dirty="0">
                <a:solidFill>
                  <a:schemeClr val="tx1"/>
                </a:solidFill>
                <a:effectLst/>
                <a:latin typeface="Arial" pitchFamily="34" charset="0"/>
                <a:ea typeface="+mn-ea"/>
                <a:cs typeface="Arial" pitchFamily="34" charset="0"/>
              </a:rPr>
              <a:t> which allow us to read primitive or object values from component properties. Template expressions are similar to JavaScript and include features such as the ternary operator, concatenation and arithmetic.</a:t>
            </a:r>
          </a:p>
          <a:p>
            <a:r>
              <a:rPr lang="en-US" sz="1000" b="0" i="0" kern="1200" dirty="0" err="1">
                <a:solidFill>
                  <a:schemeClr val="tx1"/>
                </a:solidFill>
                <a:effectLst/>
                <a:latin typeface="Arial" pitchFamily="34" charset="0"/>
                <a:ea typeface="+mn-ea"/>
                <a:cs typeface="Arial" pitchFamily="34" charset="0"/>
              </a:rPr>
              <a:t>nterpolation</a:t>
            </a:r>
            <a:r>
              <a:rPr lang="en-US" sz="1000" b="0" i="0" kern="1200" dirty="0">
                <a:solidFill>
                  <a:schemeClr val="tx1"/>
                </a:solidFill>
                <a:effectLst/>
                <a:latin typeface="Arial" pitchFamily="34" charset="0"/>
                <a:ea typeface="+mn-ea"/>
                <a:cs typeface="Arial" pitchFamily="34" charset="0"/>
              </a:rPr>
              <a:t> automatically escapes any HTML, so here {{html}} displays </a:t>
            </a:r>
            <a:r>
              <a:rPr lang="en-US" dirty="0"/>
              <a:t>&lt;div&gt;this is a div&lt;/div&gt;</a:t>
            </a:r>
            <a:r>
              <a:rPr lang="en-US" sz="1000" b="0" i="0" kern="1200" dirty="0">
                <a:solidFill>
                  <a:schemeClr val="tx1"/>
                </a:solidFill>
                <a:effectLst/>
                <a:latin typeface="Arial" pitchFamily="34" charset="0"/>
                <a:ea typeface="+mn-ea"/>
                <a:cs typeface="Arial" pitchFamily="34" charset="0"/>
              </a:rPr>
              <a:t>, or more precisely it displays </a:t>
            </a:r>
            <a:r>
              <a:rPr lang="en-US" dirty="0"/>
              <a:t>&amp;</a:t>
            </a:r>
            <a:r>
              <a:rPr lang="en-US" dirty="0" err="1"/>
              <a:t>lt;div&amp;gt;this</a:t>
            </a:r>
            <a:r>
              <a:rPr lang="en-US" dirty="0"/>
              <a:t> is a </a:t>
            </a:r>
            <a:r>
              <a:rPr lang="en-US" dirty="0" err="1"/>
              <a:t>div&amp;lt</a:t>
            </a:r>
            <a:r>
              <a:rPr lang="en-US" dirty="0"/>
              <a:t>;/</a:t>
            </a:r>
            <a:r>
              <a:rPr lang="en-US" dirty="0" err="1"/>
              <a:t>div&amp;gt</a:t>
            </a:r>
            <a:r>
              <a:rPr lang="en-US" dirty="0"/>
              <a:t>;</a:t>
            </a:r>
            <a:r>
              <a:rPr lang="en-US" sz="1000" b="0" i="0" kern="1200" dirty="0">
                <a:solidFill>
                  <a:schemeClr val="tx1"/>
                </a:solidFill>
                <a:effectLst/>
                <a:latin typeface="Arial" pitchFamily="34" charset="0"/>
                <a:ea typeface="+mn-ea"/>
                <a:cs typeface="Arial" pitchFamily="34" charset="0"/>
              </a:rPr>
              <a:t>.</a:t>
            </a:r>
            <a:endParaRPr lang="en-US" dirty="0"/>
          </a:p>
        </p:txBody>
      </p:sp>
    </p:spTree>
    <p:extLst>
      <p:ext uri="{BB962C8B-B14F-4D97-AF65-F5344CB8AC3E}">
        <p14:creationId xmlns:p14="http://schemas.microsoft.com/office/powerpoint/2010/main" val="2785709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Property Binding with Square Brackets</a:t>
            </a:r>
          </a:p>
          <a:p>
            <a:r>
              <a:rPr lang="en-US" sz="1000" b="0" i="0" kern="1200" dirty="0">
                <a:solidFill>
                  <a:schemeClr val="tx1"/>
                </a:solidFill>
                <a:effectLst/>
                <a:latin typeface="Arial" pitchFamily="34" charset="0"/>
                <a:ea typeface="+mn-ea"/>
                <a:cs typeface="Arial" pitchFamily="34" charset="0"/>
              </a:rPr>
              <a:t>We specify one-way bindings to DOM properties using square brackets and template expressions.</a:t>
            </a:r>
          </a:p>
          <a:p>
            <a:r>
              <a:rPr lang="en-US" sz="1000" b="0" i="0" kern="1200" dirty="0">
                <a:solidFill>
                  <a:schemeClr val="tx1"/>
                </a:solidFill>
                <a:effectLst/>
                <a:latin typeface="Arial" pitchFamily="34" charset="0"/>
                <a:ea typeface="+mn-ea"/>
                <a:cs typeface="Arial" pitchFamily="34" charset="0"/>
              </a:rPr>
              <a:t>The template expressions in quotes on the right of the equals are used to set the DOM properties in square brackets on the left.</a:t>
            </a:r>
          </a:p>
          <a:p>
            <a:r>
              <a:rPr lang="en-US" sz="1000" b="0" i="0" kern="1200" dirty="0">
                <a:solidFill>
                  <a:schemeClr val="tx1"/>
                </a:solidFill>
                <a:effectLst/>
                <a:latin typeface="Arial" pitchFamily="34" charset="0"/>
                <a:ea typeface="+mn-ea"/>
                <a:cs typeface="Arial" pitchFamily="34" charset="0"/>
              </a:rPr>
              <a:t>For example, </a:t>
            </a:r>
            <a:r>
              <a:rPr lang="en-US" sz="1000" b="0" i="0" kern="1200" dirty="0" err="1">
                <a:solidFill>
                  <a:schemeClr val="tx1"/>
                </a:solidFill>
                <a:effectLst/>
                <a:latin typeface="Arial" pitchFamily="34" charset="0"/>
                <a:ea typeface="+mn-ea"/>
                <a:cs typeface="Arial" pitchFamily="34" charset="0"/>
              </a:rPr>
              <a:t>textContent</a:t>
            </a:r>
            <a:r>
              <a:rPr lang="en-US" sz="1000" b="0" i="0" kern="1200" dirty="0">
                <a:solidFill>
                  <a:schemeClr val="tx1"/>
                </a:solidFill>
                <a:effectLst/>
                <a:latin typeface="Arial" pitchFamily="34" charset="0"/>
                <a:ea typeface="+mn-ea"/>
                <a:cs typeface="Arial" pitchFamily="34" charset="0"/>
              </a:rPr>
              <a:t> is set to a person's name, buttons are disabled based on the sex property of person, and the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 alt and title properties of the </a:t>
            </a:r>
            <a:r>
              <a:rPr lang="en-US" sz="1000" b="0" i="0" kern="1200" dirty="0" err="1">
                <a:solidFill>
                  <a:schemeClr val="tx1"/>
                </a:solidFill>
                <a:effectLst/>
                <a:latin typeface="Arial" pitchFamily="34" charset="0"/>
                <a:ea typeface="+mn-ea"/>
                <a:cs typeface="Arial" pitchFamily="34" charset="0"/>
              </a:rPr>
              <a:t>img</a:t>
            </a:r>
            <a:r>
              <a:rPr lang="en-US" sz="1000" b="0" i="0" kern="1200" dirty="0">
                <a:solidFill>
                  <a:schemeClr val="tx1"/>
                </a:solidFill>
                <a:effectLst/>
                <a:latin typeface="Arial" pitchFamily="34" charset="0"/>
                <a:ea typeface="+mn-ea"/>
                <a:cs typeface="Arial" pitchFamily="34" charset="0"/>
              </a:rPr>
              <a:t> element are bound to properties of the person object.</a:t>
            </a:r>
          </a:p>
          <a:p>
            <a:r>
              <a:rPr lang="en-US" dirty="0" err="1"/>
              <a:t>innerHTML</a:t>
            </a:r>
            <a:r>
              <a:rPr lang="en-US" sz="1000" b="0" i="0" kern="1200" dirty="0">
                <a:solidFill>
                  <a:schemeClr val="tx1"/>
                </a:solidFill>
                <a:effectLst/>
                <a:latin typeface="Arial" pitchFamily="34" charset="0"/>
                <a:ea typeface="+mn-ea"/>
                <a:cs typeface="Arial" pitchFamily="34" charset="0"/>
              </a:rPr>
              <a:t> sets the HTML content of the </a:t>
            </a:r>
            <a:r>
              <a:rPr lang="en-US" dirty="0"/>
              <a:t>span</a:t>
            </a:r>
            <a:r>
              <a:rPr lang="en-US" sz="1000" b="0" i="0" kern="1200" dirty="0">
                <a:solidFill>
                  <a:schemeClr val="tx1"/>
                </a:solidFill>
                <a:effectLst/>
                <a:latin typeface="Arial" pitchFamily="34" charset="0"/>
                <a:ea typeface="+mn-ea"/>
                <a:cs typeface="Arial" pitchFamily="34" charset="0"/>
              </a:rPr>
              <a:t> to a number of stars (</a:t>
            </a:r>
            <a:r>
              <a:rPr lang="en-US" dirty="0"/>
              <a:t>&amp;#10032;</a:t>
            </a:r>
            <a:r>
              <a:rPr lang="en-US" sz="1000" b="0" i="0" kern="1200" dirty="0">
                <a:solidFill>
                  <a:schemeClr val="tx1"/>
                </a:solidFill>
                <a:effectLst/>
                <a:latin typeface="Arial" pitchFamily="34" charset="0"/>
                <a:ea typeface="+mn-ea"/>
                <a:cs typeface="Arial" pitchFamily="34" charset="0"/>
              </a:rPr>
              <a:t> is a star as you can see in the application output below). We use </a:t>
            </a:r>
            <a:r>
              <a:rPr lang="en-US" dirty="0"/>
              <a:t>[</a:t>
            </a:r>
            <a:r>
              <a:rPr lang="en-US" dirty="0" err="1"/>
              <a:t>innerHTML</a:t>
            </a:r>
            <a:r>
              <a:rPr lang="en-US" dirty="0"/>
              <a:t>]</a:t>
            </a:r>
            <a:r>
              <a:rPr lang="en-US" sz="1000" b="0" i="0" kern="1200" dirty="0">
                <a:solidFill>
                  <a:schemeClr val="tx1"/>
                </a:solidFill>
                <a:effectLst/>
                <a:latin typeface="Arial" pitchFamily="34" charset="0"/>
                <a:ea typeface="+mn-ea"/>
                <a:cs typeface="Arial" pitchFamily="34" charset="0"/>
              </a:rPr>
              <a:t> here rather than interpolation here because interpolation would escape the HTML</a:t>
            </a:r>
          </a:p>
          <a:p>
            <a:r>
              <a:rPr lang="en-US" sz="1000" b="0" i="0" kern="1200" dirty="0">
                <a:solidFill>
                  <a:schemeClr val="tx1"/>
                </a:solidFill>
                <a:effectLst/>
                <a:latin typeface="Arial" pitchFamily="34" charset="0"/>
                <a:ea typeface="+mn-ea"/>
                <a:cs typeface="Arial" pitchFamily="34" charset="0"/>
              </a:rPr>
              <a:t>Template expressions are similar to JavaScript and include features such as the ternary operator, concatenation and </a:t>
            </a:r>
            <a:r>
              <a:rPr lang="en-US" sz="1000" b="0" i="0" kern="1200" dirty="0" err="1">
                <a:solidFill>
                  <a:schemeClr val="tx1"/>
                </a:solidFill>
                <a:effectLst/>
                <a:latin typeface="Arial" pitchFamily="34" charset="0"/>
                <a:ea typeface="+mn-ea"/>
                <a:cs typeface="Arial" pitchFamily="34" charset="0"/>
              </a:rPr>
              <a:t>boolean</a:t>
            </a:r>
            <a:r>
              <a:rPr lang="en-US" sz="1000" b="0" i="0" kern="1200" dirty="0">
                <a:solidFill>
                  <a:schemeClr val="tx1"/>
                </a:solidFill>
                <a:effectLst/>
                <a:latin typeface="Arial" pitchFamily="34" charset="0"/>
                <a:ea typeface="+mn-ea"/>
                <a:cs typeface="Arial" pitchFamily="34" charset="0"/>
              </a:rPr>
              <a:t> conditions. We can call built-in methods such as </a:t>
            </a:r>
            <a:r>
              <a:rPr lang="en-US" dirty="0"/>
              <a:t>repeat</a:t>
            </a:r>
            <a:r>
              <a:rPr lang="en-US" sz="1000" b="0" i="0" kern="1200" dirty="0">
                <a:solidFill>
                  <a:schemeClr val="tx1"/>
                </a:solidFill>
                <a:effectLst/>
                <a:latin typeface="Arial" pitchFamily="34" charset="0"/>
                <a:ea typeface="+mn-ea"/>
                <a:cs typeface="Arial" pitchFamily="34" charset="0"/>
              </a:rPr>
              <a:t> as well.</a:t>
            </a:r>
          </a:p>
          <a:p>
            <a:r>
              <a:rPr lang="en-US" sz="1000" b="0" i="0" kern="1200" dirty="0">
                <a:solidFill>
                  <a:schemeClr val="tx1"/>
                </a:solidFill>
                <a:effectLst/>
                <a:latin typeface="Arial" pitchFamily="34" charset="0"/>
                <a:ea typeface="+mn-ea"/>
                <a:cs typeface="Arial" pitchFamily="34" charset="0"/>
              </a:rPr>
              <a:t>First, setting an attribute on an element will not evaluate the template expression in quotes. This is just a standard attribute assignment using a string, and we can confirm this in the application output below where we see the 'Hello ' + name string and not Hello World.</a:t>
            </a:r>
          </a:p>
          <a:p>
            <a:r>
              <a:rPr lang="en-US" sz="1000" b="0" i="0" kern="1200" dirty="0">
                <a:solidFill>
                  <a:schemeClr val="tx1"/>
                </a:solidFill>
                <a:effectLst/>
                <a:latin typeface="Arial" pitchFamily="34" charset="0"/>
                <a:ea typeface="+mn-ea"/>
                <a:cs typeface="Arial" pitchFamily="34" charset="0"/>
              </a:rPr>
              <a:t>However, when we use interpolation in the quotes (identified by the double curly braces), we are now binding to the DOM </a:t>
            </a:r>
            <a:r>
              <a:rPr lang="en-US" sz="1000" b="0" i="1" kern="1200" dirty="0">
                <a:solidFill>
                  <a:schemeClr val="tx1"/>
                </a:solidFill>
                <a:effectLst/>
                <a:latin typeface="Arial" pitchFamily="34" charset="0"/>
                <a:ea typeface="+mn-ea"/>
                <a:cs typeface="Arial" pitchFamily="34" charset="0"/>
              </a:rPr>
              <a:t>property</a:t>
            </a:r>
            <a:r>
              <a:rPr lang="en-US" sz="1000" b="0" i="0" kern="1200" dirty="0">
                <a:solidFill>
                  <a:schemeClr val="tx1"/>
                </a:solidFill>
                <a:effectLst/>
                <a:latin typeface="Arial" pitchFamily="34" charset="0"/>
                <a:ea typeface="+mn-ea"/>
                <a:cs typeface="Arial" pitchFamily="34" charset="0"/>
              </a:rPr>
              <a:t> instead, and the template expression is evaluated. This is a subtle but important difference.</a:t>
            </a:r>
          </a:p>
          <a:p>
            <a:r>
              <a:rPr lang="en-US" sz="1000" b="0" i="0" kern="1200" dirty="0">
                <a:solidFill>
                  <a:schemeClr val="tx1"/>
                </a:solidFill>
                <a:effectLst/>
                <a:latin typeface="Arial" pitchFamily="34" charset="0"/>
                <a:ea typeface="+mn-ea"/>
                <a:cs typeface="Arial" pitchFamily="34" charset="0"/>
              </a:rPr>
              <a:t>Property bindings using square brackets or the bind- prefix (known as the canonical form) always interpret the string in quotes as a template expression, so there is no need to include the curly braces in this case.</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45393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a:t>The only way to know about a user action is to listen for certain events such as keystrokes, mouse movements, clicks, and touches. We declare our interest in user actions through Angular event binding.</a:t>
            </a:r>
          </a:p>
          <a:p>
            <a:pPr algn="just"/>
            <a:endParaRPr lang="en-US" dirty="0"/>
          </a:p>
          <a:p>
            <a:pPr algn="just"/>
            <a:r>
              <a:rPr lang="en-US" dirty="0"/>
              <a:t>Event binding syntax consists of a target event within parentheses on the left of an equal sign, and a quoted template statement on the right. </a:t>
            </a:r>
          </a:p>
          <a:p>
            <a:pPr algn="just"/>
            <a:endParaRPr lang="en-US" dirty="0"/>
          </a:p>
          <a:p>
            <a:pPr algn="just"/>
            <a:r>
              <a:rPr lang="en-US" dirty="0"/>
              <a:t>$event object is used to listen to an event and grab's the user event</a:t>
            </a:r>
          </a:p>
          <a:p>
            <a:pPr algn="just"/>
            <a:endParaRPr lang="en-US" dirty="0"/>
          </a:p>
          <a:p>
            <a:r>
              <a:rPr lang="en-US" sz="1000" b="0" i="0" kern="1200" dirty="0">
                <a:solidFill>
                  <a:schemeClr val="tx1"/>
                </a:solidFill>
                <a:effectLst/>
                <a:latin typeface="Arial" pitchFamily="34" charset="0"/>
                <a:ea typeface="+mn-ea"/>
                <a:cs typeface="Arial" pitchFamily="34" charset="0"/>
              </a:rPr>
              <a:t>Event Binding with Parentheses</a:t>
            </a:r>
          </a:p>
          <a:p>
            <a:r>
              <a:rPr lang="en-US" sz="1000" b="0" i="0" kern="1200" dirty="0">
                <a:solidFill>
                  <a:schemeClr val="tx1"/>
                </a:solidFill>
                <a:effectLst/>
                <a:latin typeface="Arial" pitchFamily="34" charset="0"/>
                <a:ea typeface="+mn-ea"/>
                <a:cs typeface="Arial" pitchFamily="34" charset="0"/>
              </a:rPr>
              <a:t>We handle DOM events using parentheses and template statements.</a:t>
            </a:r>
          </a:p>
          <a:p>
            <a:r>
              <a:rPr lang="en-US" sz="1000" b="0" i="0" kern="1200" dirty="0">
                <a:solidFill>
                  <a:schemeClr val="tx1"/>
                </a:solidFill>
                <a:effectLst/>
                <a:latin typeface="Arial" pitchFamily="34" charset="0"/>
                <a:ea typeface="+mn-ea"/>
                <a:cs typeface="Arial" pitchFamily="34" charset="0"/>
              </a:rPr>
              <a:t>When an event in parentheses on the left of the equals is detected, the template statement in quotes on the right of the equals is executed. Alternatively, we can use the </a:t>
            </a:r>
            <a:r>
              <a:rPr lang="en-US" sz="1000" b="0" i="1" kern="1200" dirty="0">
                <a:solidFill>
                  <a:schemeClr val="tx1"/>
                </a:solidFill>
                <a:effectLst/>
                <a:latin typeface="Arial" pitchFamily="34" charset="0"/>
                <a:ea typeface="+mn-ea"/>
                <a:cs typeface="Arial" pitchFamily="34" charset="0"/>
              </a:rPr>
              <a:t>canonical</a:t>
            </a:r>
            <a:r>
              <a:rPr lang="en-US" sz="1000" b="0" i="0" kern="1200" dirty="0">
                <a:solidFill>
                  <a:schemeClr val="tx1"/>
                </a:solidFill>
                <a:effectLst/>
                <a:latin typeface="Arial" pitchFamily="34" charset="0"/>
                <a:ea typeface="+mn-ea"/>
                <a:cs typeface="Arial" pitchFamily="34" charset="0"/>
              </a:rPr>
              <a:t> form by prefixing the event name with on-. These three bindings are equivalent to (click), (</a:t>
            </a:r>
            <a:r>
              <a:rPr lang="en-US" sz="1000" b="0" i="0" kern="1200" dirty="0" err="1">
                <a:solidFill>
                  <a:schemeClr val="tx1"/>
                </a:solidFill>
                <a:effectLst/>
                <a:latin typeface="Arial" pitchFamily="34" charset="0"/>
                <a:ea typeface="+mn-ea"/>
                <a:cs typeface="Arial" pitchFamily="34" charset="0"/>
              </a:rPr>
              <a:t>dblclick</a:t>
            </a:r>
            <a:r>
              <a:rPr lang="en-US" sz="1000" b="0" i="0" kern="1200" dirty="0">
                <a:solidFill>
                  <a:schemeClr val="tx1"/>
                </a:solidFill>
                <a:effectLst/>
                <a:latin typeface="Arial" pitchFamily="34" charset="0"/>
                <a:ea typeface="+mn-ea"/>
                <a:cs typeface="Arial" pitchFamily="34" charset="0"/>
              </a:rPr>
              <a:t>) and (</a:t>
            </a:r>
            <a:r>
              <a:rPr lang="en-US" sz="1000" b="0" i="0" kern="1200" dirty="0" err="1">
                <a:solidFill>
                  <a:schemeClr val="tx1"/>
                </a:solidFill>
                <a:effectLst/>
                <a:latin typeface="Arial" pitchFamily="34" charset="0"/>
                <a:ea typeface="+mn-ea"/>
                <a:cs typeface="Arial" pitchFamily="34" charset="0"/>
              </a:rPr>
              <a:t>contextmenu</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string in quotes is a </a:t>
            </a:r>
            <a:r>
              <a:rPr lang="en-US" sz="1000" b="0" i="1" kern="1200" dirty="0">
                <a:solidFill>
                  <a:schemeClr val="tx1"/>
                </a:solidFill>
                <a:effectLst/>
                <a:latin typeface="Arial" pitchFamily="34" charset="0"/>
                <a:ea typeface="+mn-ea"/>
                <a:cs typeface="Arial" pitchFamily="34" charset="0"/>
              </a:rPr>
              <a:t>template statement</a:t>
            </a:r>
            <a:r>
              <a:rPr lang="en-US" sz="1000" b="0" i="0" kern="1200" dirty="0">
                <a:solidFill>
                  <a:schemeClr val="tx1"/>
                </a:solidFill>
                <a:effectLst/>
                <a:latin typeface="Arial" pitchFamily="34" charset="0"/>
                <a:ea typeface="+mn-ea"/>
                <a:cs typeface="Arial" pitchFamily="34" charset="0"/>
              </a:rPr>
              <a:t>. Template statements respond to an event by executing some JavaScript-like code. Here we simply call methods on the component class and pass in the $event object.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Keyboard </a:t>
            </a:r>
            <a:r>
              <a:rPr lang="en-US" sz="1000" b="0" i="0" kern="1200" dirty="0" err="1">
                <a:solidFill>
                  <a:schemeClr val="tx1"/>
                </a:solidFill>
                <a:effectLst/>
                <a:latin typeface="Arial" pitchFamily="34" charset="0"/>
                <a:ea typeface="+mn-ea"/>
                <a:cs typeface="Arial" pitchFamily="34" charset="0"/>
              </a:rPr>
              <a:t>Events:Template</a:t>
            </a:r>
            <a:r>
              <a:rPr lang="en-US" sz="1000" b="0" i="0" kern="1200" dirty="0">
                <a:solidFill>
                  <a:schemeClr val="tx1"/>
                </a:solidFill>
                <a:effectLst/>
                <a:latin typeface="Arial" pitchFamily="34" charset="0"/>
                <a:ea typeface="+mn-ea"/>
                <a:cs typeface="Arial" pitchFamily="34" charset="0"/>
              </a:rPr>
              <a:t> statements are expected to change the state of the application based on the user's input. Technically, they can contain statements that directly alter data such as </a:t>
            </a:r>
            <a:r>
              <a:rPr lang="en-US" dirty="0"/>
              <a:t>"key = $</a:t>
            </a:r>
            <a:r>
              <a:rPr lang="en-US" dirty="0" err="1"/>
              <a:t>event.key</a:t>
            </a:r>
            <a:r>
              <a:rPr lang="en-US" dirty="0"/>
              <a:t>"</a:t>
            </a:r>
            <a:r>
              <a:rPr lang="en-US" sz="1000" b="0" i="0" kern="1200" dirty="0">
                <a:solidFill>
                  <a:schemeClr val="tx1"/>
                </a:solidFill>
                <a:effectLst/>
                <a:latin typeface="Arial" pitchFamily="34" charset="0"/>
                <a:ea typeface="+mn-ea"/>
                <a:cs typeface="Arial" pitchFamily="34" charset="0"/>
              </a:rPr>
              <a:t> but this is usually best handled by calling a method. </a:t>
            </a:r>
          </a:p>
          <a:p>
            <a:endParaRPr lang="en-US" sz="1000" b="0" i="0" kern="1200" dirty="0">
              <a:solidFill>
                <a:schemeClr val="tx1"/>
              </a:solidFill>
              <a:effectLst/>
              <a:latin typeface="Arial" pitchFamily="34" charset="0"/>
              <a:ea typeface="+mn-ea"/>
              <a:cs typeface="Arial" pitchFamily="34" charset="0"/>
            </a:endParaRPr>
          </a:p>
          <a:p>
            <a:pPr algn="just"/>
            <a:endParaRPr lang="en-US" dirty="0"/>
          </a:p>
          <a:p>
            <a:endParaRPr lang="en-US" dirty="0"/>
          </a:p>
        </p:txBody>
      </p:sp>
    </p:spTree>
    <p:extLst>
      <p:ext uri="{BB962C8B-B14F-4D97-AF65-F5344CB8AC3E}">
        <p14:creationId xmlns:p14="http://schemas.microsoft.com/office/powerpoint/2010/main" val="3668813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lnSpcReduction="10000"/>
          </a:bodyPr>
          <a:lstStyle/>
          <a:p>
            <a:r>
              <a:rPr lang="en-US" sz="1000" b="1" i="0" kern="1200" dirty="0">
                <a:solidFill>
                  <a:schemeClr val="tx1"/>
                </a:solidFill>
                <a:effectLst/>
                <a:latin typeface="Arial" pitchFamily="34" charset="0"/>
                <a:ea typeface="+mn-ea"/>
                <a:cs typeface="Arial" pitchFamily="34" charset="0"/>
              </a:rPr>
              <a:t>Checkbox---</a:t>
            </a:r>
            <a:r>
              <a:rPr lang="en-US" sz="1000" b="0" i="0" kern="1200" dirty="0">
                <a:solidFill>
                  <a:schemeClr val="tx1"/>
                </a:solidFill>
                <a:effectLst/>
                <a:latin typeface="Arial" pitchFamily="34" charset="0"/>
                <a:ea typeface="+mn-ea"/>
                <a:cs typeface="Arial" pitchFamily="34" charset="0"/>
              </a:rPr>
              <a:t>The </a:t>
            </a:r>
            <a:r>
              <a:rPr lang="en-US" dirty="0"/>
              <a:t>change</a:t>
            </a:r>
            <a:r>
              <a:rPr lang="en-US" sz="1000" b="0" i="0" kern="1200" dirty="0">
                <a:solidFill>
                  <a:schemeClr val="tx1"/>
                </a:solidFill>
                <a:effectLst/>
                <a:latin typeface="Arial" pitchFamily="34" charset="0"/>
                <a:ea typeface="+mn-ea"/>
                <a:cs typeface="Arial" pitchFamily="34" charset="0"/>
              </a:rPr>
              <a:t> event is triggered when the user clicks on a checkbox</a:t>
            </a:r>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'app-checkbox', template: ` &lt;h1&gt;Checkbox&lt;/h1&gt;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]="cb1.checked"&gt; &lt;input #cb1 type="checkbox" value="one"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]="cb2.checked"&gt; &lt;input #cb2 type="checkbox" value="two"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]="cb3.checked"&gt; &lt;input #cb3 type="checkbox" value="three"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CheckboxComponent</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log = ''; </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`Checkbox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a:t>
            </a:r>
            <a:r>
              <a:rPr lang="en-US" sz="1000" b="0" i="0" kern="1200" dirty="0" err="1">
                <a:solidFill>
                  <a:schemeClr val="tx1"/>
                </a:solidFill>
                <a:effectLst/>
                <a:latin typeface="Arial" pitchFamily="34" charset="0"/>
                <a:ea typeface="+mn-ea"/>
                <a:cs typeface="Arial" pitchFamily="34" charset="0"/>
              </a:rPr>
              <a:t>element.checked</a:t>
            </a:r>
            <a:r>
              <a:rPr lang="en-US" sz="1000" b="0" i="0" kern="1200" dirty="0">
                <a:solidFill>
                  <a:schemeClr val="tx1"/>
                </a:solidFill>
                <a:effectLst/>
                <a:latin typeface="Arial" pitchFamily="34" charset="0"/>
                <a:ea typeface="+mn-ea"/>
                <a:cs typeface="Arial" pitchFamily="34" charset="0"/>
              </a:rPr>
              <a:t> ? '' : 'un'}checked\n`; } }</a:t>
            </a:r>
          </a:p>
          <a:p>
            <a:r>
              <a:rPr lang="en-US" sz="1000" b="1" i="0" kern="1200" dirty="0">
                <a:solidFill>
                  <a:schemeClr val="tx1"/>
                </a:solidFill>
                <a:effectLst/>
                <a:latin typeface="Arial" pitchFamily="34" charset="0"/>
                <a:ea typeface="+mn-ea"/>
                <a:cs typeface="Arial" pitchFamily="34" charset="0"/>
              </a:rPr>
              <a:t>Text </a:t>
            </a:r>
            <a:r>
              <a:rPr lang="en-US" sz="1000" b="1" i="0" kern="1200" dirty="0" err="1">
                <a:solidFill>
                  <a:schemeClr val="tx1"/>
                </a:solidFill>
                <a:effectLst/>
                <a:latin typeface="Arial" pitchFamily="34" charset="0"/>
                <a:ea typeface="+mn-ea"/>
                <a:cs typeface="Arial" pitchFamily="34" charset="0"/>
              </a:rPr>
              <a:t>Areatextarea</a:t>
            </a:r>
            <a:r>
              <a:rPr lang="en-US" sz="1000" b="1" i="0" kern="1200" dirty="0">
                <a:solidFill>
                  <a:schemeClr val="tx1"/>
                </a:solidFill>
                <a:effectLst/>
                <a:latin typeface="Arial" pitchFamily="34" charset="0"/>
                <a:ea typeface="+mn-ea"/>
                <a:cs typeface="Arial" pitchFamily="34" charset="0"/>
              </a:rPr>
              <a:t> behaves in a similar way to the textbox</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'app-text-area', template: ` &lt;h1&gt;Text Area&lt;/h1&gt; &lt;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ref-</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rows="4"&gt;&lt;/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&gt;&lt;</a:t>
            </a:r>
            <a:r>
              <a:rPr lang="en-US" sz="1000" b="0" i="0" kern="1200" dirty="0" err="1">
                <a:solidFill>
                  <a:schemeClr val="tx1"/>
                </a:solidFill>
                <a:effectLst/>
                <a:latin typeface="Arial" pitchFamily="34" charset="0"/>
                <a:ea typeface="+mn-ea"/>
                <a:cs typeface="Arial" pitchFamily="34" charset="0"/>
              </a:rPr>
              <a:t>br</a:t>
            </a:r>
            <a:r>
              <a:rPr lang="en-US" sz="1000" b="0" i="0" kern="1200" dirty="0">
                <a:solidFill>
                  <a:schemeClr val="tx1"/>
                </a:solidFill>
                <a:effectLst/>
                <a:latin typeface="Arial" pitchFamily="34" charset="0"/>
                <a:ea typeface="+mn-ea"/>
                <a:cs typeface="Arial" pitchFamily="34" charset="0"/>
              </a:rPr>
              <a:t>/&gt; &lt;button (click)="</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textarea.value</a:t>
            </a:r>
            <a:r>
              <a:rPr lang="en-US" sz="1000" b="0" i="0" kern="1200" dirty="0">
                <a:solidFill>
                  <a:schemeClr val="tx1"/>
                </a:solidFill>
                <a:effectLst/>
                <a:latin typeface="Arial" pitchFamily="34" charset="0"/>
                <a:ea typeface="+mn-ea"/>
                <a:cs typeface="Arial" pitchFamily="34" charset="0"/>
              </a:rPr>
              <a:t>)"&gt;Update Log&lt;/button&gt; &lt;button (click)="</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=''"&gt;Clear&lt;/button&gt; &lt;h2&gt;Log &lt;button (click)="log=''"&gt;Clear&lt;/button&gt;&lt;/h2&gt; &lt;pre&gt;{{log}}&lt;/pre&gt;`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TextAreaComponent</a:t>
            </a:r>
            <a:r>
              <a:rPr lang="en-US" sz="1000" b="0" i="0" kern="1200" dirty="0">
                <a:solidFill>
                  <a:schemeClr val="tx1"/>
                </a:solidFill>
                <a:effectLst/>
                <a:latin typeface="Arial" pitchFamily="34" charset="0"/>
                <a:ea typeface="+mn-ea"/>
                <a:cs typeface="Arial" pitchFamily="34" charset="0"/>
              </a:rPr>
              <a:t> { </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 'initial value'; log = ''; </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(value: </a:t>
            </a:r>
            <a:r>
              <a:rPr lang="en-US" sz="1000" b="1" i="0" kern="1200" dirty="0">
                <a:solidFill>
                  <a:schemeClr val="tx1"/>
                </a:solidFill>
                <a:effectLst/>
                <a:latin typeface="Arial" pitchFamily="34" charset="0"/>
                <a:ea typeface="+mn-ea"/>
                <a:cs typeface="Arial" pitchFamily="34" charset="0"/>
              </a:rPr>
              <a:t>string</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`Text changed to '${value}'\n`; } } </a:t>
            </a:r>
          </a:p>
        </p:txBody>
      </p:sp>
    </p:spTree>
    <p:extLst>
      <p:ext uri="{BB962C8B-B14F-4D97-AF65-F5344CB8AC3E}">
        <p14:creationId xmlns:p14="http://schemas.microsoft.com/office/powerpoint/2010/main" val="2384558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Radio</a:t>
            </a:r>
          </a:p>
          <a:p>
            <a:r>
              <a:rPr lang="en-US" sz="1000" b="1" i="0" kern="1200" dirty="0">
                <a:solidFill>
                  <a:schemeClr val="tx1"/>
                </a:solidFill>
                <a:effectLst/>
                <a:latin typeface="Arial" pitchFamily="34" charset="0"/>
                <a:ea typeface="+mn-ea"/>
                <a:cs typeface="Arial" pitchFamily="34" charset="0"/>
              </a:rPr>
              <a:t>The radio field behaves in a similar way to the checkbox. </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selector: 'app-radio', template: ` &lt;h1&gt;Radio&lt;/h1&gt;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]="r1.checked"&gt; &lt;input #r1 type="radio" name="r" value="one"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]="r2.checked"&gt; &lt;input #r2 type="radio" name="r" value="two"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]="r3.checked"&gt; &lt;input #r3 type="radio" name="r" value="three"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RadioComponent</a:t>
            </a:r>
            <a:r>
              <a:rPr lang="en-US" sz="1000" b="0" i="0" kern="1200" dirty="0">
                <a:solidFill>
                  <a:schemeClr val="tx1"/>
                </a:solidFill>
                <a:effectLst/>
                <a:latin typeface="Arial" pitchFamily="34" charset="0"/>
                <a:ea typeface="+mn-ea"/>
                <a:cs typeface="Arial" pitchFamily="34" charset="0"/>
              </a:rPr>
              <a:t> { log = ''; </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`Radio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selected\n`; } }</a:t>
            </a:r>
            <a:br>
              <a:rPr lang="en-US" dirty="0"/>
            </a:br>
            <a:endParaRPr lang="en-US" sz="1000" b="1" i="0" kern="1200" dirty="0">
              <a:solidFill>
                <a:schemeClr val="tx1"/>
              </a:solidFill>
              <a:effectLst/>
              <a:latin typeface="Arial" pitchFamily="34" charset="0"/>
              <a:ea typeface="+mn-ea"/>
              <a:cs typeface="Arial" pitchFamily="34" charset="0"/>
            </a:endParaRPr>
          </a:p>
          <a:p>
            <a:endParaRPr lang="en-US" dirty="0"/>
          </a:p>
          <a:p>
            <a:endParaRPr lang="en-US" dirty="0"/>
          </a:p>
        </p:txBody>
      </p:sp>
    </p:spTree>
    <p:extLst>
      <p:ext uri="{BB962C8B-B14F-4D97-AF65-F5344CB8AC3E}">
        <p14:creationId xmlns:p14="http://schemas.microsoft.com/office/powerpoint/2010/main" val="4177288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Two-way data binding combines the square brackets of property binding with the parentheses of event binding in a single notation using the </a:t>
            </a:r>
            <a:r>
              <a:rPr lang="en-US" dirty="0" err="1"/>
              <a:t>ngModel</a:t>
            </a:r>
            <a:r>
              <a:rPr lang="en-US" sz="1000" b="0" i="0" kern="1200" dirty="0">
                <a:solidFill>
                  <a:schemeClr val="tx1"/>
                </a:solidFill>
                <a:effectLst/>
                <a:latin typeface="Arial" pitchFamily="34" charset="0"/>
                <a:ea typeface="+mn-ea"/>
                <a:cs typeface="Arial" pitchFamily="34" charset="0"/>
              </a:rPr>
              <a:t> directive. Tip, to remember that the parentheses go inside the brackets, visualize a banana in a box. [()]</a:t>
            </a:r>
          </a:p>
          <a:p>
            <a:r>
              <a:rPr lang="en-US" sz="1000" b="0" i="0" kern="1200" dirty="0">
                <a:solidFill>
                  <a:schemeClr val="tx1"/>
                </a:solidFill>
                <a:effectLst/>
                <a:latin typeface="Arial" pitchFamily="34" charset="0"/>
                <a:ea typeface="+mn-ea"/>
                <a:cs typeface="Arial" pitchFamily="34" charset="0"/>
              </a:rPr>
              <a:t>We bind to the </a:t>
            </a:r>
            <a:r>
              <a:rPr lang="en-US" dirty="0" err="1"/>
              <a:t>ngModel</a:t>
            </a:r>
            <a:r>
              <a:rPr lang="en-US" sz="1000" b="0" i="0" kern="1200" dirty="0">
                <a:solidFill>
                  <a:schemeClr val="tx1"/>
                </a:solidFill>
                <a:effectLst/>
                <a:latin typeface="Arial" pitchFamily="34" charset="0"/>
                <a:ea typeface="+mn-ea"/>
                <a:cs typeface="Arial" pitchFamily="34" charset="0"/>
              </a:rPr>
              <a:t> property of the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 directive to update the contents of the </a:t>
            </a:r>
            <a:r>
              <a:rPr lang="en-US" dirty="0"/>
              <a:t>input</a:t>
            </a:r>
            <a:r>
              <a:rPr lang="en-US" sz="1000" b="0" i="0" kern="1200" dirty="0">
                <a:solidFill>
                  <a:schemeClr val="tx1"/>
                </a:solidFill>
                <a:effectLst/>
                <a:latin typeface="Arial" pitchFamily="34" charset="0"/>
                <a:ea typeface="+mn-ea"/>
                <a:cs typeface="Arial" pitchFamily="34" charset="0"/>
              </a:rPr>
              <a:t> field. Conversely, the </a:t>
            </a:r>
            <a:r>
              <a:rPr lang="en-US" dirty="0" err="1"/>
              <a:t>ngModelChange</a:t>
            </a:r>
            <a:r>
              <a:rPr lang="en-US" sz="1000" b="0" i="0" kern="1200" dirty="0">
                <a:solidFill>
                  <a:schemeClr val="tx1"/>
                </a:solidFill>
                <a:effectLst/>
                <a:latin typeface="Arial" pitchFamily="34" charset="0"/>
                <a:ea typeface="+mn-ea"/>
                <a:cs typeface="Arial" pitchFamily="34" charset="0"/>
              </a:rPr>
              <a:t> event takes care of setting of the value of the component property when the user changes the value in the text box.</a:t>
            </a:r>
            <a:endParaRPr lang="en-US" dirty="0"/>
          </a:p>
        </p:txBody>
      </p:sp>
    </p:spTree>
    <p:extLst>
      <p:ext uri="{BB962C8B-B14F-4D97-AF65-F5344CB8AC3E}">
        <p14:creationId xmlns:p14="http://schemas.microsoft.com/office/powerpoint/2010/main" val="1217563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42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Use property binding and the </a:t>
            </a:r>
            <a:r>
              <a:rPr lang="en-US" dirty="0"/>
              <a:t>@Input</a:t>
            </a:r>
            <a:r>
              <a:rPr lang="en-US" sz="1000" b="0" i="0" kern="1200" dirty="0">
                <a:solidFill>
                  <a:schemeClr val="tx1"/>
                </a:solidFill>
                <a:effectLst/>
                <a:latin typeface="Arial" pitchFamily="34" charset="0"/>
                <a:ea typeface="+mn-ea"/>
                <a:cs typeface="Arial" pitchFamily="34" charset="0"/>
              </a:rPr>
              <a:t> decorator to pass data into a component, and </a:t>
            </a:r>
            <a:r>
              <a:rPr lang="en-US" dirty="0"/>
              <a:t>@Output</a:t>
            </a:r>
            <a:r>
              <a:rPr lang="en-US" sz="1000" b="0" i="0" kern="1200" dirty="0">
                <a:solidFill>
                  <a:schemeClr val="tx1"/>
                </a:solidFill>
                <a:effectLst/>
                <a:latin typeface="Arial" pitchFamily="34" charset="0"/>
                <a:ea typeface="+mn-ea"/>
                <a:cs typeface="Arial" pitchFamily="34" charset="0"/>
              </a:rPr>
              <a:t> and </a:t>
            </a:r>
            <a:r>
              <a:rPr lang="en-US" dirty="0" err="1"/>
              <a:t>EventEmitter</a:t>
            </a:r>
            <a:r>
              <a:rPr lang="en-US" sz="1000" b="0" i="0" kern="1200" dirty="0">
                <a:solidFill>
                  <a:schemeClr val="tx1"/>
                </a:solidFill>
                <a:effectLst/>
                <a:latin typeface="Arial" pitchFamily="34" charset="0"/>
                <a:ea typeface="+mn-ea"/>
                <a:cs typeface="Arial" pitchFamily="34" charset="0"/>
              </a:rPr>
              <a:t> to pass data out and bind to an event.</a:t>
            </a:r>
            <a:endParaRPr lang="en-US" dirty="0"/>
          </a:p>
        </p:txBody>
      </p:sp>
    </p:spTree>
    <p:extLst>
      <p:ext uri="{BB962C8B-B14F-4D97-AF65-F5344CB8AC3E}">
        <p14:creationId xmlns:p14="http://schemas.microsoft.com/office/powerpoint/2010/main" val="2885747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Event Binding with @Output</a:t>
            </a:r>
          </a:p>
          <a:p>
            <a:r>
              <a:rPr lang="en-US" sz="1000" b="0" i="0" kern="1200" dirty="0">
                <a:solidFill>
                  <a:schemeClr val="tx1"/>
                </a:solidFill>
                <a:effectLst/>
                <a:latin typeface="Arial" pitchFamily="34" charset="0"/>
                <a:ea typeface="+mn-ea"/>
                <a:cs typeface="Arial" pitchFamily="34" charset="0"/>
              </a:rPr>
              <a:t>We can also pass values </a:t>
            </a:r>
            <a:r>
              <a:rPr lang="en-US" sz="1000" b="0" i="1" kern="1200" dirty="0">
                <a:solidFill>
                  <a:schemeClr val="tx1"/>
                </a:solidFill>
                <a:effectLst/>
                <a:latin typeface="Arial" pitchFamily="34" charset="0"/>
                <a:ea typeface="+mn-ea"/>
                <a:cs typeface="Arial" pitchFamily="34" charset="0"/>
              </a:rPr>
              <a:t>out</a:t>
            </a:r>
            <a:r>
              <a:rPr lang="en-US" sz="1000" b="0" i="0" kern="1200" dirty="0">
                <a:solidFill>
                  <a:schemeClr val="tx1"/>
                </a:solidFill>
                <a:effectLst/>
                <a:latin typeface="Arial" pitchFamily="34" charset="0"/>
                <a:ea typeface="+mn-ea"/>
                <a:cs typeface="Arial" pitchFamily="34" charset="0"/>
              </a:rPr>
              <a:t> of a child component back to the parent using an event binding. Let's see how.</a:t>
            </a:r>
          </a:p>
          <a:p>
            <a:r>
              <a:rPr lang="en-US" sz="1000" b="0" i="0" kern="1200" dirty="0">
                <a:solidFill>
                  <a:schemeClr val="tx1"/>
                </a:solidFill>
                <a:effectLst/>
                <a:latin typeface="Arial" pitchFamily="34" charset="0"/>
                <a:ea typeface="+mn-ea"/>
                <a:cs typeface="Arial" pitchFamily="34" charset="0"/>
              </a:rPr>
              <a:t>In the child component we include an @Output decorator on a variable of type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This object will be used to fire our custom events.</a:t>
            </a:r>
          </a:p>
          <a:p>
            <a:r>
              <a:rPr lang="en-US" sz="1000" b="0" i="0" kern="1200" dirty="0">
                <a:solidFill>
                  <a:schemeClr val="tx1"/>
                </a:solidFill>
                <a:effectLst/>
                <a:latin typeface="Arial" pitchFamily="34" charset="0"/>
                <a:ea typeface="+mn-ea"/>
                <a:cs typeface="Arial" pitchFamily="34" charset="0"/>
              </a:rPr>
              <a:t>@Output()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&lt;string&gt; = new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();The variable name decorated by @Output is the name of the event, which in this case is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The &lt;string&gt;type in angle brackets is the data type of the payload to be sent with the event.</a:t>
            </a:r>
          </a:p>
          <a:p>
            <a:r>
              <a:rPr lang="en-US" sz="1000" b="0" i="0" kern="1200" dirty="0">
                <a:solidFill>
                  <a:schemeClr val="tx1"/>
                </a:solidFill>
                <a:effectLst/>
                <a:latin typeface="Arial" pitchFamily="34" charset="0"/>
                <a:ea typeface="+mn-ea"/>
                <a:cs typeface="Arial" pitchFamily="34" charset="0"/>
              </a:rPr>
              <a:t>We trigger the event by calling the emit method on the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object. This method takes one argument which is the payload of the event.</a:t>
            </a:r>
          </a:p>
          <a:p>
            <a:endParaRPr lang="en-US" dirty="0"/>
          </a:p>
        </p:txBody>
      </p:sp>
    </p:spTree>
    <p:extLst>
      <p:ext uri="{BB962C8B-B14F-4D97-AF65-F5344CB8AC3E}">
        <p14:creationId xmlns:p14="http://schemas.microsoft.com/office/powerpoint/2010/main" val="246308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177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Although this template uses typical HTML elements like &lt;h2&gt; and &lt;p&gt;, it also has some differences. Code like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 {{hero.name}}, (click), [hero], and &lt;hero-detail&gt; uses </a:t>
            </a:r>
            <a:r>
              <a:rPr lang="en-IN" sz="1200" kern="1200" dirty="0" err="1">
                <a:solidFill>
                  <a:schemeClr val="tx1"/>
                </a:solidFill>
                <a:effectLst/>
                <a:latin typeface="+mn-lt"/>
                <a:ea typeface="+mn-ea"/>
                <a:cs typeface="+mn-cs"/>
              </a:rPr>
              <a:t>Angular's</a:t>
            </a:r>
            <a:r>
              <a:rPr lang="en-IN" sz="1200" kern="1200" dirty="0">
                <a:solidFill>
                  <a:schemeClr val="tx1"/>
                </a:solidFill>
                <a:effectLst/>
                <a:latin typeface="+mn-lt"/>
                <a:ea typeface="+mn-ea"/>
                <a:cs typeface="+mn-cs"/>
              </a:rPr>
              <a:t> template syntax.</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the last line of the template, the &lt;hero-detail&gt; tag is a custom element that represents a new component,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different component than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you've been reviewing.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(code not shown) presents facts about a particular hero, the hero that the user selects from the list presented by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a:t>
            </a:r>
            <a:r>
              <a:rPr lang="en-IN" sz="1200" b="1" kern="1200" dirty="0">
                <a:solidFill>
                  <a:schemeClr val="tx1"/>
                </a:solidFill>
                <a:effectLst/>
                <a:latin typeface="+mn-lt"/>
                <a:ea typeface="+mn-ea"/>
                <a:cs typeface="+mn-cs"/>
              </a:rPr>
              <a:t>child</a:t>
            </a:r>
            <a:r>
              <a:rPr lang="en-IN" sz="1200" kern="1200" dirty="0">
                <a:solidFill>
                  <a:schemeClr val="tx1"/>
                </a:solidFill>
                <a:effectLst/>
                <a:latin typeface="+mn-lt"/>
                <a:ea typeface="+mn-ea"/>
                <a:cs typeface="+mn-cs"/>
              </a:rPr>
              <a:t> of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386953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Notice how &lt;hero-detail&gt; rests comfortably among native HTML elements. Custom components mix seamlessly with native HTML in the same layouts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8</a:t>
            </a:fld>
            <a:endParaRPr lang="en-US"/>
          </a:p>
        </p:txBody>
      </p:sp>
    </p:spTree>
    <p:extLst>
      <p:ext uri="{BB962C8B-B14F-4D97-AF65-F5344CB8AC3E}">
        <p14:creationId xmlns:p14="http://schemas.microsoft.com/office/powerpoint/2010/main" val="172502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138409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10</a:t>
            </a:fld>
            <a:endParaRPr lang="en-US"/>
          </a:p>
        </p:txBody>
      </p:sp>
    </p:spTree>
    <p:extLst>
      <p:ext uri="{BB962C8B-B14F-4D97-AF65-F5344CB8AC3E}">
        <p14:creationId xmlns:p14="http://schemas.microsoft.com/office/powerpoint/2010/main" val="329383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mentioned previously, at the top we have our imports, the component decorator in the middle (which defines the selector, template and style location), and the component class.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the selector </a:t>
            </a:r>
            <a:r>
              <a:rPr lang="en-IN" sz="1200" b="1" kern="1200" dirty="0">
                <a:solidFill>
                  <a:schemeClr val="tx1"/>
                </a:solidFill>
                <a:effectLst/>
                <a:latin typeface="+mn-lt"/>
                <a:ea typeface="+mn-ea"/>
                <a:cs typeface="+mn-cs"/>
              </a:rPr>
              <a:t>app-root</a:t>
            </a:r>
            <a:r>
              <a:rPr lang="en-IN" sz="1200" kern="1200" dirty="0">
                <a:solidFill>
                  <a:schemeClr val="tx1"/>
                </a:solidFill>
                <a:effectLst/>
                <a:latin typeface="+mn-lt"/>
                <a:ea typeface="+mn-ea"/>
                <a:cs typeface="+mn-cs"/>
              </a:rPr>
              <a:t>? If you open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/index.html you will see a custom HTML tag noted as &lt;app-root&gt;&lt;/app-root&gt;.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where that component will load! If you have ng serve running in the console, you will note that in the browser at http://localhost:4200, the HTML matches the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/app/app.component.html file.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248567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Let’s look at the component code and then take these one at a time. Open our first TypeScript file: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/app/home/</a:t>
            </a:r>
            <a:r>
              <a:rPr lang="en-IN" sz="1200" kern="1200" dirty="0" err="1">
                <a:solidFill>
                  <a:schemeClr val="tx1"/>
                </a:solidFill>
                <a:effectLst/>
                <a:latin typeface="+mn-lt"/>
                <a:ea typeface="+mn-ea"/>
                <a:cs typeface="+mn-cs"/>
              </a:rPr>
              <a:t>home.component.ts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Component,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from '@angular/core';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@Component({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selector: 'app-home',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templateUrl</a:t>
            </a:r>
            <a:r>
              <a:rPr lang="en-IN" sz="1200" kern="1200" dirty="0">
                <a:solidFill>
                  <a:schemeClr val="tx1"/>
                </a:solidFill>
                <a:effectLst/>
                <a:latin typeface="+mn-lt"/>
                <a:ea typeface="+mn-ea"/>
                <a:cs typeface="+mn-cs"/>
              </a:rPr>
              <a:t>: './home.component.html',</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styleUrls</a:t>
            </a:r>
            <a:r>
              <a:rPr lang="en-IN" sz="1200" kern="1200" dirty="0">
                <a:solidFill>
                  <a:schemeClr val="tx1"/>
                </a:solidFill>
                <a:effectLst/>
                <a:latin typeface="+mn-lt"/>
                <a:ea typeface="+mn-ea"/>
                <a:cs typeface="+mn-cs"/>
              </a:rPr>
              <a:t>: ['./home.component.css']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constructor() {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that we suffix our TypeScript file with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instead of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The problem is our browser doesn’t know how to interpret TypeScript files. To solve this gap, the ng serve command live-compiles our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to a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file automatically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63188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410495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3394648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308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6848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DF99008-0C04-427A-B621-987AB75D2F2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18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745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0" y="1828800"/>
            <a:ext cx="3048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74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angular.io/api/core/OnIn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core/OnIn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angular.io/api/common/NgIf" TargetMode="External"/><Relationship Id="rId4" Type="http://schemas.openxmlformats.org/officeDocument/2006/relationships/hyperlink" Target="https://angular.io/api/common/NgForO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ngular.io/api/core/OnIn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02</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normAutofit/>
          </a:bodyPr>
          <a:lstStyle/>
          <a:p>
            <a:pPr lvl="0"/>
            <a:r>
              <a:rPr lang="en-IN" dirty="0"/>
              <a:t>selector: CSS selector that tells Angular to create and insert an instance of this component where it finds a &lt;hero-list&gt; tag in parent HTML. For example, if an app's HTML contains &lt;hero-list&gt;&lt;/hero-list&gt;, then Angular inserts an instance of the </a:t>
            </a:r>
            <a:r>
              <a:rPr lang="en-IN" dirty="0" err="1"/>
              <a:t>HeroListComponent</a:t>
            </a:r>
            <a:r>
              <a:rPr lang="en-IN" dirty="0"/>
              <a:t> view between those tags.</a:t>
            </a:r>
            <a:endParaRPr lang="en-US" dirty="0"/>
          </a:p>
          <a:p>
            <a:pPr lvl="0"/>
            <a:r>
              <a:rPr lang="en-IN" dirty="0" err="1"/>
              <a:t>templateUrl</a:t>
            </a:r>
            <a:r>
              <a:rPr lang="en-IN" dirty="0"/>
              <a:t>: module-relative address of this component's HTML template</a:t>
            </a:r>
          </a:p>
          <a:p>
            <a:pPr lvl="0"/>
            <a:r>
              <a:rPr lang="en-IN" dirty="0"/>
              <a:t>providers: array of </a:t>
            </a:r>
            <a:r>
              <a:rPr lang="en-IN" b="1" dirty="0"/>
              <a:t>dependency injection providers</a:t>
            </a:r>
            <a:r>
              <a:rPr lang="en-IN" dirty="0"/>
              <a:t> for services that the component requires. This is one way to tell Angular that the component's constructor requires a </a:t>
            </a:r>
            <a:r>
              <a:rPr lang="en-IN" dirty="0" err="1"/>
              <a:t>HeroService</a:t>
            </a:r>
            <a:r>
              <a:rPr lang="en-IN" dirty="0"/>
              <a:t> so it can get the list of heroes to display</a:t>
            </a:r>
            <a:endParaRPr lang="en-US" dirty="0"/>
          </a:p>
        </p:txBody>
      </p:sp>
    </p:spTree>
    <p:extLst>
      <p:ext uri="{BB962C8B-B14F-4D97-AF65-F5344CB8AC3E}">
        <p14:creationId xmlns:p14="http://schemas.microsoft.com/office/powerpoint/2010/main" val="765811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0BE4-7A31-4D37-A537-E7BC7DC69D48}"/>
              </a:ext>
            </a:extLst>
          </p:cNvPr>
          <p:cNvSpPr>
            <a:spLocks noGrp="1"/>
          </p:cNvSpPr>
          <p:nvPr>
            <p:ph type="title"/>
          </p:nvPr>
        </p:nvSpPr>
        <p:spPr/>
        <p:txBody>
          <a:bodyPr/>
          <a:lstStyle/>
          <a:p>
            <a:endParaRPr lang="en-US"/>
          </a:p>
        </p:txBody>
      </p:sp>
      <p:pic>
        <p:nvPicPr>
          <p:cNvPr id="4" name="Picture 3" descr="Metadata">
            <a:extLst>
              <a:ext uri="{FF2B5EF4-FFF2-40B4-BE49-F238E27FC236}">
                <a16:creationId xmlns:a16="http://schemas.microsoft.com/office/drawing/2014/main" id="{EAA317C0-F1D4-4451-98F4-E9DAC936BB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6407" y="685800"/>
            <a:ext cx="3608439" cy="3814916"/>
          </a:xfrm>
          <a:prstGeom prst="rect">
            <a:avLst/>
          </a:prstGeom>
          <a:noFill/>
          <a:ln>
            <a:noFill/>
          </a:ln>
        </p:spPr>
      </p:pic>
      <p:sp>
        <p:nvSpPr>
          <p:cNvPr id="7" name="Content Placeholder 6">
            <a:extLst>
              <a:ext uri="{FF2B5EF4-FFF2-40B4-BE49-F238E27FC236}">
                <a16:creationId xmlns:a16="http://schemas.microsoft.com/office/drawing/2014/main" id="{4522FB07-7DC4-49A8-85D8-79F037A1F4C1}"/>
              </a:ext>
            </a:extLst>
          </p:cNvPr>
          <p:cNvSpPr>
            <a:spLocks noGrp="1"/>
          </p:cNvSpPr>
          <p:nvPr>
            <p:ph idx="1"/>
          </p:nvPr>
        </p:nvSpPr>
        <p:spPr/>
        <p:txBody>
          <a:bodyPr/>
          <a:lstStyle/>
          <a:p>
            <a:endParaRPr lang="en-US" dirty="0"/>
          </a:p>
        </p:txBody>
      </p:sp>
      <p:sp>
        <p:nvSpPr>
          <p:cNvPr id="8" name="TextBox 7">
            <a:extLst>
              <a:ext uri="{FF2B5EF4-FFF2-40B4-BE49-F238E27FC236}">
                <a16:creationId xmlns:a16="http://schemas.microsoft.com/office/drawing/2014/main" id="{C42F78D4-C11C-45F9-890F-7C5CD740CDED}"/>
              </a:ext>
            </a:extLst>
          </p:cNvPr>
          <p:cNvSpPr txBox="1"/>
          <p:nvPr/>
        </p:nvSpPr>
        <p:spPr>
          <a:xfrm>
            <a:off x="4879056" y="685800"/>
            <a:ext cx="5579604"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3"/>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4"/>
              </a:rPr>
              <a:t>OnInit</a:t>
            </a:r>
            <a:r>
              <a:rPr lang="en-IN" dirty="0"/>
              <a:t> {</a:t>
            </a:r>
            <a:endParaRPr lang="en-US" dirty="0"/>
          </a:p>
          <a:p>
            <a:r>
              <a:rPr lang="en-IN" dirty="0"/>
              <a:t>	heroes: Hero[];</a:t>
            </a:r>
            <a:endParaRPr lang="en-US" dirty="0"/>
          </a:p>
          <a:p>
            <a:r>
              <a:rPr lang="en-IN" dirty="0"/>
              <a:t>  	</a:t>
            </a:r>
            <a:r>
              <a:rPr lang="en-IN" dirty="0" err="1"/>
              <a:t>selectedHero</a:t>
            </a:r>
            <a:r>
              <a:rPr lang="en-IN" dirty="0"/>
              <a:t>: Hero;</a:t>
            </a:r>
            <a:endParaRPr lang="en-US" dirty="0"/>
          </a:p>
          <a:p>
            <a:r>
              <a:rPr lang="en-IN" dirty="0"/>
              <a:t>  	constructor(private service: </a:t>
            </a:r>
            <a:r>
              <a:rPr lang="en-IN" dirty="0" err="1"/>
              <a:t>HeroService</a:t>
            </a:r>
            <a:r>
              <a:rPr lang="en-IN" dirty="0"/>
              <a:t>) { }</a:t>
            </a:r>
            <a:endParaRPr lang="en-US" dirty="0"/>
          </a:p>
          <a:p>
            <a:r>
              <a:rPr lang="en-IN" dirty="0"/>
              <a:t> 	</a:t>
            </a:r>
            <a:r>
              <a:rPr lang="en-IN" dirty="0" err="1"/>
              <a:t>ngOnInit</a:t>
            </a:r>
            <a:r>
              <a:rPr lang="en-IN" dirty="0"/>
              <a:t>() {</a:t>
            </a:r>
            <a:endParaRPr lang="en-US" dirty="0"/>
          </a:p>
          <a:p>
            <a:r>
              <a:rPr lang="en-IN" dirty="0"/>
              <a:t>    		</a:t>
            </a:r>
            <a:r>
              <a:rPr lang="en-IN" dirty="0" err="1"/>
              <a:t>this.heroes</a:t>
            </a:r>
            <a:r>
              <a:rPr lang="en-IN" dirty="0"/>
              <a:t> = </a:t>
            </a:r>
            <a:r>
              <a:rPr lang="en-IN" dirty="0" err="1"/>
              <a:t>this.service.getHeroes</a:t>
            </a:r>
            <a:r>
              <a:rPr lang="en-IN" dirty="0"/>
              <a:t>();</a:t>
            </a:r>
            <a:endParaRPr lang="en-US" dirty="0"/>
          </a:p>
          <a:p>
            <a:r>
              <a:rPr lang="en-IN" dirty="0"/>
              <a:t>  	}</a:t>
            </a:r>
            <a:endParaRPr lang="en-US" dirty="0"/>
          </a:p>
          <a:p>
            <a:r>
              <a:rPr lang="en-IN" dirty="0"/>
              <a:t>  	</a:t>
            </a:r>
            <a:r>
              <a:rPr lang="en-IN" dirty="0" err="1"/>
              <a:t>selectHero</a:t>
            </a:r>
            <a:r>
              <a:rPr lang="en-IN" dirty="0"/>
              <a:t>(hero: Hero) { </a:t>
            </a:r>
            <a:r>
              <a:rPr lang="en-IN" dirty="0" err="1"/>
              <a:t>this.selectedHero</a:t>
            </a:r>
            <a:r>
              <a:rPr lang="en-IN" dirty="0"/>
              <a:t> = hero;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2593575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4362938"/>
          </a:xfrm>
        </p:spPr>
        <p:txBody>
          <a:bodyPr>
            <a:normAutofit/>
          </a:bodyPr>
          <a:lstStyle/>
          <a:p>
            <a:r>
              <a:rPr lang="en-IN" sz="1800" dirty="0"/>
              <a:t>Angular components are the basic building blocks of your app. Each component defines:</a:t>
            </a:r>
            <a:endParaRPr lang="en-US" sz="1800" dirty="0"/>
          </a:p>
          <a:p>
            <a:pPr lvl="0"/>
            <a:r>
              <a:rPr lang="en-IN" sz="1800" dirty="0"/>
              <a:t>Any necessary imports needed by the component</a:t>
            </a:r>
            <a:endParaRPr lang="en-US" sz="1800" dirty="0"/>
          </a:p>
          <a:p>
            <a:pPr lvl="0"/>
            <a:r>
              <a:rPr lang="en-IN" sz="1800" dirty="0"/>
              <a:t>A component decorator, which includes properties that allow you to define the template, CSS styling, animations, etc..</a:t>
            </a:r>
            <a:endParaRPr lang="en-US" sz="1800" dirty="0"/>
          </a:p>
          <a:p>
            <a:pPr lvl="0"/>
            <a:r>
              <a:rPr lang="en-IN" sz="1800" dirty="0"/>
              <a:t>A class, which is where your component logic is stored.</a:t>
            </a:r>
            <a:endParaRPr lang="en-US" sz="1800" dirty="0"/>
          </a:p>
          <a:p>
            <a:r>
              <a:rPr lang="en-IN" sz="1800" dirty="0"/>
              <a:t>Angular components reside within the /</a:t>
            </a:r>
            <a:r>
              <a:rPr lang="en-IN" sz="1800" dirty="0" err="1"/>
              <a:t>src</a:t>
            </a:r>
            <a:r>
              <a:rPr lang="en-IN" sz="1800" dirty="0"/>
              <a:t>/app folder:</a:t>
            </a:r>
            <a:endParaRPr lang="en-US" sz="1800" dirty="0"/>
          </a:p>
        </p:txBody>
      </p:sp>
      <p:sp>
        <p:nvSpPr>
          <p:cNvPr id="2" name="TextBox 1">
            <a:extLst>
              <a:ext uri="{FF2B5EF4-FFF2-40B4-BE49-F238E27FC236}">
                <a16:creationId xmlns:a16="http://schemas.microsoft.com/office/drawing/2014/main" id="{0469E9B7-7595-4F11-816E-2B65C26C0481}"/>
              </a:ext>
            </a:extLst>
          </p:cNvPr>
          <p:cNvSpPr txBox="1"/>
          <p:nvPr/>
        </p:nvSpPr>
        <p:spPr>
          <a:xfrm>
            <a:off x="6695768" y="4143201"/>
            <a:ext cx="531925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a:t>
            </a:r>
            <a:r>
              <a:rPr lang="en-IN" dirty="0" err="1"/>
              <a:t>src</a:t>
            </a:r>
            <a:endParaRPr lang="en-US" dirty="0"/>
          </a:p>
          <a:p>
            <a:r>
              <a:rPr lang="en-IN" dirty="0"/>
              <a:t>  &gt; app</a:t>
            </a:r>
            <a:endParaRPr lang="en-US" dirty="0"/>
          </a:p>
          <a:p>
            <a:r>
              <a:rPr lang="en-IN" dirty="0"/>
              <a:t>    </a:t>
            </a:r>
            <a:r>
              <a:rPr lang="en-IN" dirty="0" err="1"/>
              <a:t>app.component.ts</a:t>
            </a:r>
            <a:r>
              <a:rPr lang="en-IN" dirty="0"/>
              <a:t>     // A component file</a:t>
            </a:r>
            <a:endParaRPr lang="en-US" dirty="0"/>
          </a:p>
          <a:p>
            <a:r>
              <a:rPr lang="en-IN" dirty="0"/>
              <a:t>    app.component.html  // A component template file</a:t>
            </a:r>
            <a:endParaRPr lang="en-US" dirty="0"/>
          </a:p>
          <a:p>
            <a:r>
              <a:rPr lang="en-IN" dirty="0"/>
              <a:t>    app.component.css   // A component CSS file</a:t>
            </a:r>
            <a:endParaRPr lang="en-US" dirty="0"/>
          </a:p>
          <a:p>
            <a:r>
              <a:rPr lang="en-IN" dirty="0"/>
              <a:t>    &gt; about              // Additional component folder</a:t>
            </a:r>
            <a:endParaRPr lang="en-US" dirty="0"/>
          </a:p>
          <a:p>
            <a:r>
              <a:rPr lang="en-IN" dirty="0"/>
              <a:t>    &gt; contact            // Additional component folder</a:t>
            </a:r>
            <a:endParaRPr lang="en-US" dirty="0"/>
          </a:p>
          <a:p>
            <a:endParaRPr lang="en-US" dirty="0"/>
          </a:p>
        </p:txBody>
      </p:sp>
    </p:spTree>
    <p:extLst>
      <p:ext uri="{BB962C8B-B14F-4D97-AF65-F5344CB8AC3E}">
        <p14:creationId xmlns:p14="http://schemas.microsoft.com/office/powerpoint/2010/main" val="20389320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open up the /</a:t>
            </a:r>
            <a:r>
              <a:rPr lang="en-IN" dirty="0" err="1"/>
              <a:t>src</a:t>
            </a:r>
            <a:r>
              <a:rPr lang="en-IN" dirty="0"/>
              <a:t>/app/</a:t>
            </a:r>
            <a:r>
              <a:rPr lang="en-IN" dirty="0" err="1"/>
              <a:t>app.component.ts</a:t>
            </a:r>
            <a:r>
              <a:rPr lang="en-IN" dirty="0"/>
              <a:t> </a:t>
            </a:r>
            <a:r>
              <a:rPr lang="en-IN" dirty="0" err="1"/>
              <a:t>componen</a:t>
            </a:r>
            <a:r>
              <a:rPr lang="en-IN" dirty="0"/>
              <a:t> file that the CLI generated for us: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 from '@angular/core';</a:t>
            </a:r>
            <a:endParaRPr lang="en-US" dirty="0"/>
          </a:p>
          <a:p>
            <a:r>
              <a:rPr lang="en-IN" dirty="0"/>
              <a:t> </a:t>
            </a:r>
            <a:endParaRPr lang="en-US" dirty="0"/>
          </a:p>
          <a:p>
            <a:r>
              <a:rPr lang="en-IN" dirty="0"/>
              <a:t>@Component({</a:t>
            </a:r>
            <a:endParaRPr lang="en-US" dirty="0"/>
          </a:p>
          <a:p>
            <a:pPr lvl="1"/>
            <a:r>
              <a:rPr lang="en-IN" dirty="0"/>
              <a:t>  selector: 'app-root',</a:t>
            </a:r>
            <a:endParaRPr lang="en-US" dirty="0"/>
          </a:p>
          <a:p>
            <a:pPr lvl="1"/>
            <a:r>
              <a:rPr lang="en-IN" dirty="0"/>
              <a:t>  </a:t>
            </a:r>
            <a:r>
              <a:rPr lang="en-IN" dirty="0" err="1"/>
              <a:t>templateUrl</a:t>
            </a:r>
            <a:r>
              <a:rPr lang="en-IN" dirty="0"/>
              <a:t>: './app.component.html',</a:t>
            </a:r>
            <a:endParaRPr lang="en-US" dirty="0"/>
          </a:p>
          <a:p>
            <a:pPr lvl="1"/>
            <a:r>
              <a:rPr lang="en-IN" dirty="0"/>
              <a:t>  </a:t>
            </a:r>
            <a:r>
              <a:rPr lang="en-IN" dirty="0" err="1"/>
              <a:t>styleUrls</a:t>
            </a:r>
            <a:r>
              <a:rPr lang="en-IN" dirty="0"/>
              <a:t>: ['./</a:t>
            </a:r>
            <a:r>
              <a:rPr lang="en-IN" dirty="0" err="1"/>
              <a:t>app.component.scss</a:t>
            </a:r>
            <a:r>
              <a:rPr lang="en-IN" dirty="0"/>
              <a:t>']</a:t>
            </a:r>
            <a:endParaRPr lang="en-US" dirty="0"/>
          </a:p>
          <a:p>
            <a:r>
              <a:rPr lang="en-IN" dirty="0"/>
              <a:t>})</a:t>
            </a:r>
            <a:endParaRPr lang="en-US" dirty="0"/>
          </a:p>
          <a:p>
            <a:r>
              <a:rPr lang="en-IN" dirty="0"/>
              <a:t>export class </a:t>
            </a:r>
            <a:r>
              <a:rPr lang="en-IN" dirty="0" err="1"/>
              <a:t>AppComponent</a:t>
            </a:r>
            <a:r>
              <a:rPr lang="en-IN" dirty="0"/>
              <a:t> {</a:t>
            </a:r>
            <a:endParaRPr lang="en-US" dirty="0"/>
          </a:p>
          <a:p>
            <a:r>
              <a:rPr lang="en-IN" dirty="0"/>
              <a:t> 	 title = 'app';</a:t>
            </a:r>
            <a:endParaRPr lang="en-US" dirty="0"/>
          </a:p>
          <a:p>
            <a:r>
              <a:rPr lang="en-IN" dirty="0"/>
              <a:t>}</a:t>
            </a:r>
            <a:endParaRPr lang="en-US" dirty="0"/>
          </a:p>
        </p:txBody>
      </p:sp>
    </p:spTree>
    <p:extLst>
      <p:ext uri="{BB962C8B-B14F-4D97-AF65-F5344CB8AC3E}">
        <p14:creationId xmlns:p14="http://schemas.microsoft.com/office/powerpoint/2010/main" val="11576605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fontScale="77500" lnSpcReduction="20000"/>
          </a:bodyPr>
          <a:lstStyle/>
          <a:p>
            <a:r>
              <a:rPr lang="en-IN" dirty="0"/>
              <a:t>The Angular CLI is used for more than just starting new projects. You can also use it to generate new components. In the console (you can open a second console so that your ng serve command is not halted), type::</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ng generate component home		or 	&gt; ng g c home</a:t>
            </a:r>
            <a:endParaRPr lang="en-US" dirty="0"/>
          </a:p>
          <a:p>
            <a:r>
              <a:rPr lang="en-IN" dirty="0"/>
              <a:t> </a:t>
            </a:r>
            <a:endParaRPr lang="en-US" dirty="0"/>
          </a:p>
          <a:p>
            <a:r>
              <a:rPr lang="en-IN" dirty="0"/>
              <a:t>  // Output:</a:t>
            </a:r>
            <a:endParaRPr lang="en-US" dirty="0"/>
          </a:p>
          <a:p>
            <a:r>
              <a:rPr lang="en-IN" dirty="0"/>
              <a:t>  create </a:t>
            </a:r>
            <a:r>
              <a:rPr lang="en-IN" dirty="0" err="1"/>
              <a:t>src</a:t>
            </a:r>
            <a:r>
              <a:rPr lang="en-IN" dirty="0"/>
              <a:t>/app/home/home.component.html (23 bytes)</a:t>
            </a:r>
            <a:endParaRPr lang="en-US" dirty="0"/>
          </a:p>
          <a:p>
            <a:r>
              <a:rPr lang="en-IN" dirty="0"/>
              <a:t>  create </a:t>
            </a:r>
            <a:r>
              <a:rPr lang="en-IN" dirty="0" err="1"/>
              <a:t>src</a:t>
            </a:r>
            <a:r>
              <a:rPr lang="en-IN" dirty="0"/>
              <a:t>/app/home/</a:t>
            </a:r>
            <a:r>
              <a:rPr lang="en-IN" dirty="0" err="1"/>
              <a:t>home.component.spec.ts</a:t>
            </a:r>
            <a:r>
              <a:rPr lang="en-IN" dirty="0"/>
              <a:t> (614 bytes)</a:t>
            </a:r>
            <a:endParaRPr lang="en-US" dirty="0"/>
          </a:p>
          <a:p>
            <a:r>
              <a:rPr lang="en-IN" dirty="0"/>
              <a:t>  create </a:t>
            </a:r>
            <a:r>
              <a:rPr lang="en-IN" dirty="0" err="1"/>
              <a:t>src</a:t>
            </a:r>
            <a:r>
              <a:rPr lang="en-IN" dirty="0"/>
              <a:t>/app/home/</a:t>
            </a:r>
            <a:r>
              <a:rPr lang="en-IN" dirty="0" err="1"/>
              <a:t>home.component.ts</a:t>
            </a:r>
            <a:r>
              <a:rPr lang="en-IN" dirty="0"/>
              <a:t> (262 bytes)</a:t>
            </a:r>
            <a:endParaRPr lang="en-US" dirty="0"/>
          </a:p>
          <a:p>
            <a:r>
              <a:rPr lang="en-IN" dirty="0"/>
              <a:t>  create </a:t>
            </a:r>
            <a:r>
              <a:rPr lang="en-IN" dirty="0" err="1"/>
              <a:t>src</a:t>
            </a:r>
            <a:r>
              <a:rPr lang="en-IN" dirty="0"/>
              <a:t>/app/home/</a:t>
            </a:r>
            <a:r>
              <a:rPr lang="en-IN" dirty="0" err="1"/>
              <a:t>home.component.scss</a:t>
            </a:r>
            <a:r>
              <a:rPr lang="en-IN" dirty="0"/>
              <a:t> (0 bytes)</a:t>
            </a:r>
            <a:endParaRPr lang="en-US" dirty="0"/>
          </a:p>
          <a:p>
            <a:r>
              <a:rPr lang="en-IN" dirty="0"/>
              <a:t>  update </a:t>
            </a:r>
            <a:r>
              <a:rPr lang="en-IN" dirty="0" err="1"/>
              <a:t>src</a:t>
            </a:r>
            <a:r>
              <a:rPr lang="en-IN" dirty="0"/>
              <a:t>/app/</a:t>
            </a:r>
            <a:r>
              <a:rPr lang="en-IN" dirty="0" err="1"/>
              <a:t>app.module.ts</a:t>
            </a:r>
            <a:r>
              <a:rPr lang="en-IN" dirty="0"/>
              <a:t> (467 bytes)</a:t>
            </a:r>
            <a:endParaRPr lang="en-US" dirty="0"/>
          </a:p>
        </p:txBody>
      </p:sp>
    </p:spTree>
    <p:extLst>
      <p:ext uri="{BB962C8B-B14F-4D97-AF65-F5344CB8AC3E}">
        <p14:creationId xmlns:p14="http://schemas.microsoft.com/office/powerpoint/2010/main" val="36339203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look at the component code and then take these one at a time. Open our first TypeScript file: </a:t>
            </a:r>
            <a:r>
              <a:rPr lang="en-IN" dirty="0" err="1"/>
              <a:t>src</a:t>
            </a:r>
            <a:r>
              <a:rPr lang="en-IN" dirty="0"/>
              <a:t>/app/home/</a:t>
            </a:r>
            <a:r>
              <a:rPr lang="en-IN" dirty="0" err="1"/>
              <a:t>home.component.ts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a:t>
            </a:r>
            <a:r>
              <a:rPr lang="en-IN" dirty="0" err="1"/>
              <a:t>OnInit</a:t>
            </a:r>
            <a:r>
              <a:rPr lang="en-IN" dirty="0"/>
              <a:t> } from '@angular/core';</a:t>
            </a:r>
            <a:endParaRPr lang="en-US" dirty="0"/>
          </a:p>
          <a:p>
            <a:r>
              <a:rPr lang="en-IN" dirty="0"/>
              <a:t> </a:t>
            </a:r>
            <a:endParaRPr lang="en-US" dirty="0"/>
          </a:p>
          <a:p>
            <a:r>
              <a:rPr lang="en-IN" dirty="0"/>
              <a:t>@Component({</a:t>
            </a:r>
            <a:endParaRPr lang="en-US" dirty="0"/>
          </a:p>
          <a:p>
            <a:pPr lvl="1"/>
            <a:r>
              <a:rPr lang="en-IN" dirty="0"/>
              <a:t>selector: 'app-home',</a:t>
            </a:r>
            <a:endParaRPr lang="en-US" dirty="0"/>
          </a:p>
          <a:p>
            <a:pPr lvl="1"/>
            <a:r>
              <a:rPr lang="en-IN" dirty="0" err="1"/>
              <a:t>templateUrl</a:t>
            </a:r>
            <a:r>
              <a:rPr lang="en-IN" dirty="0"/>
              <a:t>: './home.component.html',</a:t>
            </a:r>
            <a:endParaRPr lang="en-US" dirty="0"/>
          </a:p>
          <a:p>
            <a:pPr lvl="1"/>
            <a:r>
              <a:rPr lang="en-IN" dirty="0" err="1"/>
              <a:t>styleUrls</a:t>
            </a:r>
            <a:r>
              <a:rPr lang="en-IN" dirty="0"/>
              <a:t>: ['./home.component.css']</a:t>
            </a:r>
            <a:endParaRPr lang="en-US" dirty="0"/>
          </a:p>
          <a:p>
            <a:r>
              <a:rPr lang="en-IN" dirty="0"/>
              <a:t>})</a:t>
            </a:r>
            <a:endParaRPr lang="en-US" dirty="0"/>
          </a:p>
          <a:p>
            <a:r>
              <a:rPr lang="en-IN" dirty="0"/>
              <a:t>export class </a:t>
            </a:r>
            <a:r>
              <a:rPr lang="en-IN" dirty="0" err="1"/>
              <a:t>HomeComponent</a:t>
            </a:r>
            <a:r>
              <a:rPr lang="en-IN" dirty="0"/>
              <a:t> implements </a:t>
            </a:r>
            <a:r>
              <a:rPr lang="en-IN" dirty="0" err="1"/>
              <a:t>OnInit</a:t>
            </a:r>
            <a:r>
              <a:rPr lang="en-IN" dirty="0"/>
              <a:t> { </a:t>
            </a:r>
            <a:endParaRPr lang="en-US" dirty="0"/>
          </a:p>
          <a:p>
            <a:pPr lvl="1"/>
            <a:r>
              <a:rPr lang="en-IN" dirty="0"/>
              <a:t>constructor() { }</a:t>
            </a:r>
            <a:endParaRPr lang="en-US" dirty="0"/>
          </a:p>
          <a:p>
            <a:pPr lvl="1"/>
            <a:r>
              <a:rPr lang="en-IN" dirty="0" err="1"/>
              <a:t>ngOnInit</a:t>
            </a:r>
            <a:r>
              <a:rPr lang="en-IN" dirty="0"/>
              <a:t>() {</a:t>
            </a:r>
            <a:endParaRPr lang="en-US" dirty="0"/>
          </a:p>
          <a:p>
            <a:pPr lvl="1"/>
            <a:r>
              <a:rPr lang="en-IN" dirty="0"/>
              <a:t>}</a:t>
            </a:r>
            <a:endParaRPr lang="en-US" dirty="0"/>
          </a:p>
          <a:p>
            <a:r>
              <a:rPr lang="en-IN" dirty="0"/>
              <a:t>}</a:t>
            </a:r>
            <a:endParaRPr lang="en-US" dirty="0"/>
          </a:p>
        </p:txBody>
      </p:sp>
    </p:spTree>
    <p:extLst>
      <p:ext uri="{BB962C8B-B14F-4D97-AF65-F5344CB8AC3E}">
        <p14:creationId xmlns:p14="http://schemas.microsoft.com/office/powerpoint/2010/main" val="2370570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5067785"/>
          </a:xfrm>
        </p:spPr>
        <p:txBody>
          <a:bodyPr>
            <a:normAutofit/>
          </a:bodyPr>
          <a:lstStyle/>
          <a:p>
            <a:r>
              <a:rPr lang="en-IN" cap="all" dirty="0"/>
              <a:t>Importing Dependencies</a:t>
            </a:r>
          </a:p>
          <a:p>
            <a:pPr lvl="1"/>
            <a:r>
              <a:rPr lang="en-IN" dirty="0"/>
              <a:t>The import statement defines the modules we want to use to write our code. Here we’re importing two things: Component, and </a:t>
            </a:r>
            <a:r>
              <a:rPr lang="en-IN" dirty="0" err="1"/>
              <a:t>OnInit</a:t>
            </a:r>
            <a:r>
              <a:rPr lang="en-IN" dirty="0"/>
              <a:t>.</a:t>
            </a:r>
          </a:p>
          <a:p>
            <a:r>
              <a:rPr lang="en-IN" cap="all" dirty="0"/>
              <a:t>Component Decorators</a:t>
            </a:r>
          </a:p>
          <a:p>
            <a:pPr lvl="1"/>
            <a:r>
              <a:rPr lang="en-IN" dirty="0"/>
              <a:t>Selector</a:t>
            </a:r>
            <a:endParaRPr lang="en-IN" cap="all" dirty="0"/>
          </a:p>
          <a:p>
            <a:pPr lvl="1"/>
            <a:r>
              <a:rPr lang="en-IN" cap="all" dirty="0"/>
              <a:t>Adding a template OR </a:t>
            </a:r>
            <a:r>
              <a:rPr lang="en-IN" cap="all" dirty="0" err="1"/>
              <a:t>templateUrl</a:t>
            </a:r>
            <a:endParaRPr lang="en-IN" cap="all" dirty="0"/>
          </a:p>
          <a:p>
            <a:pPr lvl="1"/>
            <a:r>
              <a:rPr lang="en-IN" cap="all" dirty="0"/>
              <a:t>Adding CSS Styles with </a:t>
            </a:r>
            <a:r>
              <a:rPr lang="en-IN" cap="all" dirty="0" err="1"/>
              <a:t>styleUrls</a:t>
            </a:r>
            <a:endParaRPr lang="en-US" cap="all" dirty="0"/>
          </a:p>
          <a:p>
            <a:endParaRPr lang="en-US" cap="all" dirty="0"/>
          </a:p>
          <a:p>
            <a:endParaRPr lang="en-US" cap="all" dirty="0"/>
          </a:p>
          <a:p>
            <a:pPr lvl="1"/>
            <a:endParaRPr lang="en-IN" dirty="0"/>
          </a:p>
          <a:p>
            <a:pPr marL="530352" lvl="1" indent="0">
              <a:buNone/>
            </a:pPr>
            <a:endParaRPr lang="en-US" dirty="0"/>
          </a:p>
          <a:p>
            <a:endParaRPr lang="en-US" cap="all" dirty="0"/>
          </a:p>
        </p:txBody>
      </p:sp>
    </p:spTree>
    <p:extLst>
      <p:ext uri="{BB962C8B-B14F-4D97-AF65-F5344CB8AC3E}">
        <p14:creationId xmlns:p14="http://schemas.microsoft.com/office/powerpoint/2010/main" val="549068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graphicFrame>
        <p:nvGraphicFramePr>
          <p:cNvPr id="4" name="Diagram 3">
            <a:extLst>
              <a:ext uri="{FF2B5EF4-FFF2-40B4-BE49-F238E27FC236}">
                <a16:creationId xmlns:a16="http://schemas.microsoft.com/office/drawing/2014/main" id="{4E367924-8BDE-4DC8-B4BF-7651F58BE8C4}"/>
              </a:ext>
            </a:extLst>
          </p:cNvPr>
          <p:cNvGraphicFramePr/>
          <p:nvPr>
            <p:extLst>
              <p:ext uri="{D42A27DB-BD31-4B8C-83A1-F6EECF244321}">
                <p14:modId xmlns:p14="http://schemas.microsoft.com/office/powerpoint/2010/main" val="2435505283"/>
              </p:ext>
            </p:extLst>
          </p:nvPr>
        </p:nvGraphicFramePr>
        <p:xfrm>
          <a:off x="1890989" y="1858864"/>
          <a:ext cx="7194018" cy="1937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5227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sp>
        <p:nvSpPr>
          <p:cNvPr id="5" name="Text Box 44">
            <a:extLst>
              <a:ext uri="{FF2B5EF4-FFF2-40B4-BE49-F238E27FC236}">
                <a16:creationId xmlns:a16="http://schemas.microsoft.com/office/drawing/2014/main" id="{3ED7659A-5262-4C25-A49A-36401B72F15F}"/>
              </a:ext>
            </a:extLst>
          </p:cNvPr>
          <p:cNvSpPr txBox="1"/>
          <p:nvPr/>
        </p:nvSpPr>
        <p:spPr>
          <a:xfrm>
            <a:off x="1570828" y="1409165"/>
            <a:ext cx="1733550" cy="293556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Typescript Code</a:t>
            </a:r>
            <a:endParaRPr lang="en-US" sz="100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(Business Logic)</a:t>
            </a:r>
            <a:endParaRPr lang="en-US" sz="1000">
              <a:effectLst/>
              <a:ea typeface="Times New Roman" panose="02020603050405020304" pitchFamily="18" charset="0"/>
              <a:cs typeface="Times New Roman" panose="02020603050405020304" pitchFamily="18" charset="0"/>
            </a:endParaRPr>
          </a:p>
        </p:txBody>
      </p:sp>
      <p:sp>
        <p:nvSpPr>
          <p:cNvPr id="6" name="Text Box 45">
            <a:extLst>
              <a:ext uri="{FF2B5EF4-FFF2-40B4-BE49-F238E27FC236}">
                <a16:creationId xmlns:a16="http://schemas.microsoft.com/office/drawing/2014/main" id="{6B694C0E-2689-44AE-A1B3-ABB60D6A7219}"/>
              </a:ext>
            </a:extLst>
          </p:cNvPr>
          <p:cNvSpPr txBox="1"/>
          <p:nvPr/>
        </p:nvSpPr>
        <p:spPr>
          <a:xfrm>
            <a:off x="8534070" y="1371599"/>
            <a:ext cx="1733550" cy="297313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Template</a:t>
            </a:r>
            <a:endParaRPr lang="en-US" sz="1000" dirty="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(HTML)</a:t>
            </a:r>
            <a:endParaRPr lang="en-US" sz="1000" dirty="0">
              <a:effectLst/>
              <a:ea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7A4810B0-8674-431B-AF91-F519197733AF}"/>
              </a:ext>
            </a:extLst>
          </p:cNvPr>
          <p:cNvSpPr/>
          <p:nvPr/>
        </p:nvSpPr>
        <p:spPr>
          <a:xfrm>
            <a:off x="3657931" y="1625111"/>
            <a:ext cx="4574612" cy="333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Left 7">
            <a:extLst>
              <a:ext uri="{FF2B5EF4-FFF2-40B4-BE49-F238E27FC236}">
                <a16:creationId xmlns:a16="http://schemas.microsoft.com/office/drawing/2014/main" id="{CB394917-B867-4909-A708-9992F231635B}"/>
              </a:ext>
            </a:extLst>
          </p:cNvPr>
          <p:cNvSpPr/>
          <p:nvPr/>
        </p:nvSpPr>
        <p:spPr>
          <a:xfrm>
            <a:off x="3657931" y="2524688"/>
            <a:ext cx="4574612" cy="292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Left-Right 8">
            <a:extLst>
              <a:ext uri="{FF2B5EF4-FFF2-40B4-BE49-F238E27FC236}">
                <a16:creationId xmlns:a16="http://schemas.microsoft.com/office/drawing/2014/main" id="{07B30ECC-9D98-4E1C-8DFE-8F97930C8E00}"/>
              </a:ext>
            </a:extLst>
          </p:cNvPr>
          <p:cNvSpPr/>
          <p:nvPr/>
        </p:nvSpPr>
        <p:spPr>
          <a:xfrm>
            <a:off x="3755923" y="3278581"/>
            <a:ext cx="4476620" cy="3008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EE224DF9-B511-4677-88A5-115652913F56}"/>
              </a:ext>
            </a:extLst>
          </p:cNvPr>
          <p:cNvSpPr/>
          <p:nvPr/>
        </p:nvSpPr>
        <p:spPr>
          <a:xfrm>
            <a:off x="4771925" y="1409165"/>
            <a:ext cx="1350498"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Output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40BC53C-E059-491F-8675-B84EA3096809}"/>
              </a:ext>
            </a:extLst>
          </p:cNvPr>
          <p:cNvSpPr/>
          <p:nvPr/>
        </p:nvSpPr>
        <p:spPr>
          <a:xfrm>
            <a:off x="4342525" y="1867182"/>
            <a:ext cx="2851871"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String Interpolation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70C7557-FA09-4CCC-8C35-0227CD3B7F2A}"/>
              </a:ext>
            </a:extLst>
          </p:cNvPr>
          <p:cNvSpPr/>
          <p:nvPr/>
        </p:nvSpPr>
        <p:spPr>
          <a:xfrm>
            <a:off x="4258702" y="2200558"/>
            <a:ext cx="367459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Property Binding [Property]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ECEC25D-2835-41E2-978E-063A8D8DDCF1}"/>
              </a:ext>
            </a:extLst>
          </p:cNvPr>
          <p:cNvSpPr/>
          <p:nvPr/>
        </p:nvSpPr>
        <p:spPr>
          <a:xfrm>
            <a:off x="4237241" y="2744428"/>
            <a:ext cx="365965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Event Binding (event) = “expression”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8B125817-3651-40ED-B268-F427332A4EFB}"/>
              </a:ext>
            </a:extLst>
          </p:cNvPr>
          <p:cNvSpPr/>
          <p:nvPr/>
        </p:nvSpPr>
        <p:spPr>
          <a:xfrm>
            <a:off x="4607226" y="3461882"/>
            <a:ext cx="6096000" cy="774827"/>
          </a:xfrm>
          <a:prstGeom prst="rect">
            <a:avLst/>
          </a:prstGeom>
        </p:spPr>
        <p:txBody>
          <a:bodyPr>
            <a:spAutoFit/>
          </a:bodyPr>
          <a:lstStyle/>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Two way Data Binding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a:t>
            </a:r>
            <a:r>
              <a:rPr lang="en-IN" b="1" dirty="0" err="1">
                <a:latin typeface="Calibri" panose="020F0502020204030204" pitchFamily="34" charset="0"/>
                <a:ea typeface="Times New Roman" panose="02020603050405020304" pitchFamily="18" charset="0"/>
                <a:cs typeface="Times New Roman" panose="02020603050405020304" pitchFamily="18" charset="0"/>
              </a:rPr>
              <a:t>ngModel</a:t>
            </a:r>
            <a:r>
              <a:rPr lang="en-IN" b="1" dirty="0">
                <a:latin typeface="Calibri" panose="020F0502020204030204" pitchFamily="34" charset="0"/>
                <a:ea typeface="Times New Roman" panose="02020603050405020304" pitchFamily="18" charset="0"/>
                <a:cs typeface="Times New Roman" panose="02020603050405020304" pitchFamily="18" charset="0"/>
              </a:rPr>
              <a:t>)]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476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Interpolation(One-Way binding)</a:t>
            </a:r>
          </a:p>
        </p:txBody>
      </p:sp>
      <p:sp>
        <p:nvSpPr>
          <p:cNvPr id="3" name="Content Placeholder 2"/>
          <p:cNvSpPr>
            <a:spLocks noGrp="1"/>
          </p:cNvSpPr>
          <p:nvPr>
            <p:ph idx="1"/>
          </p:nvPr>
        </p:nvSpPr>
        <p:spPr/>
        <p:txBody>
          <a:bodyPr/>
          <a:lstStyle/>
          <a:p>
            <a:r>
              <a:rPr lang="en-US" dirty="0"/>
              <a:t>We met the double curly braces of interpolation, {{ and }}</a:t>
            </a:r>
          </a:p>
          <a:p>
            <a:pPr algn="just"/>
            <a:r>
              <a:rPr lang="en-US" dirty="0"/>
              <a:t>The syntax between the interpolation curly braces is called as template expression.</a:t>
            </a:r>
          </a:p>
          <a:p>
            <a:pPr algn="just"/>
            <a:r>
              <a:rPr lang="en-US" dirty="0"/>
              <a:t>Angular evaluates that expression using the component as the context.</a:t>
            </a:r>
          </a:p>
          <a:p>
            <a:pPr lvl="1" algn="just"/>
            <a:r>
              <a:rPr lang="en-US" dirty="0"/>
              <a:t>Angular looks to the component to obtain property values or to call methods.</a:t>
            </a:r>
          </a:p>
          <a:p>
            <a:pPr lvl="1" algn="just"/>
            <a:r>
              <a:rPr lang="en-US" dirty="0"/>
              <a:t>Angular then converts the result of the template expression to a string and assigned that string to an element or directive property</a:t>
            </a:r>
          </a:p>
          <a:p>
            <a:pPr algn="just"/>
            <a:r>
              <a:rPr lang="en-US" dirty="0"/>
              <a:t>Interpolation is used to insert the interpolated strings into the text between HTML elements.</a:t>
            </a:r>
          </a:p>
          <a:p>
            <a:pPr lvl="1" algn="just"/>
            <a:r>
              <a:rPr lang="en-US" dirty="0"/>
              <a:t>&lt;li&gt;{{hero.name}}&lt;/li&gt;</a:t>
            </a:r>
          </a:p>
          <a:p>
            <a:pPr lvl="1" algn="just"/>
            <a:r>
              <a:rPr lang="en-US" dirty="0"/>
              <a:t>&lt;p&gt;The sum of 1 + 1 is {{1 + 1}}&lt;/p&gt;</a:t>
            </a:r>
          </a:p>
          <a:p>
            <a:pPr lvl="1" algn="just"/>
            <a:r>
              <a:rPr lang="en-US" dirty="0"/>
              <a:t>&lt;p&gt;The sum of 1 + 1 is not {{1 + 1 + </a:t>
            </a:r>
            <a:r>
              <a:rPr lang="en-US" dirty="0" err="1"/>
              <a:t>getVal</a:t>
            </a:r>
            <a:r>
              <a:rPr lang="en-US" dirty="0"/>
              <a:t>()}}&lt;/p&gt;</a:t>
            </a:r>
          </a:p>
          <a:p>
            <a:pPr marL="174625" lvl="1" indent="0" algn="just">
              <a:buNone/>
            </a:pPr>
            <a:endParaRPr lang="en-US" dirty="0"/>
          </a:p>
          <a:p>
            <a:endParaRPr lang="en-US" dirty="0"/>
          </a:p>
        </p:txBody>
      </p:sp>
    </p:spTree>
    <p:extLst>
      <p:ext uri="{BB962C8B-B14F-4D97-AF65-F5344CB8AC3E}">
        <p14:creationId xmlns:p14="http://schemas.microsoft.com/office/powerpoint/2010/main" val="120222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a:t>Demo One Way Binding</a:t>
            </a:r>
          </a:p>
        </p:txBody>
      </p:sp>
    </p:spTree>
    <p:extLst>
      <p:ext uri="{BB962C8B-B14F-4D97-AF65-F5344CB8AC3E}">
        <p14:creationId xmlns:p14="http://schemas.microsoft.com/office/powerpoint/2010/main" val="414512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normAutofit fontScale="85000" lnSpcReduction="10000"/>
          </a:bodyPr>
          <a:lstStyle/>
          <a:p>
            <a:r>
              <a:rPr lang="en-US" dirty="0"/>
              <a:t>The template expressions in quotes on the right of the equals are used to set the DOM properties in square brackets on the left.</a:t>
            </a:r>
          </a:p>
          <a:p>
            <a:pPr marL="0" indent="0">
              <a:buNone/>
            </a:pPr>
            <a:r>
              <a:rPr lang="en-US" dirty="0"/>
              <a:t>   [target]="expression“</a:t>
            </a:r>
          </a:p>
          <a:p>
            <a:pPr lvl="1"/>
            <a:r>
              <a:rPr lang="en-US" dirty="0"/>
              <a:t>Example</a:t>
            </a:r>
          </a:p>
          <a:p>
            <a:pPr lvl="1"/>
            <a:r>
              <a:rPr lang="en-US" dirty="0"/>
              <a:t>&lt;</a:t>
            </a:r>
            <a:r>
              <a:rPr lang="en-US" dirty="0" err="1"/>
              <a:t>img</a:t>
            </a:r>
            <a:r>
              <a:rPr lang="en-US" dirty="0"/>
              <a:t> [</a:t>
            </a:r>
            <a:r>
              <a:rPr lang="en-US" dirty="0" err="1"/>
              <a:t>src</a:t>
            </a:r>
            <a:r>
              <a:rPr lang="en-US" dirty="0"/>
              <a:t>]="</a:t>
            </a:r>
            <a:r>
              <a:rPr lang="en-US" dirty="0" err="1"/>
              <a:t>user.img</a:t>
            </a:r>
            <a:r>
              <a:rPr lang="en-US" dirty="0"/>
              <a:t>"&gt;</a:t>
            </a:r>
          </a:p>
          <a:p>
            <a:pPr lvl="1"/>
            <a:r>
              <a:rPr lang="en-US" dirty="0"/>
              <a:t>&lt;span [hidden]="</a:t>
            </a:r>
            <a:r>
              <a:rPr lang="en-US" dirty="0" err="1"/>
              <a:t>isUnchanged</a:t>
            </a:r>
            <a:r>
              <a:rPr lang="en-US" dirty="0"/>
              <a:t>"&gt;changed&lt;/span&gt;                   </a:t>
            </a:r>
          </a:p>
          <a:p>
            <a:pPr algn="just"/>
            <a:r>
              <a:rPr lang="en-US" dirty="0"/>
              <a:t>Like interpolation property binding is one way from the source class property to the target element property</a:t>
            </a:r>
          </a:p>
          <a:p>
            <a:pPr algn="just"/>
            <a:r>
              <a:rPr lang="en-US" dirty="0"/>
              <a:t>Property binding effectively allows to control the template DOM from a component class.</a:t>
            </a:r>
          </a:p>
          <a:p>
            <a:pPr algn="just"/>
            <a:r>
              <a:rPr lang="en-US" dirty="0"/>
              <a:t>The general guideline is to prefer property binding all for interpolation. However to include the template expression as part of a larger expression then use interpolation</a:t>
            </a:r>
          </a:p>
          <a:p>
            <a:pPr marL="0" indent="0">
              <a:buNone/>
            </a:pPr>
            <a:endParaRPr lang="en-US" dirty="0"/>
          </a:p>
        </p:txBody>
      </p:sp>
    </p:spTree>
    <p:extLst>
      <p:ext uri="{BB962C8B-B14F-4D97-AF65-F5344CB8AC3E}">
        <p14:creationId xmlns:p14="http://schemas.microsoft.com/office/powerpoint/2010/main" val="188979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Property Binding</a:t>
            </a:r>
          </a:p>
        </p:txBody>
      </p:sp>
    </p:spTree>
    <p:extLst>
      <p:ext uri="{BB962C8B-B14F-4D97-AF65-F5344CB8AC3E}">
        <p14:creationId xmlns:p14="http://schemas.microsoft.com/office/powerpoint/2010/main" val="63288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When an event in parentheses on the left of the equals is detected, the template statement in quotes on the right of the equals is executed.</a:t>
            </a:r>
          </a:p>
          <a:p>
            <a:pPr lvl="1"/>
            <a:r>
              <a:rPr lang="en-US" dirty="0"/>
              <a:t>&lt;button (click)="</a:t>
            </a:r>
            <a:r>
              <a:rPr lang="en-US" dirty="0" err="1"/>
              <a:t>onSave</a:t>
            </a:r>
            <a:r>
              <a:rPr lang="en-US" dirty="0"/>
              <a:t>()"&gt;Save&lt;/button&gt;</a:t>
            </a:r>
          </a:p>
          <a:p>
            <a:r>
              <a:rPr lang="en-US" dirty="0"/>
              <a:t>The string in quotes is a </a:t>
            </a:r>
            <a:r>
              <a:rPr lang="en-US" i="1" dirty="0"/>
              <a:t>template statement</a:t>
            </a:r>
            <a:r>
              <a:rPr lang="en-US" dirty="0"/>
              <a:t>.</a:t>
            </a:r>
          </a:p>
          <a:p>
            <a:r>
              <a:rPr lang="en-US" dirty="0"/>
              <a:t> Template statements respond to an event by executing some JavaScript-like code.</a:t>
            </a:r>
          </a:p>
          <a:p>
            <a:pPr algn="just"/>
            <a:r>
              <a:rPr lang="en-US" dirty="0"/>
              <a:t>The name of the bound event is enclosed in parentheses identifying it as the target event.</a:t>
            </a:r>
          </a:p>
          <a:p>
            <a:pPr algn="just"/>
            <a:r>
              <a:rPr lang="en-US" dirty="0"/>
              <a:t>Template statement is often the name of a component  class method enclosed in quotes.</a:t>
            </a:r>
          </a:p>
        </p:txBody>
      </p:sp>
    </p:spTree>
    <p:extLst>
      <p:ext uri="{BB962C8B-B14F-4D97-AF65-F5344CB8AC3E}">
        <p14:creationId xmlns:p14="http://schemas.microsoft.com/office/powerpoint/2010/main" val="356847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5949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155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Event Binding</a:t>
            </a:r>
          </a:p>
          <a:p>
            <a:endParaRPr lang="en-US" dirty="0"/>
          </a:p>
        </p:txBody>
      </p:sp>
    </p:spTree>
    <p:extLst>
      <p:ext uri="{BB962C8B-B14F-4D97-AF65-F5344CB8AC3E}">
        <p14:creationId xmlns:p14="http://schemas.microsoft.com/office/powerpoint/2010/main" val="406009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Binding</a:t>
            </a:r>
          </a:p>
        </p:txBody>
      </p:sp>
      <p:sp>
        <p:nvSpPr>
          <p:cNvPr id="3" name="Content Placeholder 2"/>
          <p:cNvSpPr>
            <a:spLocks noGrp="1"/>
          </p:cNvSpPr>
          <p:nvPr>
            <p:ph idx="1"/>
          </p:nvPr>
        </p:nvSpPr>
        <p:spPr/>
        <p:txBody>
          <a:bodyPr/>
          <a:lstStyle/>
          <a:p>
            <a:pPr algn="just"/>
            <a:r>
              <a:rPr lang="en-US" dirty="0"/>
              <a:t>To display a component class property in the template and update that property when the user makes a change with user entry HTML elements like input element two-way binding is required.</a:t>
            </a:r>
          </a:p>
          <a:p>
            <a:pPr algn="just"/>
            <a:r>
              <a:rPr lang="en-US" dirty="0"/>
              <a:t>In Angular </a:t>
            </a:r>
            <a:r>
              <a:rPr lang="en-US" b="1" i="1" dirty="0" err="1"/>
              <a:t>ngModel</a:t>
            </a:r>
            <a:r>
              <a:rPr lang="en-US" dirty="0"/>
              <a:t> directive is used to specify the two way binding.</a:t>
            </a:r>
          </a:p>
          <a:p>
            <a:pPr lvl="1" algn="just"/>
            <a:r>
              <a:rPr lang="en-US" dirty="0"/>
              <a:t>[(target)]="expression“</a:t>
            </a:r>
          </a:p>
          <a:p>
            <a:pPr lvl="1" algn="just"/>
            <a:r>
              <a:rPr lang="en-US" dirty="0"/>
              <a:t>input type="text" [(</a:t>
            </a:r>
            <a:r>
              <a:rPr lang="en-US" dirty="0" err="1"/>
              <a:t>ngModel</a:t>
            </a:r>
            <a:r>
              <a:rPr lang="en-US" dirty="0"/>
              <a:t>)]="name"&gt;</a:t>
            </a:r>
          </a:p>
          <a:p>
            <a:pPr algn="just"/>
            <a:r>
              <a:rPr lang="en-US" dirty="0" err="1"/>
              <a:t>ngModel</a:t>
            </a:r>
            <a:r>
              <a:rPr lang="en-US" dirty="0"/>
              <a:t> in square brackets is used to indicate property binding from the class property to the input element </a:t>
            </a:r>
          </a:p>
          <a:p>
            <a:pPr algn="just"/>
            <a:r>
              <a:rPr lang="en-US" dirty="0"/>
              <a:t>Parentheses to indicate event binding to send the notification of the user entered data back to the class property </a:t>
            </a:r>
          </a:p>
          <a:p>
            <a:endParaRPr lang="en-US" dirty="0"/>
          </a:p>
        </p:txBody>
      </p:sp>
    </p:spTree>
    <p:extLst>
      <p:ext uri="{BB962C8B-B14F-4D97-AF65-F5344CB8AC3E}">
        <p14:creationId xmlns:p14="http://schemas.microsoft.com/office/powerpoint/2010/main" val="307057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Two Way Binding</a:t>
            </a:r>
          </a:p>
          <a:p>
            <a:endParaRPr lang="en-US" dirty="0"/>
          </a:p>
        </p:txBody>
      </p:sp>
    </p:spTree>
    <p:extLst>
      <p:ext uri="{BB962C8B-B14F-4D97-AF65-F5344CB8AC3E}">
        <p14:creationId xmlns:p14="http://schemas.microsoft.com/office/powerpoint/2010/main" val="2416545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err="1"/>
              <a:t>Compoments</a:t>
            </a:r>
            <a:endParaRPr lang="en-US" dirty="0"/>
          </a:p>
        </p:txBody>
      </p:sp>
      <p:pic>
        <p:nvPicPr>
          <p:cNvPr id="5" name="Content Placeholder 4"/>
          <p:cNvPicPr>
            <a:picLocks noGrp="1" noChangeAspect="1"/>
          </p:cNvPicPr>
          <p:nvPr>
            <p:ph idx="1"/>
          </p:nvPr>
        </p:nvPicPr>
        <p:blipFill>
          <a:blip r:embed="rId2"/>
          <a:stretch>
            <a:fillRect/>
          </a:stretch>
        </p:blipFill>
        <p:spPr>
          <a:xfrm>
            <a:off x="1822451" y="1924494"/>
            <a:ext cx="8539163" cy="3518594"/>
          </a:xfrm>
          <a:prstGeom prst="rect">
            <a:avLst/>
          </a:prstGeom>
        </p:spPr>
      </p:pic>
    </p:spTree>
    <p:extLst>
      <p:ext uri="{BB962C8B-B14F-4D97-AF65-F5344CB8AC3E}">
        <p14:creationId xmlns:p14="http://schemas.microsoft.com/office/powerpoint/2010/main" val="64451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Essentials of Angular</a:t>
            </a:r>
          </a:p>
        </p:txBody>
      </p:sp>
      <p:sp>
        <p:nvSpPr>
          <p:cNvPr id="3" name="Content Placeholder 2"/>
          <p:cNvSpPr>
            <a:spLocks noGrp="1"/>
          </p:cNvSpPr>
          <p:nvPr>
            <p:ph sz="half" idx="1"/>
          </p:nvPr>
        </p:nvSpPr>
        <p:spPr/>
        <p:txBody>
          <a:bodyPr>
            <a:normAutofit lnSpcReduction="10000"/>
          </a:bodyPr>
          <a:lstStyle/>
          <a:p>
            <a:pPr lvl="0"/>
            <a:r>
              <a:rPr lang="en-IN" dirty="0"/>
              <a:t>Component Basics</a:t>
            </a:r>
          </a:p>
          <a:p>
            <a:pPr lvl="0"/>
            <a:r>
              <a:rPr lang="en-IN" dirty="0"/>
              <a:t>Setting up the templates</a:t>
            </a:r>
          </a:p>
          <a:p>
            <a:pPr lvl="0"/>
            <a:r>
              <a:rPr lang="en-IN" dirty="0"/>
              <a:t>Creating Components using CLI</a:t>
            </a:r>
          </a:p>
          <a:p>
            <a:pPr lvl="0"/>
            <a:r>
              <a:rPr lang="en-IN" dirty="0"/>
              <a:t>Nesting Components</a:t>
            </a:r>
          </a:p>
          <a:p>
            <a:endParaRPr lang="en-US" dirty="0"/>
          </a:p>
        </p:txBody>
      </p:sp>
      <p:sp>
        <p:nvSpPr>
          <p:cNvPr id="5" name="Content Placeholder 4"/>
          <p:cNvSpPr>
            <a:spLocks noGrp="1"/>
          </p:cNvSpPr>
          <p:nvPr>
            <p:ph sz="half" idx="2"/>
          </p:nvPr>
        </p:nvSpPr>
        <p:spPr/>
        <p:txBody>
          <a:bodyPr>
            <a:normAutofit lnSpcReduction="10000"/>
          </a:bodyPr>
          <a:lstStyle/>
          <a:p>
            <a:pPr lvl="0"/>
            <a:r>
              <a:rPr lang="en-IN" dirty="0"/>
              <a:t>Data Binding - Property &amp; Event Binding, String Interpolation, Style binding</a:t>
            </a:r>
            <a:endParaRPr lang="en-US" dirty="0"/>
          </a:p>
          <a:p>
            <a:pPr lvl="0"/>
            <a:r>
              <a:rPr lang="en-IN" dirty="0"/>
              <a:t>Two-way data binding</a:t>
            </a:r>
            <a:endParaRPr lang="en-US" dirty="0"/>
          </a:p>
          <a:p>
            <a:pPr lvl="0"/>
            <a:r>
              <a:rPr lang="en-IN" dirty="0"/>
              <a:t>Input Properties, Output Properties, Passing Event Data</a:t>
            </a:r>
            <a:endParaRPr lang="en-US" dirty="0"/>
          </a:p>
          <a:p>
            <a:pPr lvl="0"/>
            <a:r>
              <a:rPr lang="en-US" dirty="0"/>
              <a:t>Case Study </a:t>
            </a:r>
          </a:p>
        </p:txBody>
      </p:sp>
    </p:spTree>
    <p:extLst>
      <p:ext uri="{BB962C8B-B14F-4D97-AF65-F5344CB8AC3E}">
        <p14:creationId xmlns:p14="http://schemas.microsoft.com/office/powerpoint/2010/main" val="38250714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p:txBody>
          <a:bodyPr/>
          <a:lstStyle/>
          <a:p>
            <a:r>
              <a:rPr lang="en-US" dirty="0"/>
              <a:t>@Input –Allows data to flow from parents component to child component</a:t>
            </a:r>
          </a:p>
          <a:p>
            <a:r>
              <a:rPr lang="en-US" dirty="0"/>
              <a:t>@Input allows you to pass data into your controller and templates through html and defining custom properties.</a:t>
            </a:r>
          </a:p>
          <a:p>
            <a:endParaRPr lang="en-US" dirty="0"/>
          </a:p>
        </p:txBody>
      </p:sp>
      <p:pic>
        <p:nvPicPr>
          <p:cNvPr id="4" name="Picture 3"/>
          <p:cNvPicPr>
            <a:picLocks noChangeAspect="1"/>
          </p:cNvPicPr>
          <p:nvPr/>
        </p:nvPicPr>
        <p:blipFill>
          <a:blip r:embed="rId3"/>
          <a:stretch>
            <a:fillRect/>
          </a:stretch>
        </p:blipFill>
        <p:spPr>
          <a:xfrm>
            <a:off x="2975539" y="2881993"/>
            <a:ext cx="6233448" cy="3256525"/>
          </a:xfrm>
          <a:prstGeom prst="rect">
            <a:avLst/>
          </a:prstGeom>
        </p:spPr>
      </p:pic>
    </p:spTree>
    <p:extLst>
      <p:ext uri="{BB962C8B-B14F-4D97-AF65-F5344CB8AC3E}">
        <p14:creationId xmlns:p14="http://schemas.microsoft.com/office/powerpoint/2010/main" val="392693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a:t>@Output that pass data from child component to </a:t>
            </a:r>
            <a:r>
              <a:rPr lang="en-US" dirty="0" err="1"/>
              <a:t>ParentComponent</a:t>
            </a:r>
            <a:endParaRPr lang="en-US" dirty="0"/>
          </a:p>
          <a:p>
            <a:r>
              <a:rPr lang="en-US" dirty="0"/>
              <a:t>Components push out events using a combination of an @Output and an </a:t>
            </a:r>
            <a:r>
              <a:rPr lang="en-US" dirty="0" err="1"/>
              <a:t>EventEmitter</a:t>
            </a:r>
            <a:r>
              <a:rPr lang="en-US" dirty="0"/>
              <a:t>. This allows a clean separation between reusable Components and application logic.</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3042249" y="3164861"/>
            <a:ext cx="6499141" cy="3279752"/>
          </a:xfrm>
          <a:prstGeom prst="rect">
            <a:avLst/>
          </a:prstGeom>
        </p:spPr>
      </p:pic>
    </p:spTree>
    <p:extLst>
      <p:ext uri="{BB962C8B-B14F-4D97-AF65-F5344CB8AC3E}">
        <p14:creationId xmlns:p14="http://schemas.microsoft.com/office/powerpoint/2010/main" val="2080065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err="1"/>
              <a:t>EventEmitter</a:t>
            </a:r>
            <a:r>
              <a:rPr lang="en-US" dirty="0"/>
              <a:t>-Listen for something to happen &amp; emit a event when triggered </a:t>
            </a:r>
          </a:p>
          <a:p>
            <a:r>
              <a:rPr lang="en-US" dirty="0"/>
              <a:t>emit() method is used to trigger the event by emitting data from inner component to outer component which can be accessed via $event</a:t>
            </a:r>
          </a:p>
          <a:p>
            <a:r>
              <a:rPr lang="en-US" dirty="0"/>
              <a:t>Nested component receives information from its container using input properties(@Input) and outputs information back to its container by raising events(@Output).</a:t>
            </a:r>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163018" y="4008705"/>
            <a:ext cx="6236612" cy="2709059"/>
          </a:xfrm>
          <a:prstGeom prst="rect">
            <a:avLst/>
          </a:prstGeom>
        </p:spPr>
      </p:pic>
    </p:spTree>
    <p:extLst>
      <p:ext uri="{BB962C8B-B14F-4D97-AF65-F5344CB8AC3E}">
        <p14:creationId xmlns:p14="http://schemas.microsoft.com/office/powerpoint/2010/main" val="320543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Nested Components input output</a:t>
            </a:r>
          </a:p>
          <a:p>
            <a:endParaRPr lang="en-US" dirty="0"/>
          </a:p>
        </p:txBody>
      </p:sp>
    </p:spTree>
    <p:extLst>
      <p:ext uri="{BB962C8B-B14F-4D97-AF65-F5344CB8AC3E}">
        <p14:creationId xmlns:p14="http://schemas.microsoft.com/office/powerpoint/2010/main" val="3188778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Case Study</a:t>
            </a:r>
          </a:p>
        </p:txBody>
      </p:sp>
    </p:spTree>
    <p:extLst>
      <p:ext uri="{BB962C8B-B14F-4D97-AF65-F5344CB8AC3E}">
        <p14:creationId xmlns:p14="http://schemas.microsoft.com/office/powerpoint/2010/main" val="15102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026" y="1215303"/>
            <a:ext cx="11068749" cy="2852737"/>
          </a:xfrm>
        </p:spPr>
        <p:txBody>
          <a:bodyPr/>
          <a:lstStyle/>
          <a:p>
            <a:pPr algn="ctr"/>
            <a:r>
              <a:rPr lang="en-US" dirty="0"/>
              <a:t>Essentials of Angular</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591368" cy="4362938"/>
          </a:xfrm>
        </p:spPr>
        <p:txBody>
          <a:bodyPr>
            <a:normAutofit/>
          </a:bodyPr>
          <a:lstStyle/>
          <a:p>
            <a:r>
              <a:rPr lang="en-IN" dirty="0"/>
              <a:t>A component controls a patch of screen called a view</a:t>
            </a:r>
          </a:p>
          <a:p>
            <a:r>
              <a:rPr lang="en-IN" dirty="0"/>
              <a:t>You define a component's application logic—what it does to support the view—inside a class. </a:t>
            </a:r>
          </a:p>
          <a:p>
            <a:r>
              <a:rPr lang="en-IN" dirty="0"/>
              <a:t>The class interacts with the view through an API of properties and methods.</a:t>
            </a:r>
          </a:p>
          <a:p>
            <a:r>
              <a:rPr lang="en-IN" dirty="0"/>
              <a:t>For example, this </a:t>
            </a:r>
            <a:r>
              <a:rPr lang="en-IN" dirty="0" err="1"/>
              <a:t>HeroListComponent</a:t>
            </a:r>
            <a:r>
              <a:rPr lang="en-IN" dirty="0"/>
              <a:t> has a heroes property that returns an array of heroes that it acquires from a service. </a:t>
            </a:r>
            <a:r>
              <a:rPr lang="en-IN" dirty="0" err="1"/>
              <a:t>HeroListComponent</a:t>
            </a:r>
            <a:r>
              <a:rPr lang="en-IN" dirty="0"/>
              <a:t> also has a </a:t>
            </a:r>
            <a:r>
              <a:rPr lang="en-IN" dirty="0" err="1"/>
              <a:t>selectHero</a:t>
            </a:r>
            <a:r>
              <a:rPr lang="en-IN" dirty="0"/>
              <a:t>() method that sets a </a:t>
            </a:r>
            <a:r>
              <a:rPr lang="en-IN" dirty="0" err="1"/>
              <a:t>selectedHero</a:t>
            </a:r>
            <a:r>
              <a:rPr lang="en-IN" dirty="0"/>
              <a:t> property when the user clicks to choose a hero from that list.</a:t>
            </a:r>
            <a:endParaRPr lang="en-US" dirty="0"/>
          </a:p>
          <a:p>
            <a:endParaRPr lang="en-US" dirty="0"/>
          </a:p>
          <a:p>
            <a:endParaRPr lang="en-US" dirty="0"/>
          </a:p>
        </p:txBody>
      </p:sp>
    </p:spTree>
    <p:extLst>
      <p:ext uri="{BB962C8B-B14F-4D97-AF65-F5344CB8AC3E}">
        <p14:creationId xmlns:p14="http://schemas.microsoft.com/office/powerpoint/2010/main" val="1978960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601200" cy="436293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IN" dirty="0"/>
              <a:t>export class </a:t>
            </a:r>
            <a:r>
              <a:rPr lang="en-IN" dirty="0" err="1"/>
              <a:t>HeroListComponent</a:t>
            </a:r>
            <a:r>
              <a:rPr lang="en-IN" dirty="0"/>
              <a:t> implements </a:t>
            </a:r>
            <a:r>
              <a:rPr lang="en-IN" dirty="0" err="1">
                <a:hlinkClick r:id="rId3"/>
              </a:rPr>
              <a:t>OnInit</a:t>
            </a:r>
            <a:r>
              <a:rPr lang="en-IN" dirty="0"/>
              <a:t> {</a:t>
            </a:r>
            <a:endParaRPr lang="en-US" dirty="0"/>
          </a:p>
          <a:p>
            <a:pPr marL="0" indent="0">
              <a:buNone/>
            </a:pPr>
            <a:r>
              <a:rPr lang="en-IN" dirty="0"/>
              <a:t>  	heroes: Hero[];</a:t>
            </a:r>
            <a:endParaRPr lang="en-US" dirty="0"/>
          </a:p>
          <a:p>
            <a:pPr marL="0" indent="0">
              <a:buNone/>
            </a:pPr>
            <a:r>
              <a:rPr lang="en-IN" dirty="0"/>
              <a:t>  	</a:t>
            </a:r>
            <a:r>
              <a:rPr lang="en-IN" dirty="0" err="1"/>
              <a:t>selectedHero</a:t>
            </a:r>
            <a:r>
              <a:rPr lang="en-IN" dirty="0"/>
              <a:t>: Hero;</a:t>
            </a:r>
            <a:endParaRPr lang="en-US" dirty="0"/>
          </a:p>
          <a:p>
            <a:pPr marL="0" indent="0">
              <a:buNone/>
            </a:pPr>
            <a:r>
              <a:rPr lang="en-IN" dirty="0"/>
              <a:t>  	constructor(private service: </a:t>
            </a:r>
            <a:r>
              <a:rPr lang="en-IN" dirty="0" err="1"/>
              <a:t>HeroService</a:t>
            </a:r>
            <a:r>
              <a:rPr lang="en-IN" dirty="0"/>
              <a:t>) { }</a:t>
            </a:r>
            <a:endParaRPr lang="en-US" dirty="0"/>
          </a:p>
          <a:p>
            <a:pPr marL="0" indent="0">
              <a:buNone/>
            </a:pPr>
            <a:r>
              <a:rPr lang="en-IN" dirty="0"/>
              <a:t> 	</a:t>
            </a:r>
            <a:r>
              <a:rPr lang="en-IN" dirty="0" err="1"/>
              <a:t>ngOnInit</a:t>
            </a:r>
            <a:r>
              <a:rPr lang="en-IN" dirty="0"/>
              <a:t>() {</a:t>
            </a:r>
            <a:endParaRPr lang="en-US" dirty="0"/>
          </a:p>
          <a:p>
            <a:pPr marL="0" indent="0">
              <a:buNone/>
            </a:pPr>
            <a:r>
              <a:rPr lang="en-IN" dirty="0"/>
              <a:t>    		</a:t>
            </a:r>
            <a:r>
              <a:rPr lang="en-IN" dirty="0" err="1"/>
              <a:t>this.heroes</a:t>
            </a:r>
            <a:r>
              <a:rPr lang="en-IN" dirty="0"/>
              <a:t> = </a:t>
            </a:r>
            <a:r>
              <a:rPr lang="en-IN" dirty="0" err="1"/>
              <a:t>this.service.getHeroes</a:t>
            </a:r>
            <a:r>
              <a:rPr lang="en-IN" dirty="0"/>
              <a:t>();</a:t>
            </a:r>
            <a:endParaRPr lang="en-US" dirty="0"/>
          </a:p>
          <a:p>
            <a:pPr marL="0" indent="0">
              <a:buNone/>
            </a:pPr>
            <a:r>
              <a:rPr lang="en-IN" dirty="0"/>
              <a:t>  	}</a:t>
            </a:r>
            <a:endParaRPr lang="en-US" dirty="0"/>
          </a:p>
          <a:p>
            <a:pPr marL="0" indent="0">
              <a:buNone/>
            </a:pPr>
            <a:r>
              <a:rPr lang="en-IN" dirty="0"/>
              <a:t>  	</a:t>
            </a:r>
            <a:r>
              <a:rPr lang="en-IN" dirty="0" err="1"/>
              <a:t>selectHero</a:t>
            </a:r>
            <a:r>
              <a:rPr lang="en-IN" dirty="0"/>
              <a:t>(hero: Hero) { </a:t>
            </a:r>
            <a:r>
              <a:rPr lang="en-IN" dirty="0" err="1"/>
              <a:t>this.selectedHero</a:t>
            </a:r>
            <a:r>
              <a:rPr lang="en-IN" dirty="0"/>
              <a:t> = hero; }</a:t>
            </a:r>
            <a:endParaRPr lang="en-US" dirty="0"/>
          </a:p>
          <a:p>
            <a:pPr marL="0" indent="0">
              <a:buNone/>
            </a:pPr>
            <a:r>
              <a:rPr lang="en-IN" dirty="0"/>
              <a:t>}</a:t>
            </a:r>
            <a:endParaRPr lang="en-US" dirty="0"/>
          </a:p>
        </p:txBody>
      </p:sp>
    </p:spTree>
    <p:extLst>
      <p:ext uri="{BB962C8B-B14F-4D97-AF65-F5344CB8AC3E}">
        <p14:creationId xmlns:p14="http://schemas.microsoft.com/office/powerpoint/2010/main" val="15431354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2696" y="208722"/>
            <a:ext cx="9601200" cy="844062"/>
          </a:xfrm>
        </p:spPr>
        <p:txBody>
          <a:bodyPr/>
          <a:lstStyle/>
          <a:p>
            <a:r>
              <a:rPr lang="en-IN" cap="all" dirty="0"/>
              <a:t>Templates</a:t>
            </a:r>
            <a:endParaRPr lang="en-US" cap="all" dirty="0"/>
          </a:p>
        </p:txBody>
      </p:sp>
      <p:sp>
        <p:nvSpPr>
          <p:cNvPr id="5" name="Content Placeholder 4"/>
          <p:cNvSpPr>
            <a:spLocks noGrp="1"/>
          </p:cNvSpPr>
          <p:nvPr>
            <p:ph idx="1"/>
          </p:nvPr>
        </p:nvSpPr>
        <p:spPr>
          <a:xfrm>
            <a:off x="1190438" y="964181"/>
            <a:ext cx="9601200" cy="2175140"/>
          </a:xfrm>
        </p:spPr>
        <p:txBody>
          <a:bodyPr>
            <a:normAutofit/>
          </a:bodyPr>
          <a:lstStyle/>
          <a:p>
            <a:r>
              <a:rPr lang="en-IN" dirty="0"/>
              <a:t>You define a component's view with its companion </a:t>
            </a:r>
            <a:r>
              <a:rPr lang="en-IN" b="1" dirty="0"/>
              <a:t>template</a:t>
            </a:r>
            <a:r>
              <a:rPr lang="en-IN" dirty="0"/>
              <a:t>. A template is a form of HTML that tells Angular how to render the component</a:t>
            </a:r>
          </a:p>
          <a:p>
            <a:r>
              <a:rPr lang="en-IN" dirty="0"/>
              <a:t>A template looks like regular HTML, except for a few differences. Here is a template for our </a:t>
            </a:r>
            <a:r>
              <a:rPr lang="en-IN" dirty="0" err="1"/>
              <a:t>HeroListComponent</a:t>
            </a:r>
            <a:endParaRPr lang="en-US" dirty="0"/>
          </a:p>
          <a:p>
            <a:endParaRPr lang="en-US" dirty="0"/>
          </a:p>
          <a:p>
            <a:endParaRPr lang="en-US" dirty="0"/>
          </a:p>
        </p:txBody>
      </p:sp>
      <p:sp>
        <p:nvSpPr>
          <p:cNvPr id="3" name="TextBox 2">
            <a:extLst>
              <a:ext uri="{FF2B5EF4-FFF2-40B4-BE49-F238E27FC236}">
                <a16:creationId xmlns:a16="http://schemas.microsoft.com/office/drawing/2014/main" id="{E14BE550-5C05-4F10-9FDE-CEC856CEE607}"/>
              </a:ext>
            </a:extLst>
          </p:cNvPr>
          <p:cNvSpPr txBox="1"/>
          <p:nvPr/>
        </p:nvSpPr>
        <p:spPr>
          <a:xfrm>
            <a:off x="1689652" y="3139321"/>
            <a:ext cx="8059579" cy="31393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&lt;h2&gt;Hero List&lt;/h2&gt;</a:t>
            </a:r>
            <a:endParaRPr lang="en-US" dirty="0"/>
          </a:p>
          <a:p>
            <a:r>
              <a:rPr lang="en-IN" dirty="0"/>
              <a:t> </a:t>
            </a:r>
            <a:endParaRPr lang="en-US" dirty="0"/>
          </a:p>
          <a:p>
            <a:r>
              <a:rPr lang="en-IN" dirty="0"/>
              <a:t>&lt;p&gt;&lt;</a:t>
            </a:r>
            <a:r>
              <a:rPr lang="en-IN" dirty="0" err="1"/>
              <a:t>i</a:t>
            </a:r>
            <a:r>
              <a:rPr lang="en-IN" dirty="0"/>
              <a:t>&gt;Pick </a:t>
            </a:r>
            <a:r>
              <a:rPr lang="en-IN" dirty="0">
                <a:hlinkClick r:id="rId3"/>
              </a:rPr>
              <a:t>a</a:t>
            </a:r>
            <a:r>
              <a:rPr lang="en-IN" dirty="0"/>
              <a:t> hero from the list&lt;/</a:t>
            </a:r>
            <a:r>
              <a:rPr lang="en-IN" dirty="0" err="1"/>
              <a:t>i</a:t>
            </a:r>
            <a:r>
              <a:rPr lang="en-IN" dirty="0"/>
              <a:t>&gt;&lt;/p&gt;</a:t>
            </a:r>
            <a:endParaRPr lang="en-US" dirty="0"/>
          </a:p>
          <a:p>
            <a:r>
              <a:rPr lang="en-IN" dirty="0"/>
              <a:t>&lt;ul&gt;</a:t>
            </a:r>
            <a:endParaRPr lang="en-US" dirty="0"/>
          </a:p>
          <a:p>
            <a:r>
              <a:rPr lang="en-IN" dirty="0"/>
              <a:t>  &lt;li *</a:t>
            </a:r>
            <a:r>
              <a:rPr lang="en-IN" dirty="0" err="1">
                <a:hlinkClick r:id="rId4"/>
              </a:rPr>
              <a:t>ngFor</a:t>
            </a:r>
            <a:r>
              <a:rPr lang="en-IN" dirty="0"/>
              <a:t>="let hero of heroes" (click)="</a:t>
            </a:r>
            <a:r>
              <a:rPr lang="en-IN" dirty="0" err="1"/>
              <a:t>selectHero</a:t>
            </a:r>
            <a:r>
              <a:rPr lang="en-IN" dirty="0"/>
              <a:t>(hero)"&gt;</a:t>
            </a:r>
            <a:endParaRPr lang="en-US" dirty="0"/>
          </a:p>
          <a:p>
            <a:r>
              <a:rPr lang="en-IN" dirty="0"/>
              <a:t>    {{hero.name}}</a:t>
            </a:r>
            <a:endParaRPr lang="en-US" dirty="0"/>
          </a:p>
          <a:p>
            <a:r>
              <a:rPr lang="en-IN" dirty="0"/>
              <a:t>  &lt;/li&gt;</a:t>
            </a:r>
            <a:endParaRPr lang="en-US" dirty="0"/>
          </a:p>
          <a:p>
            <a:r>
              <a:rPr lang="en-IN" dirty="0"/>
              <a:t>&lt;/ul&gt;</a:t>
            </a:r>
            <a:endParaRPr lang="en-US" dirty="0"/>
          </a:p>
          <a:p>
            <a:r>
              <a:rPr lang="en-IN" dirty="0"/>
              <a:t> </a:t>
            </a:r>
            <a:endParaRPr lang="en-US" dirty="0"/>
          </a:p>
          <a:p>
            <a:r>
              <a:rPr lang="en-IN" dirty="0"/>
              <a:t>&lt;app-hero-detail *</a:t>
            </a:r>
            <a:r>
              <a:rPr lang="en-IN" dirty="0" err="1">
                <a:hlinkClick r:id="rId5"/>
              </a:rPr>
              <a:t>ngIf</a:t>
            </a:r>
            <a:r>
              <a:rPr lang="en-IN" dirty="0"/>
              <a:t>="</a:t>
            </a:r>
            <a:r>
              <a:rPr lang="en-IN" dirty="0" err="1"/>
              <a:t>selectedHero</a:t>
            </a:r>
            <a:r>
              <a:rPr lang="en-IN" dirty="0"/>
              <a:t>" [hero]="</a:t>
            </a:r>
            <a:r>
              <a:rPr lang="en-IN" dirty="0" err="1"/>
              <a:t>selectedHero</a:t>
            </a:r>
            <a:r>
              <a:rPr lang="en-IN" dirty="0"/>
              <a:t>"&gt;&lt;/app-hero-detail&gt;</a:t>
            </a:r>
            <a:endParaRPr lang="en-US" dirty="0"/>
          </a:p>
          <a:p>
            <a:endParaRPr lang="en-US" dirty="0"/>
          </a:p>
        </p:txBody>
      </p:sp>
    </p:spTree>
    <p:extLst>
      <p:ext uri="{BB962C8B-B14F-4D97-AF65-F5344CB8AC3E}">
        <p14:creationId xmlns:p14="http://schemas.microsoft.com/office/powerpoint/2010/main" val="24361486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cap="all" dirty="0"/>
              <a:t>Templates</a:t>
            </a:r>
            <a:endParaRPr lang="en-IN" dirty="0"/>
          </a:p>
        </p:txBody>
      </p:sp>
      <p:pic>
        <p:nvPicPr>
          <p:cNvPr id="6" name="Content Placeholder 5" descr="Metadata">
            <a:extLst>
              <a:ext uri="{FF2B5EF4-FFF2-40B4-BE49-F238E27FC236}">
                <a16:creationId xmlns:a16="http://schemas.microsoft.com/office/drawing/2014/main" id="{B8AD83A2-1A53-4997-84CE-043AA25A4EF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0322" y="1529862"/>
            <a:ext cx="6496640" cy="3859517"/>
          </a:xfrm>
          <a:prstGeom prst="rect">
            <a:avLst/>
          </a:prstGeom>
          <a:noFill/>
          <a:ln>
            <a:noFill/>
          </a:ln>
        </p:spPr>
      </p:pic>
    </p:spTree>
    <p:extLst>
      <p:ext uri="{BB962C8B-B14F-4D97-AF65-F5344CB8AC3E}">
        <p14:creationId xmlns:p14="http://schemas.microsoft.com/office/powerpoint/2010/main" val="38567814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lstStyle/>
          <a:p>
            <a:r>
              <a:rPr lang="en-IN" dirty="0"/>
              <a:t>Metadata tells Angular how to process a class. </a:t>
            </a:r>
          </a:p>
          <a:p>
            <a:r>
              <a:rPr lang="en-IN" dirty="0" err="1"/>
              <a:t>HeroListComponent</a:t>
            </a:r>
            <a:r>
              <a:rPr lang="en-IN" dirty="0"/>
              <a:t> really is just</a:t>
            </a:r>
            <a:r>
              <a:rPr lang="en-IN" i="1" cap="all" dirty="0"/>
              <a:t> a class</a:t>
            </a:r>
            <a:r>
              <a:rPr lang="en-IN" dirty="0"/>
              <a:t>. It's not a component until you tell Angular about it.</a:t>
            </a:r>
            <a:endParaRPr lang="en-US" dirty="0"/>
          </a:p>
        </p:txBody>
      </p:sp>
      <p:sp>
        <p:nvSpPr>
          <p:cNvPr id="6" name="TextBox 5">
            <a:extLst>
              <a:ext uri="{FF2B5EF4-FFF2-40B4-BE49-F238E27FC236}">
                <a16:creationId xmlns:a16="http://schemas.microsoft.com/office/drawing/2014/main" id="{FFBB0E7A-B53F-48D5-B884-02D192D441C8}"/>
              </a:ext>
            </a:extLst>
          </p:cNvPr>
          <p:cNvSpPr txBox="1"/>
          <p:nvPr/>
        </p:nvSpPr>
        <p:spPr>
          <a:xfrm>
            <a:off x="2251587" y="3282077"/>
            <a:ext cx="5300105"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3"/>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4"/>
              </a:rPr>
              <a:t>OnInit</a:t>
            </a:r>
            <a:r>
              <a:rPr lang="en-IN" dirty="0"/>
              <a:t> {</a:t>
            </a:r>
            <a:endParaRPr lang="en-US" dirty="0"/>
          </a:p>
          <a:p>
            <a:r>
              <a:rPr lang="en-IN" dirty="0"/>
              <a:t>/* . . .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13459932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CF264B3F-C214-44D8-8EFD-12B65034449A}"/>
</file>

<file path=customXml/itemProps2.xml><?xml version="1.0" encoding="utf-8"?>
<ds:datastoreItem xmlns:ds="http://schemas.openxmlformats.org/officeDocument/2006/customXml" ds:itemID="{BD8AA5E7-6C36-4EDE-B824-3B5C910B6EC8}"/>
</file>

<file path=customXml/itemProps3.xml><?xml version="1.0" encoding="utf-8"?>
<ds:datastoreItem xmlns:ds="http://schemas.openxmlformats.org/officeDocument/2006/customXml" ds:itemID="{29B24448-6329-4107-82B8-D5A1DEB7D920}"/>
</file>

<file path=docProps/app.xml><?xml version="1.0" encoding="utf-8"?>
<Properties xmlns="http://schemas.openxmlformats.org/officeDocument/2006/extended-properties" xmlns:vt="http://schemas.openxmlformats.org/officeDocument/2006/docPropsVTypes">
  <Template>TM10001105[[fn=Crop]]</Template>
  <TotalTime>3194</TotalTime>
  <Words>1951</Words>
  <Application>Microsoft Office PowerPoint</Application>
  <PresentationFormat>Widescreen</PresentationFormat>
  <Paragraphs>293</Paragraphs>
  <Slides>34</Slides>
  <Notes>19</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Franklin Gothic Book</vt:lpstr>
      <vt:lpstr>Crop</vt:lpstr>
      <vt:lpstr>think-cell Slide</vt:lpstr>
      <vt:lpstr>      Angular 6</vt:lpstr>
      <vt:lpstr>Objectives</vt:lpstr>
      <vt:lpstr>Essentials of Angular</vt:lpstr>
      <vt:lpstr>Essentials of Angular</vt:lpstr>
      <vt:lpstr>Component Basics</vt:lpstr>
      <vt:lpstr>Component Basics</vt:lpstr>
      <vt:lpstr>Templates</vt:lpstr>
      <vt:lpstr>Templates</vt:lpstr>
      <vt:lpstr>Metadata</vt:lpstr>
      <vt:lpstr>Metadata</vt:lpstr>
      <vt:lpstr>PowerPoint Presentation</vt:lpstr>
      <vt:lpstr>Creating Components using CLI</vt:lpstr>
      <vt:lpstr>Creating Components using CLI</vt:lpstr>
      <vt:lpstr>Creating Components using CLI</vt:lpstr>
      <vt:lpstr>Creating Components using CLI</vt:lpstr>
      <vt:lpstr>Creating Components using CLI</vt:lpstr>
      <vt:lpstr>Data Binding</vt:lpstr>
      <vt:lpstr>Data Binding</vt:lpstr>
      <vt:lpstr>Interpolation(One-Way binding)</vt:lpstr>
      <vt:lpstr>Demo</vt:lpstr>
      <vt:lpstr>Property Binding</vt:lpstr>
      <vt:lpstr>Demo</vt:lpstr>
      <vt:lpstr>Event Binding</vt:lpstr>
      <vt:lpstr>PowerPoint Presentation</vt:lpstr>
      <vt:lpstr>PowerPoint Presentation</vt:lpstr>
      <vt:lpstr>Demo</vt:lpstr>
      <vt:lpstr>Two-way Binding</vt:lpstr>
      <vt:lpstr>Demo</vt:lpstr>
      <vt:lpstr>Nested Compoments</vt:lpstr>
      <vt:lpstr>Using @Input and @Output</vt:lpstr>
      <vt:lpstr>Using @Input and @Output (Contd…)</vt:lpstr>
      <vt:lpstr>Using @Input and @Output (Contd…)</vt:lpstr>
      <vt:lpstr>Demo</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384</cp:revision>
  <dcterms:created xsi:type="dcterms:W3CDTF">2017-07-28T13:43:20Z</dcterms:created>
  <dcterms:modified xsi:type="dcterms:W3CDTF">2019-02-15T08:47:21Z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