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9dcabb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9dcabb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9dcabb3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9dcabb3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9dcabb3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9dcabb3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9dcabb3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9dcabb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9dcabb33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9dcabb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9dcabb33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9dcabb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9dcabb3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9dcabb3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69dcabb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69dcabb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mt="41000"/>
          </a:blip>
          <a:stretch>
            <a:fillRect/>
          </a:stretch>
        </p:blipFill>
        <p:spPr>
          <a:xfrm>
            <a:off x="-88975" y="-124575"/>
            <a:ext cx="11550625" cy="6316224"/>
          </a:xfrm>
          <a:prstGeom prst="rect">
            <a:avLst/>
          </a:prstGeom>
          <a:noFill/>
          <a:ln>
            <a:noFill/>
          </a:ln>
        </p:spPr>
      </p:pic>
      <p:sp>
        <p:nvSpPr>
          <p:cNvPr id="68" name="Google Shape;68;p13"/>
          <p:cNvSpPr txBox="1"/>
          <p:nvPr/>
        </p:nvSpPr>
        <p:spPr>
          <a:xfrm>
            <a:off x="605125" y="227100"/>
            <a:ext cx="509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FEEDBACK MANAGEMENT SYSTEM</a:t>
            </a:r>
            <a:endParaRPr sz="3600" u="sng">
              <a:latin typeface="Playfair Display"/>
              <a:ea typeface="Playfair Display"/>
              <a:cs typeface="Playfair Display"/>
              <a:sym typeface="Playfair Display"/>
            </a:endParaRPr>
          </a:p>
        </p:txBody>
      </p:sp>
      <p:sp>
        <p:nvSpPr>
          <p:cNvPr id="69" name="Google Shape;69;p13"/>
          <p:cNvSpPr txBox="1"/>
          <p:nvPr/>
        </p:nvSpPr>
        <p:spPr>
          <a:xfrm>
            <a:off x="533925" y="2571750"/>
            <a:ext cx="3363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latin typeface="Playfair Display"/>
                <a:ea typeface="Playfair Display"/>
                <a:cs typeface="Playfair Display"/>
                <a:sym typeface="Playfair Display"/>
              </a:rPr>
              <a:t>Presented By —</a:t>
            </a:r>
            <a:endParaRPr sz="2000" u="sng">
              <a:latin typeface="Playfair Display"/>
              <a:ea typeface="Playfair Display"/>
              <a:cs typeface="Playfair Display"/>
              <a:sym typeface="Playfair Display"/>
            </a:endParaRPr>
          </a:p>
          <a:p>
            <a:pPr indent="0" lvl="0" marL="0" rtl="0" algn="l">
              <a:spcBef>
                <a:spcPts val="0"/>
              </a:spcBef>
              <a:spcAft>
                <a:spcPts val="0"/>
              </a:spcAft>
              <a:buNone/>
            </a:pPr>
            <a:r>
              <a:rPr lang="en" sz="2000">
                <a:latin typeface="Playfair Display"/>
                <a:ea typeface="Playfair Display"/>
                <a:cs typeface="Playfair Display"/>
                <a:sym typeface="Playfair Display"/>
              </a:rPr>
              <a:t>Arpan Pal</a:t>
            </a:r>
            <a:endParaRPr sz="2000">
              <a:latin typeface="Playfair Display"/>
              <a:ea typeface="Playfair Display"/>
              <a:cs typeface="Playfair Display"/>
              <a:sym typeface="Playfair Display"/>
            </a:endParaRPr>
          </a:p>
          <a:p>
            <a:pPr indent="0" lvl="0" marL="0" rtl="0" algn="l">
              <a:spcBef>
                <a:spcPts val="0"/>
              </a:spcBef>
              <a:spcAft>
                <a:spcPts val="0"/>
              </a:spcAft>
              <a:buNone/>
            </a:pPr>
            <a:r>
              <a:rPr lang="en" sz="2000">
                <a:latin typeface="Playfair Display"/>
                <a:ea typeface="Playfair Display"/>
                <a:cs typeface="Playfair Display"/>
                <a:sym typeface="Playfair Display"/>
              </a:rPr>
              <a:t>Joysurjya Bera</a:t>
            </a:r>
            <a:endParaRPr sz="2000">
              <a:latin typeface="Playfair Display"/>
              <a:ea typeface="Playfair Display"/>
              <a:cs typeface="Playfair Display"/>
              <a:sym typeface="Playfair Display"/>
            </a:endParaRPr>
          </a:p>
          <a:p>
            <a:pPr indent="0" lvl="0" marL="0" rtl="0" algn="l">
              <a:spcBef>
                <a:spcPts val="0"/>
              </a:spcBef>
              <a:spcAft>
                <a:spcPts val="0"/>
              </a:spcAft>
              <a:buNone/>
            </a:pPr>
            <a:r>
              <a:rPr lang="en" sz="2000">
                <a:latin typeface="Playfair Display"/>
                <a:ea typeface="Playfair Display"/>
                <a:cs typeface="Playfair Display"/>
                <a:sym typeface="Playfair Display"/>
              </a:rPr>
              <a:t>Neha Upadhyay</a:t>
            </a:r>
            <a:endParaRPr sz="2000">
              <a:latin typeface="Playfair Display"/>
              <a:ea typeface="Playfair Display"/>
              <a:cs typeface="Playfair Display"/>
              <a:sym typeface="Playfair Display"/>
            </a:endParaRPr>
          </a:p>
          <a:p>
            <a:pPr indent="0" lvl="0" marL="0" rtl="0" algn="l">
              <a:spcBef>
                <a:spcPts val="0"/>
              </a:spcBef>
              <a:spcAft>
                <a:spcPts val="0"/>
              </a:spcAft>
              <a:buNone/>
            </a:pPr>
            <a:r>
              <a:rPr lang="en" sz="2000">
                <a:latin typeface="Playfair Display"/>
                <a:ea typeface="Playfair Display"/>
                <a:cs typeface="Playfair Display"/>
                <a:sym typeface="Playfair Display"/>
              </a:rPr>
              <a:t>Pushpanjali Kumari</a:t>
            </a:r>
            <a:endParaRPr sz="2000">
              <a:latin typeface="Playfair Display"/>
              <a:ea typeface="Playfair Display"/>
              <a:cs typeface="Playfair Display"/>
              <a:sym typeface="Playfair Display"/>
            </a:endParaRPr>
          </a:p>
          <a:p>
            <a:pPr indent="0" lvl="0" marL="0" rtl="0" algn="l">
              <a:spcBef>
                <a:spcPts val="0"/>
              </a:spcBef>
              <a:spcAft>
                <a:spcPts val="0"/>
              </a:spcAft>
              <a:buNone/>
            </a:pPr>
            <a:r>
              <a:rPr lang="en" sz="2000">
                <a:latin typeface="Playfair Display"/>
                <a:ea typeface="Playfair Display"/>
                <a:cs typeface="Playfair Display"/>
                <a:sym typeface="Playfair Display"/>
              </a:rPr>
              <a:t>Sneha Chakroborty</a:t>
            </a:r>
            <a:endParaRPr sz="20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320350" y="400750"/>
            <a:ext cx="3755300" cy="4554749"/>
          </a:xfrm>
          <a:prstGeom prst="rect">
            <a:avLst/>
          </a:prstGeom>
          <a:noFill/>
          <a:ln>
            <a:noFill/>
          </a:ln>
          <a:effectLst>
            <a:outerShdw blurRad="57150" rotWithShape="0" algn="bl" dir="5400000" dist="19050">
              <a:srgbClr val="000000">
                <a:alpha val="50000"/>
              </a:srgbClr>
            </a:outerShdw>
          </a:effectLst>
        </p:spPr>
      </p:pic>
      <p:pic>
        <p:nvPicPr>
          <p:cNvPr id="137" name="Google Shape;137;p22"/>
          <p:cNvPicPr preferRelativeResize="0"/>
          <p:nvPr/>
        </p:nvPicPr>
        <p:blipFill>
          <a:blip r:embed="rId4">
            <a:alphaModFix/>
          </a:blip>
          <a:stretch>
            <a:fillRect/>
          </a:stretch>
        </p:blipFill>
        <p:spPr>
          <a:xfrm>
            <a:off x="4710075" y="387675"/>
            <a:ext cx="4142044" cy="4554749"/>
          </a:xfrm>
          <a:prstGeom prst="rect">
            <a:avLst/>
          </a:prstGeom>
          <a:noFill/>
          <a:ln>
            <a:noFill/>
          </a:ln>
          <a:effectLst>
            <a:outerShdw blurRad="57150" rotWithShape="0" algn="bl" dir="5400000" dist="19050">
              <a:srgbClr val="000000">
                <a:alpha val="50000"/>
              </a:srgbClr>
            </a:outerShdw>
          </a:effectLst>
        </p:spPr>
      </p:pic>
      <p:sp>
        <p:nvSpPr>
          <p:cNvPr id="138" name="Google Shape;138;p22"/>
          <p:cNvSpPr txBox="1"/>
          <p:nvPr/>
        </p:nvSpPr>
        <p:spPr>
          <a:xfrm>
            <a:off x="7439400" y="4449400"/>
            <a:ext cx="15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PARTICIPANT</a:t>
            </a:r>
            <a:endParaRPr>
              <a:latin typeface="Roboto"/>
              <a:ea typeface="Roboto"/>
              <a:cs typeface="Roboto"/>
              <a:sym typeface="Roboto"/>
            </a:endParaRPr>
          </a:p>
        </p:txBody>
      </p:sp>
      <p:sp>
        <p:nvSpPr>
          <p:cNvPr id="139" name="Google Shape;139;p22"/>
          <p:cNvSpPr txBox="1"/>
          <p:nvPr/>
        </p:nvSpPr>
        <p:spPr>
          <a:xfrm>
            <a:off x="2918775" y="4449400"/>
            <a:ext cx="1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TRAINER</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3" name="Shape 143"/>
        <p:cNvGrpSpPr/>
        <p:nvPr/>
      </p:nvGrpSpPr>
      <p:grpSpPr>
        <a:xfrm>
          <a:off x="0" y="0"/>
          <a:ext cx="0" cy="0"/>
          <a:chOff x="0" y="0"/>
          <a:chExt cx="0" cy="0"/>
        </a:xfrm>
      </p:grpSpPr>
      <p:sp>
        <p:nvSpPr>
          <p:cNvPr id="144" name="Google Shape;144;p23"/>
          <p:cNvSpPr txBox="1"/>
          <p:nvPr/>
        </p:nvSpPr>
        <p:spPr>
          <a:xfrm>
            <a:off x="337775" y="245650"/>
            <a:ext cx="604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CONCLUSION</a:t>
            </a:r>
            <a:endParaRPr sz="3600" u="sng">
              <a:latin typeface="Playfair Display"/>
              <a:ea typeface="Playfair Display"/>
              <a:cs typeface="Playfair Display"/>
              <a:sym typeface="Playfair Display"/>
            </a:endParaRPr>
          </a:p>
        </p:txBody>
      </p:sp>
      <p:sp>
        <p:nvSpPr>
          <p:cNvPr id="145" name="Google Shape;145;p23"/>
          <p:cNvSpPr txBox="1"/>
          <p:nvPr/>
        </p:nvSpPr>
        <p:spPr>
          <a:xfrm>
            <a:off x="491325" y="1090125"/>
            <a:ext cx="7953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In this project, we have implemented the concepts of Core Java 8, Spring, JPA, Hibernate as well as Oracle and have successfully created the application for Feedback Management System which can be used by any online education platform for managing their system.</a:t>
            </a:r>
            <a:endParaRPr sz="20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9" name="Shape 149"/>
        <p:cNvGrpSpPr/>
        <p:nvPr/>
      </p:nvGrpSpPr>
      <p:grpSpPr>
        <a:xfrm>
          <a:off x="0" y="0"/>
          <a:ext cx="0" cy="0"/>
          <a:chOff x="0" y="0"/>
          <a:chExt cx="0" cy="0"/>
        </a:xfrm>
      </p:grpSpPr>
      <p:sp>
        <p:nvSpPr>
          <p:cNvPr id="150" name="Google Shape;150;p24"/>
          <p:cNvSpPr txBox="1"/>
          <p:nvPr/>
        </p:nvSpPr>
        <p:spPr>
          <a:xfrm>
            <a:off x="1658225" y="2017650"/>
            <a:ext cx="612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latin typeface="Playfair Display"/>
                <a:ea typeface="Playfair Display"/>
                <a:cs typeface="Playfair Display"/>
                <a:sym typeface="Playfair Display"/>
              </a:rPr>
              <a:t>THANK YOU !</a:t>
            </a:r>
            <a:endParaRPr sz="60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3" name="Shape 73"/>
        <p:cNvGrpSpPr/>
        <p:nvPr/>
      </p:nvGrpSpPr>
      <p:grpSpPr>
        <a:xfrm>
          <a:off x="0" y="0"/>
          <a:ext cx="0" cy="0"/>
          <a:chOff x="0" y="0"/>
          <a:chExt cx="0" cy="0"/>
        </a:xfrm>
      </p:grpSpPr>
      <p:sp>
        <p:nvSpPr>
          <p:cNvPr id="74" name="Google Shape;74;p14"/>
          <p:cNvSpPr txBox="1"/>
          <p:nvPr/>
        </p:nvSpPr>
        <p:spPr>
          <a:xfrm>
            <a:off x="266975" y="177975"/>
            <a:ext cx="734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PROBLEM STATEMENT</a:t>
            </a:r>
            <a:endParaRPr sz="3600" u="sng">
              <a:latin typeface="Playfair Display"/>
              <a:ea typeface="Playfair Display"/>
              <a:cs typeface="Playfair Display"/>
              <a:sym typeface="Playfair Display"/>
            </a:endParaRPr>
          </a:p>
        </p:txBody>
      </p:sp>
      <p:sp>
        <p:nvSpPr>
          <p:cNvPr id="75" name="Google Shape;75;p14"/>
          <p:cNvSpPr txBox="1"/>
          <p:nvPr/>
        </p:nvSpPr>
        <p:spPr>
          <a:xfrm>
            <a:off x="427150" y="1050050"/>
            <a:ext cx="8436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Feedback Management System should provide the ability for :</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Admin </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maintain the skill set of trainers</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maintain the training courses</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view feedback reports and defaulters</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Coordinator</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apply CRUD operations on training programs</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view feedback reports and defaulters</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Participant</a:t>
            </a:r>
            <a:endParaRPr sz="2100">
              <a:latin typeface="Playfair Display"/>
              <a:ea typeface="Playfair Display"/>
              <a:cs typeface="Playfair Display"/>
              <a:sym typeface="Playfair Display"/>
            </a:endParaRPr>
          </a:p>
          <a:p>
            <a:pPr indent="-361950" lvl="1" marL="9144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To give feedbacks for the training programs</a:t>
            </a:r>
            <a:endParaRPr sz="21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9" name="Shape 79"/>
        <p:cNvGrpSpPr/>
        <p:nvPr/>
      </p:nvGrpSpPr>
      <p:grpSpPr>
        <a:xfrm>
          <a:off x="0" y="0"/>
          <a:ext cx="0" cy="0"/>
          <a:chOff x="0" y="0"/>
          <a:chExt cx="0" cy="0"/>
        </a:xfrm>
      </p:grpSpPr>
      <p:sp>
        <p:nvSpPr>
          <p:cNvPr id="80" name="Google Shape;80;p15"/>
          <p:cNvSpPr txBox="1"/>
          <p:nvPr/>
        </p:nvSpPr>
        <p:spPr>
          <a:xfrm>
            <a:off x="213575" y="569525"/>
            <a:ext cx="836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COMPONENTS USED</a:t>
            </a:r>
            <a:endParaRPr sz="3600" u="sng">
              <a:latin typeface="Playfair Display"/>
              <a:ea typeface="Playfair Display"/>
              <a:cs typeface="Playfair Display"/>
              <a:sym typeface="Playfair Display"/>
            </a:endParaRPr>
          </a:p>
        </p:txBody>
      </p:sp>
      <p:sp>
        <p:nvSpPr>
          <p:cNvPr id="81" name="Google Shape;81;p15"/>
          <p:cNvSpPr txBox="1"/>
          <p:nvPr/>
        </p:nvSpPr>
        <p:spPr>
          <a:xfrm>
            <a:off x="587325" y="1833000"/>
            <a:ext cx="674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The components used in this project are —</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Core Java 8</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Spring, JPA, Hibernate</a:t>
            </a:r>
            <a:endParaRPr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Char char="❏"/>
            </a:pPr>
            <a:r>
              <a:rPr lang="en" sz="2100">
                <a:latin typeface="Playfair Display"/>
                <a:ea typeface="Playfair Display"/>
                <a:cs typeface="Playfair Display"/>
                <a:sym typeface="Playfair Display"/>
              </a:rPr>
              <a:t>Oracle</a:t>
            </a:r>
            <a:endParaRPr sz="21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85" name="Shape 85"/>
        <p:cNvGrpSpPr/>
        <p:nvPr/>
      </p:nvGrpSpPr>
      <p:grpSpPr>
        <a:xfrm>
          <a:off x="0" y="0"/>
          <a:ext cx="0" cy="0"/>
          <a:chOff x="0" y="0"/>
          <a:chExt cx="0" cy="0"/>
        </a:xfrm>
      </p:grpSpPr>
      <p:sp>
        <p:nvSpPr>
          <p:cNvPr id="86" name="Google Shape;86;p16"/>
          <p:cNvSpPr txBox="1"/>
          <p:nvPr/>
        </p:nvSpPr>
        <p:spPr>
          <a:xfrm>
            <a:off x="65700" y="132375"/>
            <a:ext cx="836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MODULES</a:t>
            </a:r>
            <a:endParaRPr sz="3600" u="sng">
              <a:latin typeface="Playfair Display"/>
              <a:ea typeface="Playfair Display"/>
              <a:cs typeface="Playfair Display"/>
              <a:sym typeface="Playfair Display"/>
            </a:endParaRPr>
          </a:p>
        </p:txBody>
      </p:sp>
      <p:sp>
        <p:nvSpPr>
          <p:cNvPr id="87" name="Google Shape;87;p16"/>
          <p:cNvSpPr/>
          <p:nvPr/>
        </p:nvSpPr>
        <p:spPr>
          <a:xfrm>
            <a:off x="664925" y="1134125"/>
            <a:ext cx="1864267" cy="1871025"/>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Verdana"/>
                <a:ea typeface="Verdana"/>
                <a:cs typeface="Verdana"/>
                <a:sym typeface="Verdana"/>
              </a:rPr>
              <a:t>Login Module</a:t>
            </a:r>
            <a:endParaRPr sz="1800">
              <a:solidFill>
                <a:srgbClr val="FFFFFF"/>
              </a:solidFill>
              <a:latin typeface="Verdana"/>
              <a:ea typeface="Verdana"/>
              <a:cs typeface="Verdana"/>
              <a:sym typeface="Verdana"/>
            </a:endParaRPr>
          </a:p>
        </p:txBody>
      </p:sp>
      <p:sp>
        <p:nvSpPr>
          <p:cNvPr id="88" name="Google Shape;88;p16"/>
          <p:cNvSpPr/>
          <p:nvPr/>
        </p:nvSpPr>
        <p:spPr>
          <a:xfrm>
            <a:off x="3723950" y="1134125"/>
            <a:ext cx="1864267" cy="1769254"/>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Verdana"/>
                <a:ea typeface="Verdana"/>
                <a:cs typeface="Verdana"/>
                <a:sym typeface="Verdana"/>
              </a:rPr>
              <a:t>Training Program Management Module</a:t>
            </a:r>
            <a:endParaRPr sz="1800">
              <a:solidFill>
                <a:srgbClr val="FFFFFF"/>
              </a:solidFill>
              <a:latin typeface="Verdana"/>
              <a:ea typeface="Verdana"/>
              <a:cs typeface="Verdana"/>
              <a:sym typeface="Verdana"/>
            </a:endParaRPr>
          </a:p>
        </p:txBody>
      </p:sp>
      <p:sp>
        <p:nvSpPr>
          <p:cNvPr id="89" name="Google Shape;89;p16"/>
          <p:cNvSpPr/>
          <p:nvPr/>
        </p:nvSpPr>
        <p:spPr>
          <a:xfrm>
            <a:off x="6574875" y="1134125"/>
            <a:ext cx="1864267" cy="1769254"/>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Verdana"/>
                <a:ea typeface="Verdana"/>
                <a:cs typeface="Verdana"/>
                <a:sym typeface="Verdana"/>
              </a:rPr>
              <a:t>Feedback Module </a:t>
            </a:r>
            <a:endParaRPr sz="1800">
              <a:solidFill>
                <a:srgbClr val="FFFFFF"/>
              </a:solidFill>
              <a:latin typeface="Verdana"/>
              <a:ea typeface="Verdana"/>
              <a:cs typeface="Verdana"/>
              <a:sym typeface="Verdana"/>
            </a:endParaRPr>
          </a:p>
        </p:txBody>
      </p:sp>
      <p:sp>
        <p:nvSpPr>
          <p:cNvPr id="90" name="Google Shape;90;p16"/>
          <p:cNvSpPr/>
          <p:nvPr/>
        </p:nvSpPr>
        <p:spPr>
          <a:xfrm>
            <a:off x="2138025" y="3002125"/>
            <a:ext cx="1864267" cy="1495254"/>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Verdana"/>
                <a:ea typeface="Verdana"/>
                <a:cs typeface="Verdana"/>
                <a:sym typeface="Verdana"/>
              </a:rPr>
              <a:t>Faculty Management Module</a:t>
            </a:r>
            <a:endParaRPr/>
          </a:p>
        </p:txBody>
      </p:sp>
      <p:sp>
        <p:nvSpPr>
          <p:cNvPr id="91" name="Google Shape;91;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5232501" y="2962448"/>
            <a:ext cx="1963694" cy="159702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Verdana"/>
                <a:ea typeface="Verdana"/>
                <a:cs typeface="Verdana"/>
                <a:sym typeface="Verdana"/>
              </a:rPr>
              <a:t>Course Management Module </a:t>
            </a:r>
            <a:endParaRPr sz="1800">
              <a:solidFill>
                <a:srgbClr val="FFFFFF"/>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96" name="Shape 96"/>
        <p:cNvGrpSpPr/>
        <p:nvPr/>
      </p:nvGrpSpPr>
      <p:grpSpPr>
        <a:xfrm>
          <a:off x="0" y="0"/>
          <a:ext cx="0" cy="0"/>
          <a:chOff x="0" y="0"/>
          <a:chExt cx="0" cy="0"/>
        </a:xfrm>
      </p:grpSpPr>
      <p:sp>
        <p:nvSpPr>
          <p:cNvPr id="97" name="Google Shape;97;p17"/>
          <p:cNvSpPr txBox="1"/>
          <p:nvPr/>
        </p:nvSpPr>
        <p:spPr>
          <a:xfrm>
            <a:off x="391550" y="90725"/>
            <a:ext cx="628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CLASS DESIGN</a:t>
            </a:r>
            <a:endParaRPr sz="3600" u="sng">
              <a:latin typeface="Playfair Display"/>
              <a:ea typeface="Playfair Display"/>
              <a:cs typeface="Playfair Display"/>
              <a:sym typeface="Playfair Display"/>
            </a:endParaRPr>
          </a:p>
        </p:txBody>
      </p:sp>
      <p:pic>
        <p:nvPicPr>
          <p:cNvPr id="98" name="Google Shape;98;p17"/>
          <p:cNvPicPr preferRelativeResize="0"/>
          <p:nvPr/>
        </p:nvPicPr>
        <p:blipFill rotWithShape="1">
          <a:blip r:embed="rId3">
            <a:alphaModFix/>
          </a:blip>
          <a:srcRect b="24751" l="18939" r="26886" t="10317"/>
          <a:stretch/>
        </p:blipFill>
        <p:spPr>
          <a:xfrm>
            <a:off x="1067850" y="916875"/>
            <a:ext cx="6811925" cy="3692701"/>
          </a:xfrm>
          <a:prstGeom prst="rect">
            <a:avLst/>
          </a:prstGeom>
          <a:noFill/>
          <a:ln>
            <a:noFill/>
          </a:ln>
        </p:spPr>
      </p:pic>
      <p:sp>
        <p:nvSpPr>
          <p:cNvPr id="99" name="Google Shape;99;p1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03" name="Shape 103"/>
        <p:cNvGrpSpPr/>
        <p:nvPr/>
      </p:nvGrpSpPr>
      <p:grpSpPr>
        <a:xfrm>
          <a:off x="0" y="0"/>
          <a:ext cx="0" cy="0"/>
          <a:chOff x="0" y="0"/>
          <a:chExt cx="0" cy="0"/>
        </a:xfrm>
      </p:grpSpPr>
      <p:sp>
        <p:nvSpPr>
          <p:cNvPr id="104" name="Google Shape;104;p18"/>
          <p:cNvSpPr txBox="1"/>
          <p:nvPr/>
        </p:nvSpPr>
        <p:spPr>
          <a:xfrm>
            <a:off x="266975" y="1372150"/>
            <a:ext cx="6282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SCHEMA </a:t>
            </a:r>
            <a:endParaRPr sz="3600" u="sng">
              <a:latin typeface="Playfair Display"/>
              <a:ea typeface="Playfair Display"/>
              <a:cs typeface="Playfair Display"/>
              <a:sym typeface="Playfair Display"/>
            </a:endParaRPr>
          </a:p>
          <a:p>
            <a:pPr indent="0" lvl="0" marL="0" rtl="0" algn="l">
              <a:spcBef>
                <a:spcPts val="0"/>
              </a:spcBef>
              <a:spcAft>
                <a:spcPts val="0"/>
              </a:spcAft>
              <a:buNone/>
            </a:pPr>
            <a:r>
              <a:rPr lang="en" sz="3600" u="sng">
                <a:latin typeface="Playfair Display"/>
                <a:ea typeface="Playfair Display"/>
                <a:cs typeface="Playfair Display"/>
                <a:sym typeface="Playfair Display"/>
              </a:rPr>
              <a:t>DIAGRAM</a:t>
            </a:r>
            <a:endParaRPr sz="3600" u="sng">
              <a:latin typeface="Playfair Display"/>
              <a:ea typeface="Playfair Display"/>
              <a:cs typeface="Playfair Display"/>
              <a:sym typeface="Playfair Display"/>
            </a:endParaRPr>
          </a:p>
        </p:txBody>
      </p:sp>
      <p:sp>
        <p:nvSpPr>
          <p:cNvPr id="105" name="Google Shape;105;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3292550" y="44200"/>
            <a:ext cx="5146600" cy="4565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0" name="Shape 110"/>
        <p:cNvGrpSpPr/>
        <p:nvPr/>
      </p:nvGrpSpPr>
      <p:grpSpPr>
        <a:xfrm>
          <a:off x="0" y="0"/>
          <a:ext cx="0" cy="0"/>
          <a:chOff x="0" y="0"/>
          <a:chExt cx="0" cy="0"/>
        </a:xfrm>
      </p:grpSpPr>
      <p:sp>
        <p:nvSpPr>
          <p:cNvPr id="111" name="Google Shape;111;p1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414550" y="107475"/>
            <a:ext cx="704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CLASS DESIGN</a:t>
            </a:r>
            <a:endParaRPr sz="3600" u="sng">
              <a:latin typeface="Playfair Display"/>
              <a:ea typeface="Playfair Display"/>
              <a:cs typeface="Playfair Display"/>
              <a:sym typeface="Playfair Display"/>
            </a:endParaRPr>
          </a:p>
        </p:txBody>
      </p:sp>
      <p:sp>
        <p:nvSpPr>
          <p:cNvPr id="113" name="Google Shape;113;p19"/>
          <p:cNvSpPr txBox="1"/>
          <p:nvPr/>
        </p:nvSpPr>
        <p:spPr>
          <a:xfrm>
            <a:off x="690925" y="767675"/>
            <a:ext cx="21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SERVICE —</a:t>
            </a:r>
            <a:endParaRPr sz="1800">
              <a:latin typeface="Playfair Display"/>
              <a:ea typeface="Playfair Display"/>
              <a:cs typeface="Playfair Display"/>
              <a:sym typeface="Playfair Display"/>
            </a:endParaRPr>
          </a:p>
        </p:txBody>
      </p:sp>
      <p:pic>
        <p:nvPicPr>
          <p:cNvPr id="114" name="Google Shape;114;p19"/>
          <p:cNvPicPr preferRelativeResize="0"/>
          <p:nvPr/>
        </p:nvPicPr>
        <p:blipFill rotWithShape="1">
          <a:blip r:embed="rId3">
            <a:alphaModFix/>
          </a:blip>
          <a:srcRect b="16557" l="15784" r="22191" t="18359"/>
          <a:stretch/>
        </p:blipFill>
        <p:spPr>
          <a:xfrm>
            <a:off x="2091912" y="846375"/>
            <a:ext cx="6235915" cy="37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8" name="Shape 118"/>
        <p:cNvGrpSpPr/>
        <p:nvPr/>
      </p:nvGrpSpPr>
      <p:grpSpPr>
        <a:xfrm>
          <a:off x="0" y="0"/>
          <a:ext cx="0" cy="0"/>
          <a:chOff x="0" y="0"/>
          <a:chExt cx="0" cy="0"/>
        </a:xfrm>
      </p:grpSpPr>
      <p:sp>
        <p:nvSpPr>
          <p:cNvPr id="119" name="Google Shape;119;p2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414550" y="107475"/>
            <a:ext cx="704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CLASS DESIGN</a:t>
            </a:r>
            <a:endParaRPr sz="3600" u="sng">
              <a:latin typeface="Playfair Display"/>
              <a:ea typeface="Playfair Display"/>
              <a:cs typeface="Playfair Display"/>
              <a:sym typeface="Playfair Display"/>
            </a:endParaRPr>
          </a:p>
        </p:txBody>
      </p:sp>
      <p:sp>
        <p:nvSpPr>
          <p:cNvPr id="121" name="Google Shape;121;p20"/>
          <p:cNvSpPr txBox="1"/>
          <p:nvPr/>
        </p:nvSpPr>
        <p:spPr>
          <a:xfrm>
            <a:off x="690925" y="767675"/>
            <a:ext cx="21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REPOSITORY </a:t>
            </a:r>
            <a:r>
              <a:rPr lang="en" sz="1800">
                <a:latin typeface="Playfair Display"/>
                <a:ea typeface="Playfair Display"/>
                <a:cs typeface="Playfair Display"/>
                <a:sym typeface="Playfair Display"/>
              </a:rPr>
              <a:t>—</a:t>
            </a:r>
            <a:endParaRPr sz="1800">
              <a:latin typeface="Playfair Display"/>
              <a:ea typeface="Playfair Display"/>
              <a:cs typeface="Playfair Display"/>
              <a:sym typeface="Playfair Display"/>
            </a:endParaRPr>
          </a:p>
        </p:txBody>
      </p:sp>
      <p:pic>
        <p:nvPicPr>
          <p:cNvPr id="122" name="Google Shape;122;p20"/>
          <p:cNvPicPr preferRelativeResize="0"/>
          <p:nvPr/>
        </p:nvPicPr>
        <p:blipFill rotWithShape="1">
          <a:blip r:embed="rId3">
            <a:alphaModFix/>
          </a:blip>
          <a:srcRect b="15347" l="15701" r="21595" t="18211"/>
          <a:stretch/>
        </p:blipFill>
        <p:spPr>
          <a:xfrm>
            <a:off x="2738775" y="846375"/>
            <a:ext cx="5767200" cy="3787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6" name="Shape 126"/>
        <p:cNvGrpSpPr/>
        <p:nvPr/>
      </p:nvGrpSpPr>
      <p:grpSpPr>
        <a:xfrm>
          <a:off x="0" y="0"/>
          <a:ext cx="0" cy="0"/>
          <a:chOff x="0" y="0"/>
          <a:chExt cx="0" cy="0"/>
        </a:xfrm>
      </p:grpSpPr>
      <p:sp>
        <p:nvSpPr>
          <p:cNvPr id="127" name="Google Shape;127;p21"/>
          <p:cNvSpPr txBox="1"/>
          <p:nvPr/>
        </p:nvSpPr>
        <p:spPr>
          <a:xfrm>
            <a:off x="480550" y="1925250"/>
            <a:ext cx="6336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u="sng">
                <a:latin typeface="Playfair Display"/>
                <a:ea typeface="Playfair Display"/>
                <a:cs typeface="Playfair Display"/>
                <a:sym typeface="Playfair Display"/>
              </a:rPr>
              <a:t>PROGRAM</a:t>
            </a:r>
            <a:endParaRPr sz="3600" u="sng">
              <a:latin typeface="Playfair Display"/>
              <a:ea typeface="Playfair Display"/>
              <a:cs typeface="Playfair Display"/>
              <a:sym typeface="Playfair Display"/>
            </a:endParaRPr>
          </a:p>
          <a:p>
            <a:pPr indent="0" lvl="0" marL="0" rtl="0" algn="l">
              <a:spcBef>
                <a:spcPts val="0"/>
              </a:spcBef>
              <a:spcAft>
                <a:spcPts val="0"/>
              </a:spcAft>
              <a:buNone/>
            </a:pPr>
            <a:r>
              <a:rPr lang="en" sz="3600" u="sng">
                <a:latin typeface="Playfair Display"/>
                <a:ea typeface="Playfair Display"/>
                <a:cs typeface="Playfair Display"/>
                <a:sym typeface="Playfair Display"/>
              </a:rPr>
              <a:t>FLOW</a:t>
            </a:r>
            <a:endParaRPr sz="3600" u="sng">
              <a:latin typeface="Playfair Display"/>
              <a:ea typeface="Playfair Display"/>
              <a:cs typeface="Playfair Display"/>
              <a:sym typeface="Playfair Display"/>
            </a:endParaRPr>
          </a:p>
        </p:txBody>
      </p:sp>
      <p:sp>
        <p:nvSpPr>
          <p:cNvPr id="128" name="Google Shape;128;p21"/>
          <p:cNvSpPr txBox="1"/>
          <p:nvPr/>
        </p:nvSpPr>
        <p:spPr>
          <a:xfrm>
            <a:off x="4572000" y="4413800"/>
            <a:ext cx="11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129" name="Google Shape;129;p21"/>
          <p:cNvPicPr preferRelativeResize="0"/>
          <p:nvPr/>
        </p:nvPicPr>
        <p:blipFill>
          <a:blip r:embed="rId3">
            <a:alphaModFix/>
          </a:blip>
          <a:stretch>
            <a:fillRect/>
          </a:stretch>
        </p:blipFill>
        <p:spPr>
          <a:xfrm>
            <a:off x="3408600" y="195775"/>
            <a:ext cx="4991850" cy="4725924"/>
          </a:xfrm>
          <a:prstGeom prst="rect">
            <a:avLst/>
          </a:prstGeom>
          <a:noFill/>
          <a:ln>
            <a:noFill/>
          </a:ln>
        </p:spPr>
      </p:pic>
      <p:sp>
        <p:nvSpPr>
          <p:cNvPr id="130" name="Google Shape;130;p21"/>
          <p:cNvSpPr txBox="1"/>
          <p:nvPr/>
        </p:nvSpPr>
        <p:spPr>
          <a:xfrm>
            <a:off x="7942050" y="4306100"/>
            <a:ext cx="167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p21"/>
          <p:cNvSpPr txBox="1"/>
          <p:nvPr/>
        </p:nvSpPr>
        <p:spPr>
          <a:xfrm>
            <a:off x="6963425" y="4521500"/>
            <a:ext cx="12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ADMIN</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