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7" r:id="rId3"/>
    <p:sldId id="256" r:id="rId4"/>
    <p:sldId id="264" r:id="rId5"/>
    <p:sldId id="258" r:id="rId6"/>
    <p:sldId id="265"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98" d="100"/>
          <a:sy n="98"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236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 Arpan Saini</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027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                                                                                                                                                                                                                                                     Area of Improvement can be seen on next slide</a:t>
            </a:r>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36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Scope of Improvement is not just restricted to the above mentioned points. There are more aspects of improvement like Performance, Configurations with External tools, Using Scripting languages to </a:t>
            </a:r>
          </a:p>
          <a:p>
            <a:r>
              <a:rPr lang="en-US" dirty="0"/>
              <a:t>                               Make Project More dynamic   etc.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70650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52087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58633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themoviedb.org/" TargetMode="Externa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hyperlink" Target="https://www.themoviedb.or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User Guide</a:t>
            </a:r>
          </a:p>
        </p:txBody>
      </p:sp>
      <p:sp>
        <p:nvSpPr>
          <p:cNvPr id="3" name="Content Placeholder 2"/>
          <p:cNvSpPr>
            <a:spLocks noGrp="1"/>
          </p:cNvSpPr>
          <p:nvPr>
            <p:ph type="subTitle" idx="1"/>
          </p:nvPr>
        </p:nvSpPr>
        <p:spPr>
          <a:xfrm>
            <a:off x="1368357" y="1883569"/>
            <a:ext cx="9144000" cy="762000"/>
          </a:xfrm>
        </p:spPr>
        <p:txBody>
          <a:bodyPr>
            <a:normAutofit/>
          </a:bodyPr>
          <a:lstStyle/>
          <a:p>
            <a:r>
              <a:rPr lang="en-US" sz="4000" dirty="0"/>
              <a:t>Sofi TMDB API Project</a:t>
            </a:r>
            <a:endParaRPr sz="4000" dirty="0"/>
          </a:p>
        </p:txBody>
      </p:sp>
    </p:spTree>
    <p:extLst>
      <p:ext uri="{BB962C8B-B14F-4D97-AF65-F5344CB8AC3E}">
        <p14:creationId xmlns:p14="http://schemas.microsoft.com/office/powerpoint/2010/main" val="15304543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SoFi TMDB API Project</a:t>
            </a:r>
          </a:p>
        </p:txBody>
      </p:sp>
      <p:sp>
        <p:nvSpPr>
          <p:cNvPr id="21" name="Content Placeholder 2"/>
          <p:cNvSpPr txBox="1">
            <a:spLocks/>
          </p:cNvSpPr>
          <p:nvPr/>
        </p:nvSpPr>
        <p:spPr>
          <a:xfrm>
            <a:off x="834260" y="1923285"/>
            <a:ext cx="5028036" cy="4749591"/>
          </a:xfrm>
          <a:prstGeom prst="rect">
            <a:avLst/>
          </a:prstGeom>
          <a:ln w="57150">
            <a:noFill/>
          </a:ln>
        </p:spPr>
        <p:txBody>
          <a:bodyPr vert="horz" lIns="91440" tIns="45720" rIns="91440" bIns="45720" numCol="1" rtlCol="0" anchor="t">
            <a:normAutofit fontScale="70000" lnSpcReduction="20000"/>
          </a:bodyPr>
          <a:lstStyle/>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Sofi TMDB API Project is designed using SOAP UI Pro that has configured with GIT/GIT Hub for version management and enable a team of multiple people, Sitting at different locations to work simultaneously on the project.</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using bat file or from a command line.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Auto generation of Test Execution Reports.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Capable enough for generating configurable dashboards.</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on Multiple Environments. Environment Variables are configurable.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 Key is a configurable. Session ID and Guest session ID are stored on the fly at project level to Reuse it for Another Test cases.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 extensively Positive and Negative scenarios for different aspects of functional Testing.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Includes Assertions at each level to verify the Expected Http status and Data validation and different aspects of the Functional testing. </a:t>
            </a:r>
          </a:p>
          <a:p>
            <a:pPr marL="285750" indent="-285750">
              <a:lnSpc>
                <a:spcPct val="150000"/>
              </a:lnSpc>
              <a:spcBef>
                <a:spcPts val="0"/>
              </a:spcBef>
              <a:buFont typeface="Wingdings" panose="05000000000000000000" pitchFamily="2" charset="2"/>
              <a:buChar char="Ø"/>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p:txBody>
      </p:sp>
      <p:sp>
        <p:nvSpPr>
          <p:cNvPr id="22" name="Content Placeholder 3"/>
          <p:cNvSpPr/>
          <p:nvPr/>
        </p:nvSpPr>
        <p:spPr>
          <a:xfrm>
            <a:off x="6211661" y="1760155"/>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Release date: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April</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08, 2018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Developer: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Tool Used: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Soap UI NG Pro (Ready API)</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Publisher: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Platform: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Microsoft Windows</a:t>
            </a:r>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3"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4"/>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7234B-6223-41F8-B90D-8F11AD61A037}"/>
              </a:ext>
            </a:extLst>
          </p:cNvPr>
          <p:cNvSpPr>
            <a:spLocks noGrp="1"/>
          </p:cNvSpPr>
          <p:nvPr>
            <p:ph type="title"/>
          </p:nvPr>
        </p:nvSpPr>
        <p:spPr>
          <a:xfrm>
            <a:off x="838200" y="681037"/>
            <a:ext cx="10515600" cy="822263"/>
          </a:xfrm>
        </p:spPr>
        <p:txBody>
          <a:bodyPr/>
          <a:lstStyle/>
          <a:p>
            <a:r>
              <a:rPr lang="en-US" sz="3600" dirty="0">
                <a:solidFill>
                  <a:srgbClr val="D24726"/>
                </a:solidFill>
                <a:latin typeface="Segoe UI Light" panose="020B0702040204020203" pitchFamily="34" charset="0"/>
                <a:cs typeface="Segoe UI" panose="020B0502040204020203" pitchFamily="34" charset="0"/>
              </a:rPr>
              <a:t>Area</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of Improvement</a:t>
            </a:r>
          </a:p>
        </p:txBody>
      </p:sp>
      <p:sp>
        <p:nvSpPr>
          <p:cNvPr id="3" name="Content Placeholder 2">
            <a:extLst>
              <a:ext uri="{FF2B5EF4-FFF2-40B4-BE49-F238E27FC236}">
                <a16:creationId xmlns:a16="http://schemas.microsoft.com/office/drawing/2014/main" id="{9F1184A8-F9E6-4D95-9104-EEB52C1384C2}"/>
              </a:ext>
            </a:extLst>
          </p:cNvPr>
          <p:cNvSpPr>
            <a:spLocks noGrp="1"/>
          </p:cNvSpPr>
          <p:nvPr>
            <p:ph idx="1"/>
          </p:nvPr>
        </p:nvSpPr>
        <p:spPr/>
        <p:txBody>
          <a:bodyPr>
            <a:normAutofit/>
          </a:bodyPr>
          <a:lstStyle/>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a:t>
            </a:r>
            <a:r>
              <a:rPr lang="en-US" sz="3600" dirty="0">
                <a:solidFill>
                  <a:srgbClr val="D24726"/>
                </a:solidFill>
                <a:latin typeface="Segoe UI Light" panose="020B0702040204020203" pitchFamily="34" charset="0"/>
                <a:cs typeface="Segoe UI" panose="020B0502040204020203" pitchFamily="34" charset="0"/>
              </a:rPr>
              <a:t> </a:t>
            </a: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create Load and Security Test using same function designed test cases. That will save a lot of cost and time in favor of project.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For Data Driven Testing, External source of data can be configured. Like files , Excel and DB. By using data driven testing, Test case can be highly configurable to run on Multiple data that’s not possible using a manual testing. And Expected results can be passed from Data sources to make it highly configurable and reusable Test scripts.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to run on synthetic as well as on Migrated data. This is help to find out the challenges and problems that we can be faced during productions and will be ready before hand.</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with Build tools like Jenkins. That can eliminate the human intervention for the Building the project and resolve the deployment and build issues.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We can use the Data Export Feature of the Tool to configure it with external tool like Jasper soft to make the more beautiful and Configurable Reports for Higher Management Reporting.</a:t>
            </a: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grpSp>
        <p:nvGrpSpPr>
          <p:cNvPr id="5" name="Group 4">
            <a:extLst>
              <a:ext uri="{FF2B5EF4-FFF2-40B4-BE49-F238E27FC236}">
                <a16:creationId xmlns:a16="http://schemas.microsoft.com/office/drawing/2014/main" id="{FFE9C3FC-0980-4405-919F-D89CA53F1F29}"/>
              </a:ext>
            </a:extLst>
          </p:cNvPr>
          <p:cNvGrpSpPr/>
          <p:nvPr/>
        </p:nvGrpSpPr>
        <p:grpSpPr>
          <a:xfrm>
            <a:off x="6211661" y="5810971"/>
            <a:ext cx="5188481" cy="1174603"/>
            <a:chOff x="6211661" y="5810971"/>
            <a:chExt cx="5188481" cy="1174603"/>
          </a:xfrm>
        </p:grpSpPr>
        <p:sp>
          <p:nvSpPr>
            <p:cNvPr id="6" name="Rectangle 8">
              <a:extLst>
                <a:ext uri="{FF2B5EF4-FFF2-40B4-BE49-F238E27FC236}">
                  <a16:creationId xmlns:a16="http://schemas.microsoft.com/office/drawing/2014/main" id="{BE87AEFB-EF17-4DFB-9171-744D64BD38B0}"/>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7" name="TextBox 7">
              <a:extLst>
                <a:ext uri="{FF2B5EF4-FFF2-40B4-BE49-F238E27FC236}">
                  <a16:creationId xmlns:a16="http://schemas.microsoft.com/office/drawing/2014/main" id="{671346E6-6110-458B-90AA-B124D8E4075B}"/>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8" name="Picture 11" descr="Curved arrow">
              <a:extLst>
                <a:ext uri="{FF2B5EF4-FFF2-40B4-BE49-F238E27FC236}">
                  <a16:creationId xmlns:a16="http://schemas.microsoft.com/office/drawing/2014/main" id="{602A4B53-836B-470E-A493-6CC35C7EC03C}"/>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9" name="Picture 6" descr="Notes button in status bar">
              <a:extLst>
                <a:ext uri="{FF2B5EF4-FFF2-40B4-BE49-F238E27FC236}">
                  <a16:creationId xmlns:a16="http://schemas.microsoft.com/office/drawing/2014/main" id="{719EBAB6-7BE8-4156-A858-588B85842106}"/>
                </a:ext>
              </a:extLst>
            </p:cNvPr>
            <p:cNvPicPr>
              <a:picLocks noChangeAspect="1"/>
            </p:cNvPicPr>
            <p:nvPr/>
          </p:nvPicPr>
          <p:blipFill>
            <a:blip r:embed="rId5"/>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987715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5" name="Rectangle 2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5" name="Graphic 14">
            <a:extLst>
              <a:ext uri="{FF2B5EF4-FFF2-40B4-BE49-F238E27FC236}">
                <a16:creationId xmlns:a16="http://schemas.microsoft.com/office/drawing/2014/main" id="{0D20834C-6D87-4B4E-BD86-3ABB81CEA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dirty="0">
                <a:solidFill>
                  <a:srgbClr val="FFFFFF"/>
                </a:solidFill>
              </a:rPr>
              <a:t>INSTALLATION GUIDE</a:t>
            </a:r>
          </a:p>
        </p:txBody>
      </p:sp>
      <p:sp>
        <p:nvSpPr>
          <p:cNvPr id="3" name="Content Placeholder 2"/>
          <p:cNvSpPr>
            <a:spLocks noGrp="1"/>
          </p:cNvSpPr>
          <p:nvPr>
            <p:ph type="body" idx="1"/>
          </p:nvPr>
        </p:nvSpPr>
        <p:spPr>
          <a:xfrm>
            <a:off x="7658103" y="795548"/>
            <a:ext cx="3759198" cy="5275603"/>
          </a:xfrm>
        </p:spPr>
        <p:txBody>
          <a:bodyPr anchor="ctr">
            <a:normAutofit/>
          </a:bodyPr>
          <a:lstStyle/>
          <a:p>
            <a:pPr marL="0" indent="0">
              <a:buNone/>
            </a:pPr>
            <a:r>
              <a:rPr lang="en-US" sz="2000" dirty="0"/>
              <a:t>1</a:t>
            </a:r>
            <a:r>
              <a:rPr lang="en-US" sz="1500" dirty="0"/>
              <a:t>. Sign up at </a:t>
            </a:r>
            <a:r>
              <a:rPr lang="en-US" sz="1500" dirty="0">
                <a:hlinkClick r:id="rId5"/>
              </a:rPr>
              <a:t>https://www.themoviedb.org/</a:t>
            </a:r>
            <a:endParaRPr lang="en-US" sz="1500" dirty="0"/>
          </a:p>
          <a:p>
            <a:pPr marL="0" indent="0">
              <a:buNone/>
            </a:pPr>
            <a:r>
              <a:rPr lang="en-US" sz="1500" dirty="0"/>
              <a:t>2. Request for </a:t>
            </a:r>
            <a:r>
              <a:rPr lang="en-US" sz="1500" dirty="0" err="1"/>
              <a:t>Api</a:t>
            </a:r>
            <a:r>
              <a:rPr lang="en-US" sz="1500" dirty="0"/>
              <a:t> Key.</a:t>
            </a:r>
          </a:p>
          <a:p>
            <a:pPr marL="0" indent="0">
              <a:buNone/>
            </a:pPr>
            <a:r>
              <a:rPr lang="en-US" sz="1500" dirty="0"/>
              <a:t>3. How To Clone Project From </a:t>
            </a:r>
            <a:r>
              <a:rPr lang="en-US" sz="1500" dirty="0" err="1"/>
              <a:t>GITHub</a:t>
            </a:r>
            <a:r>
              <a:rPr lang="en-US" sz="1500" dirty="0"/>
              <a:t>. </a:t>
            </a:r>
          </a:p>
          <a:p>
            <a:pPr marL="0" indent="0">
              <a:buNone/>
            </a:pPr>
            <a:r>
              <a:rPr lang="en-US" sz="1500" dirty="0"/>
              <a:t>4. How To Import Composite Project to Your SOAP UI Pro tool.</a:t>
            </a:r>
          </a:p>
          <a:p>
            <a:pPr marL="0" indent="0">
              <a:buNone/>
            </a:pPr>
            <a:r>
              <a:rPr lang="en-US" sz="1500" dirty="0"/>
              <a:t>5. Configuration Changes. </a:t>
            </a:r>
          </a:p>
          <a:p>
            <a:pPr marL="0" indent="0">
              <a:buNone/>
            </a:pPr>
            <a:r>
              <a:rPr lang="en-US" sz="1500" dirty="0"/>
              <a:t>6. How to Run Project using SOAP UI Pro from different Level like Project , Test Suite and Test Case Level. </a:t>
            </a:r>
          </a:p>
          <a:p>
            <a:pPr marL="0" indent="0">
              <a:buNone/>
            </a:pPr>
            <a:r>
              <a:rPr lang="en-US" sz="1500" dirty="0"/>
              <a:t>7. How to Run Project using Command Line. </a:t>
            </a:r>
          </a:p>
          <a:p>
            <a:pPr marL="0" indent="0">
              <a:buNone/>
            </a:pPr>
            <a:r>
              <a:rPr lang="en-US" sz="1500" dirty="0"/>
              <a:t>8. How To Run Project using bat file. </a:t>
            </a:r>
          </a:p>
          <a:p>
            <a:pPr marL="0" indent="0">
              <a:buNone/>
            </a:pPr>
            <a:r>
              <a:rPr lang="en-US" sz="1500" dirty="0"/>
              <a:t>9. How to Get Test Execution Reports. </a:t>
            </a:r>
          </a:p>
          <a:p>
            <a:pPr marL="0" indent="0">
              <a:buNone/>
            </a:pPr>
            <a:r>
              <a:rPr lang="en-US" sz="1500" dirty="0"/>
              <a:t> 10. How to check Dashboard.</a:t>
            </a:r>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36716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Sign up at </a:t>
            </a:r>
            <a:r>
              <a:rPr lang="en-US" sz="3600" dirty="0">
                <a:solidFill>
                  <a:srgbClr val="D24726"/>
                </a:solidFill>
                <a:latin typeface="Segoe UI Light" panose="020B0702040204020203" pitchFamily="34" charset="0"/>
                <a:cs typeface="Segoe UI" panose="020B0502040204020203" pitchFamily="34" charset="0"/>
                <a:hlinkClick r:id="rId3"/>
              </a:rPr>
              <a:t>https://www.themoviedb.org/</a:t>
            </a:r>
            <a:endParaRPr lang="en-US" sz="3600" dirty="0">
              <a:solidFill>
                <a:srgbClr val="D24726"/>
              </a:solidFill>
              <a:latin typeface="Segoe UI Light" panose="020B07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877163"/>
          </a:xfrm>
          <a:prstGeom prst="rect">
            <a:avLst/>
          </a:prstGeom>
          <a:noFill/>
        </p:spPr>
        <p:txBody>
          <a:bodyPr wrap="square" rtlCol="0">
            <a:spAutoFit/>
          </a:bodyPr>
          <a:lstStyle/>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The movie DB Signup Manual</a:t>
            </a:r>
          </a:p>
        </p:txBody>
      </p:sp>
      <p:graphicFrame>
        <p:nvGraphicFramePr>
          <p:cNvPr id="3" name="Object 2">
            <a:extLst>
              <a:ext uri="{FF2B5EF4-FFF2-40B4-BE49-F238E27FC236}">
                <a16:creationId xmlns:a16="http://schemas.microsoft.com/office/drawing/2014/main" id="{9CBD8099-8690-47F2-9CCC-F84F101CD937}"/>
              </a:ext>
            </a:extLst>
          </p:cNvPr>
          <p:cNvGraphicFramePr>
            <a:graphicFrameLocks noChangeAspect="1"/>
          </p:cNvGraphicFramePr>
          <p:nvPr>
            <p:extLst>
              <p:ext uri="{D42A27DB-BD31-4B8C-83A1-F6EECF244321}">
                <p14:modId xmlns:p14="http://schemas.microsoft.com/office/powerpoint/2010/main" val="1445513653"/>
              </p:ext>
            </p:extLst>
          </p:nvPr>
        </p:nvGraphicFramePr>
        <p:xfrm>
          <a:off x="4088860" y="3143099"/>
          <a:ext cx="1695855" cy="1166256"/>
        </p:xfrm>
        <a:graphic>
          <a:graphicData uri="http://schemas.openxmlformats.org/presentationml/2006/ole">
            <mc:AlternateContent xmlns:mc="http://schemas.openxmlformats.org/markup-compatibility/2006">
              <mc:Choice xmlns:v="urn:schemas-microsoft-com:vml" Requires="v">
                <p:oleObj spid="_x0000_s3078"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4088860" y="3143099"/>
                        <a:ext cx="1695855" cy="1166256"/>
                      </a:xfrm>
                      <a:prstGeom prst="rect">
                        <a:avLst/>
                      </a:prstGeom>
                    </p:spPr>
                  </p:pic>
                </p:oleObj>
              </mc:Fallback>
            </mc:AlternateContent>
          </a:graphicData>
        </a:graphic>
      </p:graphicFrame>
    </p:spTree>
    <p:extLst>
      <p:ext uri="{BB962C8B-B14F-4D97-AF65-F5344CB8AC3E}">
        <p14:creationId xmlns:p14="http://schemas.microsoft.com/office/powerpoint/2010/main" val="64774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How</a:t>
            </a:r>
            <a:r>
              <a:rPr lang="en-US" sz="2000" dirty="0">
                <a:solidFill>
                  <a:srgbClr val="D24726"/>
                </a:solidFill>
                <a:latin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To Request for API Key</a:t>
            </a: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877163"/>
          </a:xfrm>
          <a:prstGeom prst="rect">
            <a:avLst/>
          </a:prstGeom>
          <a:noFill/>
        </p:spPr>
        <p:txBody>
          <a:bodyPr wrap="square" rtlCol="0">
            <a:spAutoFit/>
          </a:bodyPr>
          <a:lstStyle/>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How_To_get_API_Key Manual</a:t>
            </a:r>
          </a:p>
        </p:txBody>
      </p:sp>
      <p:graphicFrame>
        <p:nvGraphicFramePr>
          <p:cNvPr id="4" name="Object 3">
            <a:extLst>
              <a:ext uri="{FF2B5EF4-FFF2-40B4-BE49-F238E27FC236}">
                <a16:creationId xmlns:a16="http://schemas.microsoft.com/office/drawing/2014/main" id="{8D7A394B-5F21-466C-A0E4-9AE6931FEB8B}"/>
              </a:ext>
            </a:extLst>
          </p:cNvPr>
          <p:cNvGraphicFramePr>
            <a:graphicFrameLocks noChangeAspect="1"/>
          </p:cNvGraphicFramePr>
          <p:nvPr>
            <p:extLst>
              <p:ext uri="{D42A27DB-BD31-4B8C-83A1-F6EECF244321}">
                <p14:modId xmlns:p14="http://schemas.microsoft.com/office/powerpoint/2010/main" val="2061297309"/>
              </p:ext>
            </p:extLst>
          </p:nvPr>
        </p:nvGraphicFramePr>
        <p:xfrm>
          <a:off x="3746852" y="2989381"/>
          <a:ext cx="1574177" cy="1080459"/>
        </p:xfrm>
        <a:graphic>
          <a:graphicData uri="http://schemas.openxmlformats.org/presentationml/2006/ole">
            <mc:AlternateContent xmlns:mc="http://schemas.openxmlformats.org/markup-compatibility/2006">
              <mc:Choice xmlns:v="urn:schemas-microsoft-com:vml" Requires="v">
                <p:oleObj spid="_x0000_s4102"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3746852" y="2989381"/>
                        <a:ext cx="1574177" cy="1080459"/>
                      </a:xfrm>
                      <a:prstGeom prst="rect">
                        <a:avLst/>
                      </a:prstGeom>
                    </p:spPr>
                  </p:pic>
                </p:oleObj>
              </mc:Fallback>
            </mc:AlternateContent>
          </a:graphicData>
        </a:graphic>
      </p:graphicFrame>
    </p:spTree>
    <p:extLst>
      <p:ext uri="{BB962C8B-B14F-4D97-AF65-F5344CB8AC3E}">
        <p14:creationId xmlns:p14="http://schemas.microsoft.com/office/powerpoint/2010/main" val="399231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How To Clone Project From GitHub</a:t>
            </a: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1184940"/>
          </a:xfrm>
          <a:prstGeom prst="rect">
            <a:avLst/>
          </a:prstGeom>
          <a:noFill/>
        </p:spPr>
        <p:txBody>
          <a:bodyPr wrap="square" rtlCol="0">
            <a:spAutoFit/>
          </a:bodyPr>
          <a:lstStyle/>
          <a:p>
            <a:endParaRPr lang="en-US" sz="2000" dirty="0">
              <a:solidFill>
                <a:srgbClr val="D24726"/>
              </a:solidFill>
              <a:latin typeface="Segoe UI Light" panose="020B0702040204020203" pitchFamily="34" charset="0"/>
              <a:ea typeface="+mj-ea"/>
              <a:cs typeface="Segoe UI" panose="020B0502040204020203" pitchFamily="34" charset="0"/>
            </a:endParaRPr>
          </a:p>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How To Clone Project From </a:t>
            </a:r>
            <a:r>
              <a:rPr lang="en-US" sz="1300" b="1" dirty="0" err="1">
                <a:solidFill>
                  <a:schemeClr val="tx1">
                    <a:lumMod val="65000"/>
                    <a:lumOff val="35000"/>
                  </a:schemeClr>
                </a:solidFill>
                <a:latin typeface="Segoe UI Semilight" panose="020B0402040204020203" pitchFamily="34" charset="0"/>
                <a:cs typeface="Segoe UI Semilight" panose="020B0402040204020203" pitchFamily="34" charset="0"/>
              </a:rPr>
              <a:t>Github</a:t>
            </a: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Manual.pdf</a:t>
            </a:r>
          </a:p>
        </p:txBody>
      </p:sp>
      <p:graphicFrame>
        <p:nvGraphicFramePr>
          <p:cNvPr id="4" name="Object 3">
            <a:extLst>
              <a:ext uri="{FF2B5EF4-FFF2-40B4-BE49-F238E27FC236}">
                <a16:creationId xmlns:a16="http://schemas.microsoft.com/office/drawing/2014/main" id="{32F8B25F-730E-4449-8738-2853179C0506}"/>
              </a:ext>
            </a:extLst>
          </p:cNvPr>
          <p:cNvGraphicFramePr>
            <a:graphicFrameLocks noChangeAspect="1"/>
          </p:cNvGraphicFramePr>
          <p:nvPr>
            <p:extLst>
              <p:ext uri="{D42A27DB-BD31-4B8C-83A1-F6EECF244321}">
                <p14:modId xmlns:p14="http://schemas.microsoft.com/office/powerpoint/2010/main" val="673621042"/>
              </p:ext>
            </p:extLst>
          </p:nvPr>
        </p:nvGraphicFramePr>
        <p:xfrm>
          <a:off x="3803178" y="2811294"/>
          <a:ext cx="2743537" cy="1411372"/>
        </p:xfrm>
        <a:graphic>
          <a:graphicData uri="http://schemas.openxmlformats.org/presentationml/2006/ole">
            <mc:AlternateContent xmlns:mc="http://schemas.openxmlformats.org/markup-compatibility/2006">
              <mc:Choice xmlns:v="urn:schemas-microsoft-com:vml" Requires="v">
                <p:oleObj spid="_x0000_s5125"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3803178" y="2811294"/>
                        <a:ext cx="2743537" cy="1411372"/>
                      </a:xfrm>
                      <a:prstGeom prst="rect">
                        <a:avLst/>
                      </a:prstGeom>
                    </p:spPr>
                  </p:pic>
                </p:oleObj>
              </mc:Fallback>
            </mc:AlternateContent>
          </a:graphicData>
        </a:graphic>
      </p:graphicFrame>
    </p:spTree>
    <p:extLst>
      <p:ext uri="{BB962C8B-B14F-4D97-AF65-F5344CB8AC3E}">
        <p14:creationId xmlns:p14="http://schemas.microsoft.com/office/powerpoint/2010/main" val="25209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223737" y="345670"/>
            <a:ext cx="11624552" cy="1325563"/>
          </a:xfrm>
        </p:spPr>
        <p:txBody>
          <a:bodyPr>
            <a:normAutofit/>
          </a:bodyPr>
          <a:lstStyle/>
          <a:p>
            <a:r>
              <a:rPr lang="en-US" sz="3600" dirty="0">
                <a:solidFill>
                  <a:srgbClr val="D24726"/>
                </a:solidFill>
                <a:latin typeface="Segoe UI Light" panose="020B0702040204020203" pitchFamily="34" charset="0"/>
                <a:cs typeface="Segoe UI" panose="020B0502040204020203" pitchFamily="34" charset="0"/>
              </a:rPr>
              <a:t>How To Import Composite Project to Your Ready API.</a:t>
            </a: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1184940"/>
          </a:xfrm>
          <a:prstGeom prst="rect">
            <a:avLst/>
          </a:prstGeom>
          <a:noFill/>
        </p:spPr>
        <p:txBody>
          <a:bodyPr wrap="square" rtlCol="0">
            <a:spAutoFit/>
          </a:bodyPr>
          <a:lstStyle/>
          <a:p>
            <a:endParaRPr lang="en-US" sz="2000" dirty="0">
              <a:solidFill>
                <a:srgbClr val="D24726"/>
              </a:solidFill>
              <a:latin typeface="Segoe UI Light" panose="020B0702040204020203" pitchFamily="34" charset="0"/>
              <a:ea typeface="+mj-ea"/>
              <a:cs typeface="Segoe UI" panose="020B0502040204020203" pitchFamily="34" charset="0"/>
            </a:endParaRPr>
          </a:p>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How To Clone Project From GitHub Manual.pdf</a:t>
            </a:r>
          </a:p>
        </p:txBody>
      </p:sp>
    </p:spTree>
    <p:extLst>
      <p:ext uri="{BB962C8B-B14F-4D97-AF65-F5344CB8AC3E}">
        <p14:creationId xmlns:p14="http://schemas.microsoft.com/office/powerpoint/2010/main" val="3007977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254</TotalTime>
  <Words>756</Words>
  <Application>Microsoft Office PowerPoint</Application>
  <PresentationFormat>Widescreen</PresentationFormat>
  <Paragraphs>71</Paragraphs>
  <Slides>8</Slides>
  <Notes>4</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8</vt:i4>
      </vt:variant>
    </vt:vector>
  </HeadingPairs>
  <TitlesOfParts>
    <vt:vector size="21" baseType="lpstr">
      <vt:lpstr>Arial</vt:lpstr>
      <vt:lpstr>Calibri</vt:lpstr>
      <vt:lpstr>Calibri Light</vt:lpstr>
      <vt:lpstr>Segoe UI</vt:lpstr>
      <vt:lpstr>Segoe UI Light</vt:lpstr>
      <vt:lpstr>Segoe UI Semibold</vt:lpstr>
      <vt:lpstr>Segoe UI Semilight</vt:lpstr>
      <vt:lpstr>Segoe UI Symbol</vt:lpstr>
      <vt:lpstr>Wingdings</vt:lpstr>
      <vt:lpstr>Office Theme</vt:lpstr>
      <vt:lpstr>QuickStarter Theme</vt:lpstr>
      <vt:lpstr>Acrobat Document</vt:lpstr>
      <vt:lpstr>Adobe Acrobat Document</vt:lpstr>
      <vt:lpstr>User Guide</vt:lpstr>
      <vt:lpstr>Here's your outline to get started</vt:lpstr>
      <vt:lpstr>Area of Improvement</vt:lpstr>
      <vt:lpstr>INSTALLATION GUIDE</vt:lpstr>
      <vt:lpstr>Sign up at https://www.themoviedb.org/</vt:lpstr>
      <vt:lpstr>How To Request for API Key</vt:lpstr>
      <vt:lpstr>How To Clone Project From GitHub</vt:lpstr>
      <vt:lpstr>How To Import Composite Project to Your Ready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Arpan Saini</dc:creator>
  <cp:lastModifiedBy>Arpan Saini</cp:lastModifiedBy>
  <cp:revision>15</cp:revision>
  <dcterms:created xsi:type="dcterms:W3CDTF">2018-04-08T19:13:54Z</dcterms:created>
  <dcterms:modified xsi:type="dcterms:W3CDTF">2018-04-09T03:28:31Z</dcterms:modified>
</cp:coreProperties>
</file>