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7" r:id="rId3"/>
    <p:sldId id="256" r:id="rId4"/>
    <p:sldId id="264" r:id="rId5"/>
    <p:sldId id="258" r:id="rId6"/>
    <p:sldId id="265"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p:scale>
          <a:sx n="98" d="100"/>
          <a:sy n="98"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623619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 : Arpan Saini</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60274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                                                                                                                                                                                                                                                     Area of Improvement can be seen on next slide</a:t>
            </a:r>
            <a:r>
              <a:rPr lang="en-US" dirty="0"/>
              <a:t>.</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62361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Scope of Improvement is not just restricted to the above mentioned points. There are more aspects of improvement like Performance, Configurations with External tools, Using Scripting languages to </a:t>
            </a:r>
          </a:p>
          <a:p>
            <a:r>
              <a:rPr lang="en-US" dirty="0"/>
              <a:t>                               Make Project More dynamic   etc.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70650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520877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4/8/2018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4/8/2018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4/8/2018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4/8/2018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586332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4/8/2018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themoviedb.org/" TargetMode="Externa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hyperlink" Target="https://www.themoviedb.org/"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9" name="Group 8"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0"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1" name="Oval 10">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2"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4" name="Rectangle 13"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User Guide</a:t>
            </a:r>
          </a:p>
        </p:txBody>
      </p:sp>
      <p:sp>
        <p:nvSpPr>
          <p:cNvPr id="3" name="Content Placeholder 2"/>
          <p:cNvSpPr>
            <a:spLocks noGrp="1"/>
          </p:cNvSpPr>
          <p:nvPr>
            <p:ph type="subTitle" idx="1"/>
          </p:nvPr>
        </p:nvSpPr>
        <p:spPr>
          <a:xfrm>
            <a:off x="1368357" y="1883569"/>
            <a:ext cx="9144000" cy="762000"/>
          </a:xfrm>
        </p:spPr>
        <p:txBody>
          <a:bodyPr>
            <a:normAutofit/>
          </a:bodyPr>
          <a:lstStyle/>
          <a:p>
            <a:r>
              <a:rPr lang="en-US" sz="4000" dirty="0"/>
              <a:t>Sofi TMDB API Project</a:t>
            </a:r>
            <a:endParaRPr sz="4000" dirty="0"/>
          </a:p>
        </p:txBody>
      </p:sp>
    </p:spTree>
    <p:extLst>
      <p:ext uri="{BB962C8B-B14F-4D97-AF65-F5344CB8AC3E}">
        <p14:creationId xmlns:p14="http://schemas.microsoft.com/office/powerpoint/2010/main" val="15304543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Here's your outline to get started</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SoFi TMDB API Project</a:t>
            </a:r>
          </a:p>
        </p:txBody>
      </p:sp>
      <p:sp>
        <p:nvSpPr>
          <p:cNvPr id="21" name="Content Placeholder 2"/>
          <p:cNvSpPr txBox="1">
            <a:spLocks/>
          </p:cNvSpPr>
          <p:nvPr/>
        </p:nvSpPr>
        <p:spPr>
          <a:xfrm>
            <a:off x="834260" y="1923285"/>
            <a:ext cx="5028036" cy="4749591"/>
          </a:xfrm>
          <a:prstGeom prst="rect">
            <a:avLst/>
          </a:prstGeom>
          <a:ln w="57150">
            <a:noFill/>
          </a:ln>
        </p:spPr>
        <p:txBody>
          <a:bodyPr vert="horz" lIns="91440" tIns="45720" rIns="91440" bIns="45720" numCol="1" rtlCol="0" anchor="t">
            <a:normAutofit fontScale="70000" lnSpcReduction="20000"/>
          </a:bodyPr>
          <a:lstStyle/>
          <a:p>
            <a:pPr marL="285750" indent="-285750">
              <a:lnSpc>
                <a:spcPct val="150000"/>
              </a:lnSpc>
              <a:spcBef>
                <a:spcPts val="0"/>
              </a:spcBef>
              <a:buFont typeface="Wingdings" panose="05000000000000000000" pitchFamily="2" charset="2"/>
              <a:buChar char="Ø"/>
            </a:pPr>
            <a:r>
              <a:rPr lang="en-US" sz="17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Sofi TMDB API Project is designed using SOAP UI Pro that has configured with GIT/GIT Hub for version management and enable a team of multiple people, Sitting at different locations to work simultaneously on the project.</a:t>
            </a:r>
          </a:p>
          <a:p>
            <a:pPr marL="285750" indent="-285750">
              <a:lnSpc>
                <a:spcPct val="150000"/>
              </a:lnSpc>
              <a:spcBef>
                <a:spcPts val="0"/>
              </a:spcBef>
              <a:buFont typeface="Wingdings" panose="05000000000000000000" pitchFamily="2" charset="2"/>
              <a:buChar char="Ø"/>
            </a:pPr>
            <a:r>
              <a:rPr lang="en-US" sz="17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Can be run using bat file or from a command line.  </a:t>
            </a:r>
          </a:p>
          <a:p>
            <a:pPr marL="285750" indent="-285750">
              <a:lnSpc>
                <a:spcPct val="150000"/>
              </a:lnSpc>
              <a:spcBef>
                <a:spcPts val="0"/>
              </a:spcBef>
              <a:buFont typeface="Wingdings" panose="05000000000000000000" pitchFamily="2" charset="2"/>
              <a:buChar char="Ø"/>
            </a:pPr>
            <a:r>
              <a:rPr lang="en-US" sz="17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Auto generation of Test Execution Reports. </a:t>
            </a:r>
          </a:p>
          <a:p>
            <a:pPr marL="285750" indent="-285750">
              <a:lnSpc>
                <a:spcPct val="150000"/>
              </a:lnSpc>
              <a:spcBef>
                <a:spcPts val="0"/>
              </a:spcBef>
              <a:buFont typeface="Wingdings" panose="05000000000000000000" pitchFamily="2" charset="2"/>
              <a:buChar char="Ø"/>
            </a:pPr>
            <a:r>
              <a:rPr lang="en-US" sz="17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Capable enough for generating configurable dashboards.</a:t>
            </a:r>
          </a:p>
          <a:p>
            <a:pPr marL="285750" indent="-285750">
              <a:lnSpc>
                <a:spcPct val="150000"/>
              </a:lnSpc>
              <a:spcBef>
                <a:spcPts val="0"/>
              </a:spcBef>
              <a:buFont typeface="Wingdings" panose="05000000000000000000" pitchFamily="2" charset="2"/>
              <a:buChar char="Ø"/>
            </a:pPr>
            <a:r>
              <a:rPr lang="en-US" sz="17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Can be run on Multiple Environments. Environment Variables are configurable. </a:t>
            </a:r>
          </a:p>
          <a:p>
            <a:pPr marL="285750" indent="-285750">
              <a:lnSpc>
                <a:spcPct val="150000"/>
              </a:lnSpc>
              <a:spcBef>
                <a:spcPts val="0"/>
              </a:spcBef>
              <a:buFont typeface="Wingdings" panose="05000000000000000000" pitchFamily="2" charset="2"/>
              <a:buChar char="Ø"/>
            </a:pPr>
            <a:r>
              <a:rPr lang="en-US" sz="17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API Key is a configurable. Session ID and Guest session ID are stored on the fly at project level to Reuse it for Another Test cases. </a:t>
            </a:r>
          </a:p>
          <a:p>
            <a:pPr marL="285750" indent="-285750">
              <a:lnSpc>
                <a:spcPct val="150000"/>
              </a:lnSpc>
              <a:spcBef>
                <a:spcPts val="0"/>
              </a:spcBef>
              <a:buFont typeface="Wingdings" panose="05000000000000000000" pitchFamily="2" charset="2"/>
              <a:buChar char="Ø"/>
            </a:pPr>
            <a:r>
              <a:rPr lang="en-US" sz="17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Include extensively Positive and Negative scenarios for different aspects of functional Testing. </a:t>
            </a:r>
          </a:p>
          <a:p>
            <a:pPr marL="285750" indent="-285750">
              <a:lnSpc>
                <a:spcPct val="150000"/>
              </a:lnSpc>
              <a:spcBef>
                <a:spcPts val="0"/>
              </a:spcBef>
              <a:buFont typeface="Wingdings" panose="05000000000000000000" pitchFamily="2" charset="2"/>
              <a:buChar char="Ø"/>
            </a:pPr>
            <a:r>
              <a:rPr lang="en-US" sz="17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Includes Assertions at each level to verify the Expected Http status and Data validation and different aspects of the Functional testing. </a:t>
            </a:r>
          </a:p>
          <a:p>
            <a:pPr marL="285750" indent="-285750">
              <a:lnSpc>
                <a:spcPct val="150000"/>
              </a:lnSpc>
              <a:spcBef>
                <a:spcPts val="0"/>
              </a:spcBef>
              <a:buFont typeface="Wingdings" panose="05000000000000000000" pitchFamily="2" charset="2"/>
              <a:buChar char="Ø"/>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a:t>
            </a:r>
          </a:p>
        </p:txBody>
      </p:sp>
      <p:sp>
        <p:nvSpPr>
          <p:cNvPr id="22" name="Content Placeholder 3"/>
          <p:cNvSpPr/>
          <p:nvPr/>
        </p:nvSpPr>
        <p:spPr>
          <a:xfrm>
            <a:off x="6211661" y="1760155"/>
            <a:ext cx="5237389" cy="1668021"/>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Release date: </a:t>
            </a:r>
            <a:r>
              <a:rPr lang="en-US" sz="1400" b="1" dirty="0">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rPr>
              <a:t>April</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a:t>
            </a:r>
            <a:r>
              <a:rPr lang="en-US" sz="1400" b="1" dirty="0">
                <a:solidFill>
                  <a:schemeClr val="tx1">
                    <a:lumMod val="65000"/>
                    <a:lumOff val="35000"/>
                  </a:schemeClr>
                </a:solidFill>
                <a:latin typeface="Segoe UI Semilight" panose="020B0402040204020203" pitchFamily="34" charset="0"/>
                <a:cs typeface="Segoe UI Semilight" panose="020B0402040204020203" pitchFamily="34" charset="0"/>
              </a:rPr>
              <a:t>08, 2018</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Developer: </a:t>
            </a:r>
            <a:r>
              <a:rPr lang="en-US" sz="1400" b="1" dirty="0">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rPr>
              <a:t>Arpan Saini</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Tool Used: </a:t>
            </a:r>
            <a:r>
              <a:rPr lang="en-US" sz="1400" b="1" dirty="0">
                <a:solidFill>
                  <a:schemeClr val="tx1">
                    <a:lumMod val="65000"/>
                    <a:lumOff val="35000"/>
                  </a:schemeClr>
                </a:solidFill>
                <a:latin typeface="Segoe UI Semilight" panose="020B0402040204020203" pitchFamily="34" charset="0"/>
                <a:cs typeface="Segoe UI Semilight" panose="020B0402040204020203" pitchFamily="34" charset="0"/>
              </a:rPr>
              <a:t>Soap UI NG Pro (Ready API)</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Publisher: </a:t>
            </a:r>
            <a:r>
              <a:rPr lang="en-US" sz="1400" b="1" dirty="0">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rPr>
              <a:t>Arpan Saini</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Platform: </a:t>
            </a:r>
            <a:r>
              <a:rPr lang="en-US" sz="1400" b="1" dirty="0">
                <a:solidFill>
                  <a:schemeClr val="tx1">
                    <a:lumMod val="65000"/>
                    <a:lumOff val="35000"/>
                  </a:schemeClr>
                </a:solidFill>
                <a:latin typeface="Segoe UI Semilight" panose="020B0402040204020203" pitchFamily="34" charset="0"/>
                <a:cs typeface="Segoe UI Semilight" panose="020B0402040204020203" pitchFamily="34" charset="0"/>
              </a:rPr>
              <a:t>Microsoft Windows</a:t>
            </a:r>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3" cstate="print">
              <a:extLst>
                <a:ext uri="{28A0092B-C50C-407E-A947-70E740481C1C}">
                  <a14:useLocalDpi xmlns:a14="http://schemas.microsoft.com/office/drawing/2010/main" val="0"/>
                </a:ext>
              </a:extLst>
            </a:blip>
            <a:stretch>
              <a:fillRect/>
            </a:stretch>
          </p:blipFill>
          <p:spPr>
            <a:xfrm rot="10354591">
              <a:off x="8424546" y="6310071"/>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4"/>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37234B-6223-41F8-B90D-8F11AD61A037}"/>
              </a:ext>
            </a:extLst>
          </p:cNvPr>
          <p:cNvSpPr>
            <a:spLocks noGrp="1"/>
          </p:cNvSpPr>
          <p:nvPr>
            <p:ph type="title"/>
          </p:nvPr>
        </p:nvSpPr>
        <p:spPr>
          <a:xfrm>
            <a:off x="838200" y="681037"/>
            <a:ext cx="10515600" cy="822263"/>
          </a:xfrm>
        </p:spPr>
        <p:txBody>
          <a:bodyPr/>
          <a:lstStyle/>
          <a:p>
            <a:r>
              <a:rPr lang="en-US" sz="3600" dirty="0">
                <a:solidFill>
                  <a:srgbClr val="D24726"/>
                </a:solidFill>
                <a:latin typeface="Segoe UI Light" panose="020B0702040204020203" pitchFamily="34" charset="0"/>
                <a:cs typeface="Segoe UI" panose="020B0502040204020203" pitchFamily="34" charset="0"/>
              </a:rPr>
              <a:t>Area</a:t>
            </a:r>
            <a:r>
              <a:rPr lang="en-US" dirty="0">
                <a:latin typeface="Segoe UI Light" panose="020B0702040204020203" pitchFamily="34" charset="0"/>
                <a:ea typeface="Segoe UI Light" panose="020B0702040204020203" pitchFamily="34" charset="0"/>
                <a:cs typeface="Segoe UI" panose="020B0502040204020203" pitchFamily="34" charset="0"/>
              </a:rPr>
              <a:t> </a:t>
            </a:r>
            <a:r>
              <a:rPr lang="en-US" sz="3600" dirty="0">
                <a:solidFill>
                  <a:srgbClr val="D24726"/>
                </a:solidFill>
                <a:latin typeface="Segoe UI Light" panose="020B0702040204020203" pitchFamily="34" charset="0"/>
                <a:cs typeface="Segoe UI" panose="020B0502040204020203" pitchFamily="34" charset="0"/>
              </a:rPr>
              <a:t>of Improvement</a:t>
            </a:r>
          </a:p>
        </p:txBody>
      </p:sp>
      <p:sp>
        <p:nvSpPr>
          <p:cNvPr id="3" name="Content Placeholder 2">
            <a:extLst>
              <a:ext uri="{FF2B5EF4-FFF2-40B4-BE49-F238E27FC236}">
                <a16:creationId xmlns:a16="http://schemas.microsoft.com/office/drawing/2014/main" id="{9F1184A8-F9E6-4D95-9104-EEB52C1384C2}"/>
              </a:ext>
            </a:extLst>
          </p:cNvPr>
          <p:cNvSpPr>
            <a:spLocks noGrp="1"/>
          </p:cNvSpPr>
          <p:nvPr>
            <p:ph idx="1"/>
          </p:nvPr>
        </p:nvSpPr>
        <p:spPr/>
        <p:txBody>
          <a:bodyPr>
            <a:normAutofit/>
          </a:bodyPr>
          <a:lstStyle/>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Can</a:t>
            </a:r>
            <a:r>
              <a:rPr lang="en-US" sz="3600" dirty="0">
                <a:solidFill>
                  <a:srgbClr val="D24726"/>
                </a:solidFill>
                <a:latin typeface="Segoe UI Light" panose="020B0702040204020203" pitchFamily="34" charset="0"/>
                <a:cs typeface="Segoe UI" panose="020B0502040204020203" pitchFamily="34" charset="0"/>
              </a:rPr>
              <a:t> </a:t>
            </a: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create Load and Security Test using same function designed test cases. That will save a lot of cost and time in favor of project.  </a:t>
            </a:r>
          </a:p>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For Data Driven Testing, External source of data can be configured. Like files , Excel and DB. By using data driven testing, Test case can be highly configurable to run on Multiple data that’s not possible using a manual testing. And Expected results can be passed from Data sources to make it highly configurable and reusable Test scripts. </a:t>
            </a:r>
          </a:p>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Can be configured to run on synthetic as well as on Migrated data. This is help to find out the challenges and problems that we can be faced during productions and will be ready before hand.</a:t>
            </a:r>
          </a:p>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Can be configured with Build tools like Jenkins. That can eliminate the human intervention for the Building the project and resolve the deployment and build issues. </a:t>
            </a:r>
          </a:p>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We can use the Data Export Feature of the Tool to configure it with external tool like Jasper soft to make the more beautiful and Configurable Reports for Higher Management Reporting.</a:t>
            </a:r>
          </a:p>
          <a:p>
            <a:pPr>
              <a:buFont typeface="Wingdings" panose="05000000000000000000" pitchFamily="2" charset="2"/>
              <a:buChar char="Ø"/>
            </a:pPr>
            <a:endParaRPr lang="en-US" sz="13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buFont typeface="Wingdings" panose="05000000000000000000" pitchFamily="2" charset="2"/>
              <a:buChar char="Ø"/>
            </a:pPr>
            <a:endParaRPr lang="en-US" sz="13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buFont typeface="Wingdings" panose="05000000000000000000" pitchFamily="2" charset="2"/>
              <a:buChar char="Ø"/>
            </a:pPr>
            <a:endParaRPr lang="en-US" sz="13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grpSp>
        <p:nvGrpSpPr>
          <p:cNvPr id="5" name="Group 4">
            <a:extLst>
              <a:ext uri="{FF2B5EF4-FFF2-40B4-BE49-F238E27FC236}">
                <a16:creationId xmlns:a16="http://schemas.microsoft.com/office/drawing/2014/main" id="{FFE9C3FC-0980-4405-919F-D89CA53F1F29}"/>
              </a:ext>
            </a:extLst>
          </p:cNvPr>
          <p:cNvGrpSpPr/>
          <p:nvPr/>
        </p:nvGrpSpPr>
        <p:grpSpPr>
          <a:xfrm>
            <a:off x="6211661" y="5810971"/>
            <a:ext cx="5188481" cy="1174603"/>
            <a:chOff x="6211661" y="5810971"/>
            <a:chExt cx="5188481" cy="1174603"/>
          </a:xfrm>
        </p:grpSpPr>
        <p:sp>
          <p:nvSpPr>
            <p:cNvPr id="6" name="Rectangle 8">
              <a:extLst>
                <a:ext uri="{FF2B5EF4-FFF2-40B4-BE49-F238E27FC236}">
                  <a16:creationId xmlns:a16="http://schemas.microsoft.com/office/drawing/2014/main" id="{BE87AEFB-EF17-4DFB-9171-744D64BD38B0}"/>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7" name="TextBox 7">
              <a:extLst>
                <a:ext uri="{FF2B5EF4-FFF2-40B4-BE49-F238E27FC236}">
                  <a16:creationId xmlns:a16="http://schemas.microsoft.com/office/drawing/2014/main" id="{671346E6-6110-458B-90AA-B124D8E4075B}"/>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8" name="Picture 11" descr="Curved arrow">
              <a:extLst>
                <a:ext uri="{FF2B5EF4-FFF2-40B4-BE49-F238E27FC236}">
                  <a16:creationId xmlns:a16="http://schemas.microsoft.com/office/drawing/2014/main" id="{602A4B53-836B-470E-A493-6CC35C7EC03C}"/>
                </a:ext>
              </a:extLst>
            </p:cNvPr>
            <p:cNvPicPr/>
            <p:nvPr/>
          </p:nvPicPr>
          <p:blipFill>
            <a:blip r:embed="rId4" cstate="print">
              <a:extLst>
                <a:ext uri="{28A0092B-C50C-407E-A947-70E740481C1C}">
                  <a14:useLocalDpi xmlns:a14="http://schemas.microsoft.com/office/drawing/2010/main" val="0"/>
                </a:ext>
              </a:extLst>
            </a:blip>
            <a:stretch>
              <a:fillRect/>
            </a:stretch>
          </p:blipFill>
          <p:spPr>
            <a:xfrm rot="10354591">
              <a:off x="8424546" y="6310071"/>
              <a:ext cx="712427" cy="504018"/>
            </a:xfrm>
            <a:prstGeom prst="rect">
              <a:avLst/>
            </a:prstGeom>
          </p:spPr>
        </p:pic>
        <p:pic>
          <p:nvPicPr>
            <p:cNvPr id="9" name="Picture 6" descr="Notes button in status bar">
              <a:extLst>
                <a:ext uri="{FF2B5EF4-FFF2-40B4-BE49-F238E27FC236}">
                  <a16:creationId xmlns:a16="http://schemas.microsoft.com/office/drawing/2014/main" id="{719EBAB6-7BE8-4156-A858-588B85842106}"/>
                </a:ext>
              </a:extLst>
            </p:cNvPr>
            <p:cNvPicPr>
              <a:picLocks noChangeAspect="1"/>
            </p:cNvPicPr>
            <p:nvPr/>
          </p:nvPicPr>
          <p:blipFill>
            <a:blip r:embed="rId5"/>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9877156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186B68C-84BC-4A6E-99D1-EE87483C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a:extLst>
              <a:ext uri="{FF2B5EF4-FFF2-40B4-BE49-F238E27FC236}">
                <a16:creationId xmlns:a16="http://schemas.microsoft.com/office/drawing/2014/main" id="{1C091803-41C2-48E0-9228-5148460C7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25" name="Rectangle 21">
            <a:extLst>
              <a:ext uri="{FF2B5EF4-FFF2-40B4-BE49-F238E27FC236}">
                <a16:creationId xmlns:a16="http://schemas.microsoft.com/office/drawing/2014/main" id="{6166C6D1-23AC-49C4-BA07-238E4E9F8C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Rectangle 23">
            <a:extLst>
              <a:ext uri="{FF2B5EF4-FFF2-40B4-BE49-F238E27FC236}">
                <a16:creationId xmlns:a16="http://schemas.microsoft.com/office/drawing/2014/main" id="{B775CD93-9DF2-48CB-9F57-1BCA9A46C7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5" name="Graphic 14">
            <a:extLst>
              <a:ext uri="{FF2B5EF4-FFF2-40B4-BE49-F238E27FC236}">
                <a16:creationId xmlns:a16="http://schemas.microsoft.com/office/drawing/2014/main" id="{0D20834C-6D87-4B4E-BD86-3ABB81CEA6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43078" y="2576514"/>
            <a:ext cx="1705848" cy="1705848"/>
          </a:xfrm>
          <a:prstGeom prst="rect">
            <a:avLst/>
          </a:prstGeom>
        </p:spPr>
      </p:pic>
      <p:sp>
        <p:nvSpPr>
          <p:cNvPr id="2" name="Title 1"/>
          <p:cNvSpPr>
            <a:spLocks noGrp="1"/>
          </p:cNvSpPr>
          <p:nvPr>
            <p:ph type="title"/>
          </p:nvPr>
        </p:nvSpPr>
        <p:spPr>
          <a:xfrm>
            <a:off x="774700" y="762000"/>
            <a:ext cx="3759200" cy="3340100"/>
          </a:xfrm>
        </p:spPr>
        <p:txBody>
          <a:bodyPr>
            <a:normAutofit/>
          </a:bodyPr>
          <a:lstStyle/>
          <a:p>
            <a:r>
              <a:rPr lang="en-US" dirty="0">
                <a:solidFill>
                  <a:srgbClr val="FFFFFF"/>
                </a:solidFill>
              </a:rPr>
              <a:t>INSTALLATION GUIDE</a:t>
            </a:r>
          </a:p>
        </p:txBody>
      </p:sp>
      <p:sp>
        <p:nvSpPr>
          <p:cNvPr id="3" name="Content Placeholder 2"/>
          <p:cNvSpPr>
            <a:spLocks noGrp="1"/>
          </p:cNvSpPr>
          <p:nvPr>
            <p:ph type="body" idx="1"/>
          </p:nvPr>
        </p:nvSpPr>
        <p:spPr>
          <a:xfrm>
            <a:off x="7658103" y="795548"/>
            <a:ext cx="3759198" cy="5275603"/>
          </a:xfrm>
        </p:spPr>
        <p:txBody>
          <a:bodyPr anchor="ctr">
            <a:normAutofit/>
          </a:bodyPr>
          <a:lstStyle/>
          <a:p>
            <a:pPr marL="0" indent="0">
              <a:buNone/>
            </a:pPr>
            <a:r>
              <a:rPr lang="en-US" sz="2000" dirty="0"/>
              <a:t>1</a:t>
            </a:r>
            <a:r>
              <a:rPr lang="en-US" sz="1500" dirty="0"/>
              <a:t>. Sign up at </a:t>
            </a:r>
            <a:r>
              <a:rPr lang="en-US" sz="1500" dirty="0">
                <a:hlinkClick r:id="rId5"/>
              </a:rPr>
              <a:t>https://www.themoviedb.org/</a:t>
            </a:r>
            <a:endParaRPr lang="en-US" sz="1500" dirty="0"/>
          </a:p>
          <a:p>
            <a:pPr marL="0" indent="0">
              <a:buNone/>
            </a:pPr>
            <a:r>
              <a:rPr lang="en-US" sz="1500" dirty="0"/>
              <a:t>2. Request for </a:t>
            </a:r>
            <a:r>
              <a:rPr lang="en-US" sz="1500" dirty="0" err="1"/>
              <a:t>Api</a:t>
            </a:r>
            <a:r>
              <a:rPr lang="en-US" sz="1500" dirty="0"/>
              <a:t> Key.</a:t>
            </a:r>
          </a:p>
          <a:p>
            <a:pPr marL="0" indent="0">
              <a:buNone/>
            </a:pPr>
            <a:r>
              <a:rPr lang="en-US" sz="1500" dirty="0"/>
              <a:t>3. How To Clone Project From </a:t>
            </a:r>
            <a:r>
              <a:rPr lang="en-US" sz="1500" dirty="0" err="1"/>
              <a:t>GITHub</a:t>
            </a:r>
            <a:r>
              <a:rPr lang="en-US" sz="1500" dirty="0"/>
              <a:t>. </a:t>
            </a:r>
          </a:p>
          <a:p>
            <a:pPr marL="0" indent="0">
              <a:buNone/>
            </a:pPr>
            <a:r>
              <a:rPr lang="en-US" sz="1500" dirty="0"/>
              <a:t>4. How To Import Composite Project to Your SOAP UI Pro tool.</a:t>
            </a:r>
          </a:p>
          <a:p>
            <a:pPr marL="0" indent="0">
              <a:buNone/>
            </a:pPr>
            <a:r>
              <a:rPr lang="en-US" sz="1500" dirty="0"/>
              <a:t>5. Configuration Changes. </a:t>
            </a:r>
          </a:p>
          <a:p>
            <a:pPr marL="0" indent="0">
              <a:buNone/>
            </a:pPr>
            <a:r>
              <a:rPr lang="en-US" sz="1500" dirty="0"/>
              <a:t>6. How to Run Project using SOAP UI Pro from different Level like Project , Test Suite and Test Case Level. </a:t>
            </a:r>
          </a:p>
          <a:p>
            <a:pPr marL="0" indent="0">
              <a:buNone/>
            </a:pPr>
            <a:r>
              <a:rPr lang="en-US" sz="1500" dirty="0"/>
              <a:t>7. How to Run Project using Command Line. </a:t>
            </a:r>
          </a:p>
          <a:p>
            <a:pPr marL="0" indent="0">
              <a:buNone/>
            </a:pPr>
            <a:r>
              <a:rPr lang="en-US" sz="1500" dirty="0"/>
              <a:t>8. How To Run Project using bat file. </a:t>
            </a:r>
          </a:p>
          <a:p>
            <a:pPr marL="0" indent="0">
              <a:buNone/>
            </a:pPr>
            <a:r>
              <a:rPr lang="en-US" sz="1500" dirty="0"/>
              <a:t>9. How to Get Test Execution Reports. </a:t>
            </a:r>
          </a:p>
          <a:p>
            <a:pPr marL="0" indent="0">
              <a:buNone/>
            </a:pPr>
            <a:r>
              <a:rPr lang="en-US" sz="1500" dirty="0"/>
              <a:t> 10. How to check Dashboard.</a:t>
            </a:r>
          </a:p>
          <a:p>
            <a:pPr marL="0" indent="0">
              <a:buNone/>
            </a:pPr>
            <a:endParaRPr lang="en-US" sz="1500" dirty="0"/>
          </a:p>
          <a:p>
            <a:pPr marL="0" indent="0">
              <a:buNone/>
            </a:pPr>
            <a:r>
              <a:rPr lang="en-US" sz="1500" dirty="0"/>
              <a:t> </a:t>
            </a:r>
          </a:p>
        </p:txBody>
      </p:sp>
    </p:spTree>
    <p:extLst>
      <p:ext uri="{BB962C8B-B14F-4D97-AF65-F5344CB8AC3E}">
        <p14:creationId xmlns:p14="http://schemas.microsoft.com/office/powerpoint/2010/main" val="367168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7C71-5E47-4A03-BEC1-278C98E4160B}"/>
              </a:ext>
            </a:extLst>
          </p:cNvPr>
          <p:cNvSpPr>
            <a:spLocks noGrp="1"/>
          </p:cNvSpPr>
          <p:nvPr>
            <p:ph type="title"/>
          </p:nvPr>
        </p:nvSpPr>
        <p:spPr>
          <a:xfrm>
            <a:off x="838200" y="345670"/>
            <a:ext cx="10515600" cy="1325563"/>
          </a:xfrm>
        </p:spPr>
        <p:txBody>
          <a:bodyPr/>
          <a:lstStyle/>
          <a:p>
            <a:r>
              <a:rPr lang="en-US" sz="3600" dirty="0">
                <a:solidFill>
                  <a:srgbClr val="D24726"/>
                </a:solidFill>
                <a:latin typeface="Segoe UI Light" panose="020B0702040204020203" pitchFamily="34" charset="0"/>
                <a:cs typeface="Segoe UI" panose="020B0502040204020203" pitchFamily="34" charset="0"/>
              </a:rPr>
              <a:t>Sign up at </a:t>
            </a:r>
            <a:r>
              <a:rPr lang="en-US" sz="3600" dirty="0">
                <a:solidFill>
                  <a:srgbClr val="D24726"/>
                </a:solidFill>
                <a:latin typeface="Segoe UI Light" panose="020B0702040204020203" pitchFamily="34" charset="0"/>
                <a:cs typeface="Segoe UI" panose="020B0502040204020203" pitchFamily="34" charset="0"/>
                <a:hlinkClick r:id="rId3"/>
              </a:rPr>
              <a:t>https://www.themoviedb.org/</a:t>
            </a:r>
            <a:endParaRPr lang="en-US" sz="3600" dirty="0">
              <a:solidFill>
                <a:srgbClr val="D24726"/>
              </a:solidFill>
              <a:latin typeface="Segoe UI Light" panose="020B07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6772DE96-0820-41E2-83A1-602191135105}"/>
              </a:ext>
            </a:extLst>
          </p:cNvPr>
          <p:cNvSpPr txBox="1"/>
          <p:nvPr/>
        </p:nvSpPr>
        <p:spPr>
          <a:xfrm>
            <a:off x="1235413" y="2003898"/>
            <a:ext cx="8920264" cy="569387"/>
          </a:xfrm>
          <a:prstGeom prst="rect">
            <a:avLst/>
          </a:prstGeom>
          <a:noFill/>
        </p:spPr>
        <p:txBody>
          <a:bodyPr wrap="square" rtlCol="0">
            <a:spAutoFit/>
          </a:bodyPr>
          <a:lstStyle/>
          <a:p>
            <a:pPr marL="285750" indent="-285750">
              <a:buFont typeface="Wingdings" panose="05000000000000000000" pitchFamily="2" charset="2"/>
              <a:buChar char="Ø"/>
            </a:pPr>
            <a:r>
              <a:rPr lang="en-US" sz="1300" b="1" dirty="0">
                <a:solidFill>
                  <a:schemeClr val="tx1">
                    <a:lumMod val="65000"/>
                    <a:lumOff val="35000"/>
                  </a:schemeClr>
                </a:solidFill>
                <a:latin typeface="Segoe UI Semilight" panose="020B0402040204020203" pitchFamily="34" charset="0"/>
                <a:cs typeface="Segoe UI Semilight" panose="020B0402040204020203" pitchFamily="34" charset="0"/>
              </a:rPr>
              <a:t> Please check with the instructions in the embeded document given below.</a:t>
            </a:r>
          </a:p>
          <a:p>
            <a:endParaRPr lang="en-US" b="1" dirty="0"/>
          </a:p>
        </p:txBody>
      </p:sp>
      <p:sp>
        <p:nvSpPr>
          <p:cNvPr id="6" name="TextBox 5">
            <a:extLst>
              <a:ext uri="{FF2B5EF4-FFF2-40B4-BE49-F238E27FC236}">
                <a16:creationId xmlns:a16="http://schemas.microsoft.com/office/drawing/2014/main" id="{E4CDEC08-6AEF-41F4-ABC0-B89430F7EB9D}"/>
              </a:ext>
            </a:extLst>
          </p:cNvPr>
          <p:cNvSpPr txBox="1"/>
          <p:nvPr/>
        </p:nvSpPr>
        <p:spPr>
          <a:xfrm>
            <a:off x="1439694" y="4309782"/>
            <a:ext cx="8920264" cy="877163"/>
          </a:xfrm>
          <a:prstGeom prst="rect">
            <a:avLst/>
          </a:prstGeom>
          <a:noFill/>
        </p:spPr>
        <p:txBody>
          <a:bodyPr wrap="square" rtlCol="0">
            <a:spAutoFit/>
          </a:bodyPr>
          <a:lstStyle/>
          <a:p>
            <a:r>
              <a:rPr lang="en-US" sz="2000" dirty="0">
                <a:solidFill>
                  <a:srgbClr val="D24726"/>
                </a:solidFill>
                <a:latin typeface="Segoe UI Light" panose="020B0702040204020203" pitchFamily="34" charset="0"/>
                <a:ea typeface="+mj-ea"/>
                <a:cs typeface="Segoe UI" panose="020B0502040204020203" pitchFamily="34" charset="0"/>
              </a:rPr>
              <a:t>File Location in Project</a:t>
            </a:r>
          </a:p>
          <a:p>
            <a:endParaRPr lang="en-US" dirty="0"/>
          </a:p>
          <a:p>
            <a:r>
              <a:rPr lang="en-US" sz="1300" b="1" dirty="0">
                <a:solidFill>
                  <a:schemeClr val="tx1">
                    <a:lumMod val="65000"/>
                    <a:lumOff val="35000"/>
                  </a:schemeClr>
                </a:solidFill>
                <a:latin typeface="Segoe UI Semilight" panose="020B0402040204020203" pitchFamily="34" charset="0"/>
                <a:cs typeface="Segoe UI Semilight" panose="020B0402040204020203" pitchFamily="34" charset="0"/>
              </a:rPr>
              <a:t>                         SoFi_TMDB_API_Project/User Manuals/ The movie DB Signup Manual</a:t>
            </a:r>
          </a:p>
        </p:txBody>
      </p:sp>
      <p:graphicFrame>
        <p:nvGraphicFramePr>
          <p:cNvPr id="3" name="Object 2">
            <a:extLst>
              <a:ext uri="{FF2B5EF4-FFF2-40B4-BE49-F238E27FC236}">
                <a16:creationId xmlns:a16="http://schemas.microsoft.com/office/drawing/2014/main" id="{9CBD8099-8690-47F2-9CCC-F84F101CD937}"/>
              </a:ext>
            </a:extLst>
          </p:cNvPr>
          <p:cNvGraphicFramePr>
            <a:graphicFrameLocks noChangeAspect="1"/>
          </p:cNvGraphicFramePr>
          <p:nvPr>
            <p:extLst>
              <p:ext uri="{D42A27DB-BD31-4B8C-83A1-F6EECF244321}">
                <p14:modId xmlns:p14="http://schemas.microsoft.com/office/powerpoint/2010/main" val="1445513653"/>
              </p:ext>
            </p:extLst>
          </p:nvPr>
        </p:nvGraphicFramePr>
        <p:xfrm>
          <a:off x="4088860" y="3143099"/>
          <a:ext cx="1695855" cy="1166256"/>
        </p:xfrm>
        <a:graphic>
          <a:graphicData uri="http://schemas.openxmlformats.org/presentationml/2006/ole">
            <mc:AlternateContent xmlns:mc="http://schemas.openxmlformats.org/markup-compatibility/2006">
              <mc:Choice xmlns:v="urn:schemas-microsoft-com:vml" Requires="v">
                <p:oleObj spid="_x0000_s3076" name="Acrobat Document" showAsIcon="1" r:id="rId4" imgW="914400" imgH="771480" progId="AcroExch.Document.DC">
                  <p:embed/>
                </p:oleObj>
              </mc:Choice>
              <mc:Fallback>
                <p:oleObj name="Acrobat Document" showAsIcon="1" r:id="rId4" imgW="914400" imgH="771480" progId="AcroExch.Document.DC">
                  <p:embed/>
                  <p:pic>
                    <p:nvPicPr>
                      <p:cNvPr id="0" name=""/>
                      <p:cNvPicPr/>
                      <p:nvPr/>
                    </p:nvPicPr>
                    <p:blipFill>
                      <a:blip r:embed="rId5"/>
                      <a:stretch>
                        <a:fillRect/>
                      </a:stretch>
                    </p:blipFill>
                    <p:spPr>
                      <a:xfrm>
                        <a:off x="4088860" y="3143099"/>
                        <a:ext cx="1695855" cy="1166256"/>
                      </a:xfrm>
                      <a:prstGeom prst="rect">
                        <a:avLst/>
                      </a:prstGeom>
                    </p:spPr>
                  </p:pic>
                </p:oleObj>
              </mc:Fallback>
            </mc:AlternateContent>
          </a:graphicData>
        </a:graphic>
      </p:graphicFrame>
    </p:spTree>
    <p:extLst>
      <p:ext uri="{BB962C8B-B14F-4D97-AF65-F5344CB8AC3E}">
        <p14:creationId xmlns:p14="http://schemas.microsoft.com/office/powerpoint/2010/main" val="647740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7C71-5E47-4A03-BEC1-278C98E4160B}"/>
              </a:ext>
            </a:extLst>
          </p:cNvPr>
          <p:cNvSpPr>
            <a:spLocks noGrp="1"/>
          </p:cNvSpPr>
          <p:nvPr>
            <p:ph type="title"/>
          </p:nvPr>
        </p:nvSpPr>
        <p:spPr>
          <a:xfrm>
            <a:off x="838200" y="345670"/>
            <a:ext cx="10515600" cy="1325563"/>
          </a:xfrm>
        </p:spPr>
        <p:txBody>
          <a:bodyPr/>
          <a:lstStyle/>
          <a:p>
            <a:r>
              <a:rPr lang="en-US" sz="3600" dirty="0">
                <a:solidFill>
                  <a:srgbClr val="D24726"/>
                </a:solidFill>
                <a:latin typeface="Segoe UI Light" panose="020B0702040204020203" pitchFamily="34" charset="0"/>
                <a:cs typeface="Segoe UI" panose="020B0502040204020203" pitchFamily="34" charset="0"/>
              </a:rPr>
              <a:t>How</a:t>
            </a:r>
            <a:r>
              <a:rPr lang="en-US" sz="2000" dirty="0">
                <a:solidFill>
                  <a:srgbClr val="D24726"/>
                </a:solidFill>
                <a:latin typeface="Segoe UI Light" panose="020B0702040204020203" pitchFamily="34" charset="0"/>
                <a:cs typeface="Segoe UI" panose="020B0502040204020203" pitchFamily="34" charset="0"/>
              </a:rPr>
              <a:t> </a:t>
            </a:r>
            <a:r>
              <a:rPr lang="en-US" sz="3600" dirty="0">
                <a:solidFill>
                  <a:srgbClr val="D24726"/>
                </a:solidFill>
                <a:latin typeface="Segoe UI Light" panose="020B0702040204020203" pitchFamily="34" charset="0"/>
                <a:cs typeface="Segoe UI" panose="020B0502040204020203" pitchFamily="34" charset="0"/>
              </a:rPr>
              <a:t>To Request for API Key</a:t>
            </a:r>
          </a:p>
        </p:txBody>
      </p:sp>
      <p:sp>
        <p:nvSpPr>
          <p:cNvPr id="5" name="TextBox 4">
            <a:extLst>
              <a:ext uri="{FF2B5EF4-FFF2-40B4-BE49-F238E27FC236}">
                <a16:creationId xmlns:a16="http://schemas.microsoft.com/office/drawing/2014/main" id="{6772DE96-0820-41E2-83A1-602191135105}"/>
              </a:ext>
            </a:extLst>
          </p:cNvPr>
          <p:cNvSpPr txBox="1"/>
          <p:nvPr/>
        </p:nvSpPr>
        <p:spPr>
          <a:xfrm>
            <a:off x="1235413" y="2003898"/>
            <a:ext cx="8920264" cy="569387"/>
          </a:xfrm>
          <a:prstGeom prst="rect">
            <a:avLst/>
          </a:prstGeom>
          <a:noFill/>
        </p:spPr>
        <p:txBody>
          <a:bodyPr wrap="square" rtlCol="0">
            <a:spAutoFit/>
          </a:bodyPr>
          <a:lstStyle/>
          <a:p>
            <a:pPr marL="285750" indent="-285750">
              <a:buFont typeface="Wingdings" panose="05000000000000000000" pitchFamily="2" charset="2"/>
              <a:buChar char="Ø"/>
            </a:pPr>
            <a:r>
              <a:rPr lang="en-US" sz="1300" b="1" dirty="0">
                <a:solidFill>
                  <a:schemeClr val="tx1">
                    <a:lumMod val="65000"/>
                    <a:lumOff val="35000"/>
                  </a:schemeClr>
                </a:solidFill>
                <a:latin typeface="Segoe UI Semilight" panose="020B0402040204020203" pitchFamily="34" charset="0"/>
                <a:cs typeface="Segoe UI Semilight" panose="020B0402040204020203" pitchFamily="34" charset="0"/>
              </a:rPr>
              <a:t> Please check with the instructions in the embeded document given below.</a:t>
            </a:r>
          </a:p>
          <a:p>
            <a:endParaRPr lang="en-US" b="1" dirty="0"/>
          </a:p>
        </p:txBody>
      </p:sp>
      <p:sp>
        <p:nvSpPr>
          <p:cNvPr id="6" name="TextBox 5">
            <a:extLst>
              <a:ext uri="{FF2B5EF4-FFF2-40B4-BE49-F238E27FC236}">
                <a16:creationId xmlns:a16="http://schemas.microsoft.com/office/drawing/2014/main" id="{E4CDEC08-6AEF-41F4-ABC0-B89430F7EB9D}"/>
              </a:ext>
            </a:extLst>
          </p:cNvPr>
          <p:cNvSpPr txBox="1"/>
          <p:nvPr/>
        </p:nvSpPr>
        <p:spPr>
          <a:xfrm>
            <a:off x="1439694" y="4309782"/>
            <a:ext cx="8920264" cy="877163"/>
          </a:xfrm>
          <a:prstGeom prst="rect">
            <a:avLst/>
          </a:prstGeom>
          <a:noFill/>
        </p:spPr>
        <p:txBody>
          <a:bodyPr wrap="square" rtlCol="0">
            <a:spAutoFit/>
          </a:bodyPr>
          <a:lstStyle/>
          <a:p>
            <a:r>
              <a:rPr lang="en-US" sz="2000" dirty="0">
                <a:solidFill>
                  <a:srgbClr val="D24726"/>
                </a:solidFill>
                <a:latin typeface="Segoe UI Light" panose="020B0702040204020203" pitchFamily="34" charset="0"/>
                <a:ea typeface="+mj-ea"/>
                <a:cs typeface="Segoe UI" panose="020B0502040204020203" pitchFamily="34" charset="0"/>
              </a:rPr>
              <a:t>File Location in Project</a:t>
            </a:r>
          </a:p>
          <a:p>
            <a:endParaRPr lang="en-US" dirty="0"/>
          </a:p>
          <a:p>
            <a:r>
              <a:rPr lang="en-US" sz="1300" b="1" dirty="0">
                <a:solidFill>
                  <a:schemeClr val="tx1">
                    <a:lumMod val="65000"/>
                    <a:lumOff val="35000"/>
                  </a:schemeClr>
                </a:solidFill>
                <a:latin typeface="Segoe UI Semilight" panose="020B0402040204020203" pitchFamily="34" charset="0"/>
                <a:cs typeface="Segoe UI Semilight" panose="020B0402040204020203" pitchFamily="34" charset="0"/>
              </a:rPr>
              <a:t>                         SoFi_TMDB_API_Project/User Manuals/ How_To_get_API_Key Manual</a:t>
            </a:r>
          </a:p>
        </p:txBody>
      </p:sp>
      <p:graphicFrame>
        <p:nvGraphicFramePr>
          <p:cNvPr id="4" name="Object 3">
            <a:extLst>
              <a:ext uri="{FF2B5EF4-FFF2-40B4-BE49-F238E27FC236}">
                <a16:creationId xmlns:a16="http://schemas.microsoft.com/office/drawing/2014/main" id="{8D7A394B-5F21-466C-A0E4-9AE6931FEB8B}"/>
              </a:ext>
            </a:extLst>
          </p:cNvPr>
          <p:cNvGraphicFramePr>
            <a:graphicFrameLocks noChangeAspect="1"/>
          </p:cNvGraphicFramePr>
          <p:nvPr>
            <p:extLst>
              <p:ext uri="{D42A27DB-BD31-4B8C-83A1-F6EECF244321}">
                <p14:modId xmlns:p14="http://schemas.microsoft.com/office/powerpoint/2010/main" val="2061297309"/>
              </p:ext>
            </p:extLst>
          </p:nvPr>
        </p:nvGraphicFramePr>
        <p:xfrm>
          <a:off x="3746852" y="2989381"/>
          <a:ext cx="1574177" cy="1080459"/>
        </p:xfrm>
        <a:graphic>
          <a:graphicData uri="http://schemas.openxmlformats.org/presentationml/2006/ole">
            <mc:AlternateContent xmlns:mc="http://schemas.openxmlformats.org/markup-compatibility/2006">
              <mc:Choice xmlns:v="urn:schemas-microsoft-com:vml" Requires="v">
                <p:oleObj spid="_x0000_s4100" name="Acrobat Document" showAsIcon="1" r:id="rId3" imgW="914400" imgH="771480" progId="AcroExch.Document.DC">
                  <p:embed/>
                </p:oleObj>
              </mc:Choice>
              <mc:Fallback>
                <p:oleObj name="Acrobat Document" showAsIcon="1" r:id="rId3" imgW="914400" imgH="771480" progId="AcroExch.Document.DC">
                  <p:embed/>
                  <p:pic>
                    <p:nvPicPr>
                      <p:cNvPr id="0" name=""/>
                      <p:cNvPicPr/>
                      <p:nvPr/>
                    </p:nvPicPr>
                    <p:blipFill>
                      <a:blip r:embed="rId4"/>
                      <a:stretch>
                        <a:fillRect/>
                      </a:stretch>
                    </p:blipFill>
                    <p:spPr>
                      <a:xfrm>
                        <a:off x="3746852" y="2989381"/>
                        <a:ext cx="1574177" cy="1080459"/>
                      </a:xfrm>
                      <a:prstGeom prst="rect">
                        <a:avLst/>
                      </a:prstGeom>
                    </p:spPr>
                  </p:pic>
                </p:oleObj>
              </mc:Fallback>
            </mc:AlternateContent>
          </a:graphicData>
        </a:graphic>
      </p:graphicFrame>
    </p:spTree>
    <p:extLst>
      <p:ext uri="{BB962C8B-B14F-4D97-AF65-F5344CB8AC3E}">
        <p14:creationId xmlns:p14="http://schemas.microsoft.com/office/powerpoint/2010/main" val="399231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7C71-5E47-4A03-BEC1-278C98E4160B}"/>
              </a:ext>
            </a:extLst>
          </p:cNvPr>
          <p:cNvSpPr>
            <a:spLocks noGrp="1"/>
          </p:cNvSpPr>
          <p:nvPr>
            <p:ph type="title"/>
          </p:nvPr>
        </p:nvSpPr>
        <p:spPr>
          <a:xfrm>
            <a:off x="838200" y="345670"/>
            <a:ext cx="10515600" cy="1325563"/>
          </a:xfrm>
        </p:spPr>
        <p:txBody>
          <a:bodyPr/>
          <a:lstStyle/>
          <a:p>
            <a:r>
              <a:rPr lang="en-US" sz="3600" dirty="0">
                <a:solidFill>
                  <a:srgbClr val="D24726"/>
                </a:solidFill>
                <a:latin typeface="Segoe UI Light" panose="020B0702040204020203" pitchFamily="34" charset="0"/>
                <a:cs typeface="Segoe UI" panose="020B0502040204020203" pitchFamily="34" charset="0"/>
              </a:rPr>
              <a:t>How To Clone Project From </a:t>
            </a:r>
            <a:r>
              <a:rPr lang="en-US" sz="3600" dirty="0" err="1">
                <a:solidFill>
                  <a:srgbClr val="D24726"/>
                </a:solidFill>
                <a:latin typeface="Segoe UI Light" panose="020B0702040204020203" pitchFamily="34" charset="0"/>
                <a:cs typeface="Segoe UI" panose="020B0502040204020203" pitchFamily="34" charset="0"/>
              </a:rPr>
              <a:t>GITHub</a:t>
            </a:r>
            <a:endParaRPr lang="en-US" sz="3600" dirty="0">
              <a:solidFill>
                <a:srgbClr val="D24726"/>
              </a:solidFill>
              <a:latin typeface="Segoe UI Light" panose="020B07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6772DE96-0820-41E2-83A1-602191135105}"/>
              </a:ext>
            </a:extLst>
          </p:cNvPr>
          <p:cNvSpPr txBox="1"/>
          <p:nvPr/>
        </p:nvSpPr>
        <p:spPr>
          <a:xfrm>
            <a:off x="1235413" y="2003898"/>
            <a:ext cx="8920264" cy="569387"/>
          </a:xfrm>
          <a:prstGeom prst="rect">
            <a:avLst/>
          </a:prstGeom>
          <a:noFill/>
        </p:spPr>
        <p:txBody>
          <a:bodyPr wrap="square" rtlCol="0">
            <a:spAutoFit/>
          </a:bodyPr>
          <a:lstStyle/>
          <a:p>
            <a:pPr marL="285750" indent="-285750">
              <a:buFont typeface="Wingdings" panose="05000000000000000000" pitchFamily="2" charset="2"/>
              <a:buChar char="Ø"/>
            </a:pPr>
            <a:r>
              <a:rPr lang="en-US" sz="1300" b="1" dirty="0">
                <a:solidFill>
                  <a:schemeClr val="tx1">
                    <a:lumMod val="65000"/>
                    <a:lumOff val="35000"/>
                  </a:schemeClr>
                </a:solidFill>
                <a:latin typeface="Segoe UI Semilight" panose="020B0402040204020203" pitchFamily="34" charset="0"/>
                <a:cs typeface="Segoe UI Semilight" panose="020B0402040204020203" pitchFamily="34" charset="0"/>
              </a:rPr>
              <a:t> Please check with the instructions in the embeded document given below.</a:t>
            </a:r>
          </a:p>
          <a:p>
            <a:endParaRPr lang="en-US" b="1" dirty="0"/>
          </a:p>
        </p:txBody>
      </p:sp>
      <p:sp>
        <p:nvSpPr>
          <p:cNvPr id="6" name="TextBox 5">
            <a:extLst>
              <a:ext uri="{FF2B5EF4-FFF2-40B4-BE49-F238E27FC236}">
                <a16:creationId xmlns:a16="http://schemas.microsoft.com/office/drawing/2014/main" id="{E4CDEC08-6AEF-41F4-ABC0-B89430F7EB9D}"/>
              </a:ext>
            </a:extLst>
          </p:cNvPr>
          <p:cNvSpPr txBox="1"/>
          <p:nvPr/>
        </p:nvSpPr>
        <p:spPr>
          <a:xfrm>
            <a:off x="1439694" y="4309782"/>
            <a:ext cx="8920264" cy="877163"/>
          </a:xfrm>
          <a:prstGeom prst="rect">
            <a:avLst/>
          </a:prstGeom>
          <a:noFill/>
        </p:spPr>
        <p:txBody>
          <a:bodyPr wrap="square" rtlCol="0">
            <a:spAutoFit/>
          </a:bodyPr>
          <a:lstStyle/>
          <a:p>
            <a:r>
              <a:rPr lang="en-US" sz="2000" dirty="0">
                <a:solidFill>
                  <a:srgbClr val="D24726"/>
                </a:solidFill>
                <a:latin typeface="Segoe UI Light" panose="020B0702040204020203" pitchFamily="34" charset="0"/>
                <a:ea typeface="+mj-ea"/>
                <a:cs typeface="Segoe UI" panose="020B0502040204020203" pitchFamily="34" charset="0"/>
              </a:rPr>
              <a:t>File Location in Project</a:t>
            </a:r>
          </a:p>
          <a:p>
            <a:endParaRPr lang="en-US" dirty="0"/>
          </a:p>
          <a:p>
            <a:r>
              <a:rPr lang="en-US" sz="1300" b="1" dirty="0">
                <a:solidFill>
                  <a:schemeClr val="tx1">
                    <a:lumMod val="65000"/>
                    <a:lumOff val="35000"/>
                  </a:schemeClr>
                </a:solidFill>
                <a:latin typeface="Segoe UI Semilight" panose="020B0402040204020203" pitchFamily="34" charset="0"/>
                <a:cs typeface="Segoe UI Semilight" panose="020B0402040204020203" pitchFamily="34" charset="0"/>
              </a:rPr>
              <a:t>                         SoFi_TMDB_API_Project/User Manuals/ How_To_get_API_Key Manual</a:t>
            </a:r>
          </a:p>
        </p:txBody>
      </p:sp>
      <p:graphicFrame>
        <p:nvGraphicFramePr>
          <p:cNvPr id="3" name="Object 2">
            <a:extLst>
              <a:ext uri="{FF2B5EF4-FFF2-40B4-BE49-F238E27FC236}">
                <a16:creationId xmlns:a16="http://schemas.microsoft.com/office/drawing/2014/main" id="{9CBD8099-8690-47F2-9CCC-F84F101CD937}"/>
              </a:ext>
            </a:extLst>
          </p:cNvPr>
          <p:cNvGraphicFramePr>
            <a:graphicFrameLocks noChangeAspect="1"/>
          </p:cNvGraphicFramePr>
          <p:nvPr/>
        </p:nvGraphicFramePr>
        <p:xfrm>
          <a:off x="4088860" y="3143099"/>
          <a:ext cx="1695855" cy="1166256"/>
        </p:xfrm>
        <a:graphic>
          <a:graphicData uri="http://schemas.openxmlformats.org/presentationml/2006/ole">
            <mc:AlternateContent xmlns:mc="http://schemas.openxmlformats.org/markup-compatibility/2006">
              <mc:Choice xmlns:v="urn:schemas-microsoft-com:vml" Requires="v">
                <p:oleObj spid="_x0000_s5123" name="Acrobat Document" showAsIcon="1" r:id="rId3" imgW="914400" imgH="771480" progId="AcroExch.Document.DC">
                  <p:embed/>
                </p:oleObj>
              </mc:Choice>
              <mc:Fallback>
                <p:oleObj name="Acrobat Document" showAsIcon="1" r:id="rId3" imgW="914400" imgH="771480" progId="AcroExch.Document.DC">
                  <p:embed/>
                  <p:pic>
                    <p:nvPicPr>
                      <p:cNvPr id="3" name="Object 2">
                        <a:extLst>
                          <a:ext uri="{FF2B5EF4-FFF2-40B4-BE49-F238E27FC236}">
                            <a16:creationId xmlns:a16="http://schemas.microsoft.com/office/drawing/2014/main" id="{9CBD8099-8690-47F2-9CCC-F84F101CD937}"/>
                          </a:ext>
                        </a:extLst>
                      </p:cNvPr>
                      <p:cNvPicPr/>
                      <p:nvPr/>
                    </p:nvPicPr>
                    <p:blipFill>
                      <a:blip r:embed="rId4"/>
                      <a:stretch>
                        <a:fillRect/>
                      </a:stretch>
                    </p:blipFill>
                    <p:spPr>
                      <a:xfrm>
                        <a:off x="4088860" y="3143099"/>
                        <a:ext cx="1695855" cy="1166256"/>
                      </a:xfrm>
                      <a:prstGeom prst="rect">
                        <a:avLst/>
                      </a:prstGeom>
                    </p:spPr>
                  </p:pic>
                </p:oleObj>
              </mc:Fallback>
            </mc:AlternateContent>
          </a:graphicData>
        </a:graphic>
      </p:graphicFrame>
    </p:spTree>
    <p:extLst>
      <p:ext uri="{BB962C8B-B14F-4D97-AF65-F5344CB8AC3E}">
        <p14:creationId xmlns:p14="http://schemas.microsoft.com/office/powerpoint/2010/main" val="252090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113</TotalTime>
  <Words>709</Words>
  <Application>Microsoft Office PowerPoint</Application>
  <PresentationFormat>Widescreen</PresentationFormat>
  <Paragraphs>64</Paragraphs>
  <Slides>7</Slides>
  <Notes>4</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9" baseType="lpstr">
      <vt:lpstr>Arial</vt:lpstr>
      <vt:lpstr>Calibri</vt:lpstr>
      <vt:lpstr>Calibri Light</vt:lpstr>
      <vt:lpstr>Segoe UI</vt:lpstr>
      <vt:lpstr>Segoe UI Light</vt:lpstr>
      <vt:lpstr>Segoe UI Semibold</vt:lpstr>
      <vt:lpstr>Segoe UI Semilight</vt:lpstr>
      <vt:lpstr>Segoe UI Symbol</vt:lpstr>
      <vt:lpstr>Wingdings</vt:lpstr>
      <vt:lpstr>Office Theme</vt:lpstr>
      <vt:lpstr>QuickStarter Theme</vt:lpstr>
      <vt:lpstr>Adobe Acrobat Document</vt:lpstr>
      <vt:lpstr>User Guide</vt:lpstr>
      <vt:lpstr>Here's your outline to get started</vt:lpstr>
      <vt:lpstr>Area of Improvement</vt:lpstr>
      <vt:lpstr>INSTALLATION GUIDE</vt:lpstr>
      <vt:lpstr>Sign up at https://www.themoviedb.org/</vt:lpstr>
      <vt:lpstr>How To Request for API Key</vt:lpstr>
      <vt:lpstr>How To Clone Project From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Arpan Saini</dc:creator>
  <cp:lastModifiedBy>Arpan Saini</cp:lastModifiedBy>
  <cp:revision>14</cp:revision>
  <dcterms:created xsi:type="dcterms:W3CDTF">2018-04-08T19:13:54Z</dcterms:created>
  <dcterms:modified xsi:type="dcterms:W3CDTF">2018-04-09T00:44:15Z</dcterms:modified>
</cp:coreProperties>
</file>