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7" r:id="rId3"/>
    <p:sldId id="256" r:id="rId4"/>
    <p:sldId id="258" r:id="rId5"/>
    <p:sldId id="265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5696" autoAdjust="0"/>
  </p:normalViewPr>
  <p:slideViewPr>
    <p:cSldViewPr snapToGrid="0">
      <p:cViewPr>
        <p:scale>
          <a:sx n="98" d="100"/>
          <a:sy n="98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19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Author : Arpan Saini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4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19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7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3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hemoviedb.org/" TargetMode="Externa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moviedb.org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4" name="Rectangle 13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User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368357" y="1883569"/>
            <a:ext cx="9144000" cy="762000"/>
          </a:xfrm>
        </p:spPr>
        <p:txBody>
          <a:bodyPr>
            <a:normAutofit/>
          </a:bodyPr>
          <a:lstStyle/>
          <a:p>
            <a:r>
              <a:rPr lang="en-US" sz="4000" dirty="0" err="1"/>
              <a:t>SoFi</a:t>
            </a:r>
            <a:r>
              <a:rPr lang="en-US" sz="4000" dirty="0"/>
              <a:t> TMDB API PROJECT USING JAVA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530454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76E6-8E55-4532-B4C9-362459A3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Here's your outline to get started</a:t>
            </a:r>
          </a:p>
        </p:txBody>
      </p:sp>
      <p:sp>
        <p:nvSpPr>
          <p:cNvPr id="20" name="Text 2"/>
          <p:cNvSpPr/>
          <p:nvPr/>
        </p:nvSpPr>
        <p:spPr>
          <a:xfrm>
            <a:off x="838200" y="1461299"/>
            <a:ext cx="10462846" cy="375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" panose="020B0502040204020203" pitchFamily="34" charset="0"/>
              </a:rPr>
              <a:t>Key facts about SoFi TMDB API JAVA Project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34260" y="1923285"/>
            <a:ext cx="5028036" cy="4749591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 fontScale="62500" lnSpcReduction="20000"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Sofi TMDB API Hybrid framework Project is designed </a:t>
            </a:r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using Eclipse, java, Rest Assured API, POI API, TestNG, Maven, Extent Reporting, Data Driven Testing, that has configured with GIT/GIT Hub for version management 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and enable a team of multiple people, Sitting at different locations to work simultaneously on the project.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Auto generation of Test Execution Reports(Extent Report). 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Can be run on Multiple Environments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. Environment Variables are configurable. 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API Key is a configurable. 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Capable of Data Driven Testing. 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Same Script Can be run with Different Inputs with different Expected Results (Reusability).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Include extensively Positive and Negative scenarios for different aspects of functional Testing for </a:t>
            </a:r>
            <a:r>
              <a:rPr lang="en-US" dirty="0"/>
              <a:t>Authentication API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Includes Assertions at each level to verify the Expected Http status and Data validation and different aspects of the Functional testing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Easily Maintainability as Naming Standards are being followed at each level and JSON Path are kept in different files, easily traceable for Each function. 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</a:t>
            </a:r>
          </a:p>
        </p:txBody>
      </p:sp>
      <p:sp>
        <p:nvSpPr>
          <p:cNvPr id="22" name="Content Placeholder 3"/>
          <p:cNvSpPr/>
          <p:nvPr/>
        </p:nvSpPr>
        <p:spPr>
          <a:xfrm>
            <a:off x="6211661" y="1760155"/>
            <a:ext cx="5237389" cy="1991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</a:rPr>
              <a:t>Release date: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 Semibold" panose="020B0702040204020203" pitchFamily="34" charset="0"/>
                <a:cs typeface="Segoe UI Semilight" panose="020B0402040204020203" pitchFamily="34" charset="0"/>
              </a:rPr>
              <a:t>April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16, 2018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</a:rPr>
              <a:t>Developer: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 Semibold" panose="020B0702040204020203" pitchFamily="34" charset="0"/>
                <a:cs typeface="Segoe UI Semilight" panose="020B0402040204020203" pitchFamily="34" charset="0"/>
              </a:rPr>
              <a:t>Arpan Saini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</a:rPr>
              <a:t>Tool/Languages Used: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Eclipse</a:t>
            </a:r>
            <a:r>
              <a:rPr lang="en-US" sz="1400" b="1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</a:rPr>
              <a:t>,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java</a:t>
            </a:r>
            <a:r>
              <a:rPr lang="en-US" sz="1400" b="1" dirty="0">
                <a:solidFill>
                  <a:srgbClr val="D24726"/>
                </a:solidFill>
                <a:latin typeface="Segoe UI Semibold" panose="020B07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light" panose="020B0402040204020203" pitchFamily="34" charset="0"/>
              </a:rPr>
              <a:t>Rest Assured API, Poi API, TestNG, Maven, Extent Reporting, Git/GitHub.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Semibold" panose="020B0702040204020203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</a:rPr>
              <a:t>Publisher: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 Semibold" panose="020B0702040204020203" pitchFamily="34" charset="0"/>
                <a:cs typeface="Segoe UI Semilight" panose="020B0402040204020203" pitchFamily="34" charset="0"/>
              </a:rPr>
              <a:t>Arpan Saini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</a:rPr>
              <a:t>Platform: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Microsoft Windows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7FEDDE-7BE3-4AF0-89AC-8212D722B9B0}"/>
              </a:ext>
            </a:extLst>
          </p:cNvPr>
          <p:cNvGrpSpPr/>
          <p:nvPr/>
        </p:nvGrpSpPr>
        <p:grpSpPr>
          <a:xfrm>
            <a:off x="6211661" y="5810971"/>
            <a:ext cx="5188481" cy="1174603"/>
            <a:chOff x="6211661" y="5810971"/>
            <a:chExt cx="5188481" cy="1174603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184C5845-0FFB-4734-A9BE-3E8CEA8008D3}"/>
                </a:ext>
              </a:extLst>
            </p:cNvPr>
            <p:cNvSpPr/>
            <p:nvPr/>
          </p:nvSpPr>
          <p:spPr>
            <a:xfrm>
              <a:off x="6211661" y="6042093"/>
              <a:ext cx="5138199" cy="63078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800" dirty="0"/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33CDDC14-D7C0-4FC6-8360-4E6E50174088}"/>
                </a:ext>
              </a:extLst>
            </p:cNvPr>
            <p:cNvSpPr txBox="1"/>
            <p:nvPr/>
          </p:nvSpPr>
          <p:spPr>
            <a:xfrm>
              <a:off x="6289102" y="6139278"/>
              <a:ext cx="2303691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rgbClr val="D24726"/>
                  </a:solidFill>
                  <a:cs typeface="Segoe UI Semibold" panose="020B0702040204020203" pitchFamily="34" charset="0"/>
                </a:rPr>
                <a:t>See more: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Segoe UI Symbol" panose="020B0502040204020203" pitchFamily="34" charset="0"/>
                  <a:cs typeface="Segoe UI Semilight" panose="020B0402040204020203" pitchFamily="34" charset="0"/>
                </a:rPr>
                <a:t>Open the Notes below for more information.</a:t>
              </a:r>
            </a:p>
          </p:txBody>
        </p:sp>
        <p:pic>
          <p:nvPicPr>
            <p:cNvPr id="7" name="Picture 11" descr="Curved arrow">
              <a:extLst>
                <a:ext uri="{FF2B5EF4-FFF2-40B4-BE49-F238E27FC236}">
                  <a16:creationId xmlns:a16="http://schemas.microsoft.com/office/drawing/2014/main" id="{A3DA137E-6B53-4403-B00B-B734CA13A906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54591">
              <a:off x="8424546" y="6310071"/>
              <a:ext cx="712427" cy="504018"/>
            </a:xfrm>
            <a:prstGeom prst="rect">
              <a:avLst/>
            </a:prstGeom>
          </p:spPr>
        </p:pic>
        <p:pic>
          <p:nvPicPr>
            <p:cNvPr id="8" name="Picture 6" descr="Notes button in status bar">
              <a:extLst>
                <a:ext uri="{FF2B5EF4-FFF2-40B4-BE49-F238E27FC236}">
                  <a16:creationId xmlns:a16="http://schemas.microsoft.com/office/drawing/2014/main" id="{225180E8-0FE3-47A7-AA6D-1109075B6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25539" y="5810971"/>
              <a:ext cx="2374603" cy="1174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66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186B68C-84BC-4A6E-99D1-EE87483C13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9" y="450221"/>
            <a:ext cx="2115455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418" y="450221"/>
            <a:ext cx="4421661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6166C6D1-23AC-49C4-BA07-238E4E9F8C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4402377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75CD93-9DF2-48CB-9F57-1BCA9A46C7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21269"/>
            <a:ext cx="6697525" cy="1877811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D20834C-6D87-4B4E-BD86-3ABB81CEA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3078" y="2576514"/>
            <a:ext cx="1705848" cy="17058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762000"/>
            <a:ext cx="3759200" cy="33401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INSTALLATION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535088" y="815502"/>
            <a:ext cx="4194853" cy="527560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1</a:t>
            </a:r>
            <a:r>
              <a:rPr lang="en-US" sz="1500" dirty="0"/>
              <a:t>. Sign up at </a:t>
            </a:r>
            <a:r>
              <a:rPr lang="en-US" sz="1500" dirty="0">
                <a:hlinkClick r:id="rId5"/>
              </a:rPr>
              <a:t>https://www.themoviedb.org/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2. Request for </a:t>
            </a:r>
            <a:r>
              <a:rPr lang="en-US" sz="1500" dirty="0" err="1"/>
              <a:t>Api</a:t>
            </a:r>
            <a:r>
              <a:rPr lang="en-US" sz="1500" dirty="0"/>
              <a:t> Key.</a:t>
            </a:r>
          </a:p>
          <a:p>
            <a:pPr marL="0" indent="0">
              <a:buNone/>
            </a:pPr>
            <a:r>
              <a:rPr lang="en-US" sz="1500" dirty="0"/>
              <a:t>3. Configuration for Personal Environment</a:t>
            </a:r>
          </a:p>
          <a:p>
            <a:pPr marL="0" indent="0">
              <a:buNone/>
            </a:pPr>
            <a:r>
              <a:rPr lang="en-US" sz="1500" dirty="0"/>
              <a:t>4. How To set Data into Input Files</a:t>
            </a:r>
          </a:p>
          <a:p>
            <a:pPr marL="0" indent="0">
              <a:buNone/>
            </a:pPr>
            <a:r>
              <a:rPr lang="en-US" sz="1500" dirty="0"/>
              <a:t>5. How to Maintain JSONPaths </a:t>
            </a:r>
          </a:p>
          <a:p>
            <a:pPr marL="0" indent="0">
              <a:buNone/>
            </a:pPr>
            <a:r>
              <a:rPr lang="en-US" sz="1500" dirty="0"/>
              <a:t>5. How To Run Project using TestNG xml</a:t>
            </a:r>
          </a:p>
          <a:p>
            <a:pPr marL="0" indent="0">
              <a:buNone/>
            </a:pPr>
            <a:r>
              <a:rPr lang="en-US" sz="1500" dirty="0"/>
              <a:t>6. Where to check Extent Report for Execution. 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168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7C71-5E47-4A03-BEC1-278C98E4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670"/>
            <a:ext cx="10515600" cy="1325563"/>
          </a:xfrm>
        </p:spPr>
        <p:txBody>
          <a:bodyPr/>
          <a:lstStyle/>
          <a:p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Sign up at </a:t>
            </a:r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  <a:hlinkClick r:id="rId3"/>
              </a:rPr>
              <a:t>https://www.themoviedb.org/</a:t>
            </a:r>
            <a:endParaRPr lang="en-US" sz="3600" dirty="0">
              <a:solidFill>
                <a:srgbClr val="D24726"/>
              </a:solidFill>
              <a:latin typeface="Segoe UI Light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2DE96-0820-41E2-83A1-602191135105}"/>
              </a:ext>
            </a:extLst>
          </p:cNvPr>
          <p:cNvSpPr txBox="1"/>
          <p:nvPr/>
        </p:nvSpPr>
        <p:spPr>
          <a:xfrm>
            <a:off x="1235413" y="2003898"/>
            <a:ext cx="892026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Please check with the instructions in the embeded document given below.</a:t>
            </a:r>
          </a:p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CDEC08-6AEF-41F4-ABC0-B89430F7EB9D}"/>
              </a:ext>
            </a:extLst>
          </p:cNvPr>
          <p:cNvSpPr txBox="1"/>
          <p:nvPr/>
        </p:nvSpPr>
        <p:spPr>
          <a:xfrm>
            <a:off x="1439694" y="4309782"/>
            <a:ext cx="892026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4726"/>
                </a:solidFill>
                <a:latin typeface="Segoe UI Light" panose="020B0702040204020203" pitchFamily="34" charset="0"/>
                <a:ea typeface="+mj-ea"/>
                <a:cs typeface="Segoe UI" panose="020B0502040204020203" pitchFamily="34" charset="0"/>
              </a:rPr>
              <a:t>File Location in Project</a:t>
            </a:r>
          </a:p>
          <a:p>
            <a:endParaRPr lang="en-US" dirty="0"/>
          </a:p>
          <a:p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fr-FR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SoFi_TMDB_Api_Java_Project/Documentation 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/ The movie DB Signup Manual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CBD8099-8690-47F2-9CCC-F84F101CD9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040840"/>
              </p:ext>
            </p:extLst>
          </p:nvPr>
        </p:nvGraphicFramePr>
        <p:xfrm>
          <a:off x="4088860" y="3143099"/>
          <a:ext cx="1695855" cy="1166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Acrobat Document" showAsIcon="1" r:id="rId4" imgW="914400" imgH="771480" progId="AcroExch.Document.DC">
                  <p:embed/>
                </p:oleObj>
              </mc:Choice>
              <mc:Fallback>
                <p:oleObj name="Acrobat Document" showAsIcon="1" r:id="rId4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88860" y="3143099"/>
                        <a:ext cx="1695855" cy="1166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7740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7C71-5E47-4A03-BEC1-278C98E4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670"/>
            <a:ext cx="10515600" cy="1325563"/>
          </a:xfrm>
        </p:spPr>
        <p:txBody>
          <a:bodyPr/>
          <a:lstStyle/>
          <a:p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How</a:t>
            </a:r>
            <a:r>
              <a:rPr lang="en-US" sz="20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To Request for API Key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2DE96-0820-41E2-83A1-602191135105}"/>
              </a:ext>
            </a:extLst>
          </p:cNvPr>
          <p:cNvSpPr txBox="1"/>
          <p:nvPr/>
        </p:nvSpPr>
        <p:spPr>
          <a:xfrm>
            <a:off x="1235413" y="2003898"/>
            <a:ext cx="892026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Please check with the instructions in the embeded document given below.</a:t>
            </a:r>
          </a:p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CDEC08-6AEF-41F4-ABC0-B89430F7EB9D}"/>
              </a:ext>
            </a:extLst>
          </p:cNvPr>
          <p:cNvSpPr txBox="1"/>
          <p:nvPr/>
        </p:nvSpPr>
        <p:spPr>
          <a:xfrm>
            <a:off x="1439694" y="4309782"/>
            <a:ext cx="892026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4726"/>
                </a:solidFill>
                <a:latin typeface="Segoe UI Light" panose="020B0702040204020203" pitchFamily="34" charset="0"/>
                <a:ea typeface="+mj-ea"/>
                <a:cs typeface="Segoe UI" panose="020B0502040204020203" pitchFamily="34" charset="0"/>
              </a:rPr>
              <a:t>File Location in Project</a:t>
            </a:r>
          </a:p>
          <a:p>
            <a:endParaRPr lang="en-US" dirty="0"/>
          </a:p>
          <a:p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fr-FR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SoFi_TMDB_Api_Java_Project/Documentation 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/ How_To_get_API_Key Manual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D7A394B-5F21-466C-A0E4-9AE6931FEB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297309"/>
              </p:ext>
            </p:extLst>
          </p:nvPr>
        </p:nvGraphicFramePr>
        <p:xfrm>
          <a:off x="3746852" y="2989381"/>
          <a:ext cx="1574177" cy="1080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Acrobat Document" showAsIcon="1" r:id="rId3" imgW="914400" imgH="771480" progId="AcroExch.Document.DC">
                  <p:embed/>
                </p:oleObj>
              </mc:Choice>
              <mc:Fallback>
                <p:oleObj name="Acrobat Document" showAsIcon="1" r:id="rId3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46852" y="2989381"/>
                        <a:ext cx="1574177" cy="1080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231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7C71-5E47-4A03-BEC1-278C98E4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670"/>
            <a:ext cx="10515600" cy="1325563"/>
          </a:xfrm>
        </p:spPr>
        <p:txBody>
          <a:bodyPr/>
          <a:lstStyle/>
          <a:p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How To Clone Project From GitHub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2DE96-0820-41E2-83A1-602191135105}"/>
              </a:ext>
            </a:extLst>
          </p:cNvPr>
          <p:cNvSpPr txBox="1"/>
          <p:nvPr/>
        </p:nvSpPr>
        <p:spPr>
          <a:xfrm>
            <a:off x="1235413" y="2003898"/>
            <a:ext cx="892026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Please check with the instructions in the embeded document given below.</a:t>
            </a:r>
          </a:p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CDEC08-6AEF-41F4-ABC0-B89430F7EB9D}"/>
              </a:ext>
            </a:extLst>
          </p:cNvPr>
          <p:cNvSpPr txBox="1"/>
          <p:nvPr/>
        </p:nvSpPr>
        <p:spPr>
          <a:xfrm>
            <a:off x="1439694" y="4309782"/>
            <a:ext cx="892026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rgbClr val="D24726"/>
              </a:solidFill>
              <a:latin typeface="Segoe UI Light" panose="020B0702040204020203" pitchFamily="34" charset="0"/>
              <a:ea typeface="+mj-ea"/>
              <a:cs typeface="Segoe UI" panose="020B0502040204020203" pitchFamily="34" charset="0"/>
            </a:endParaRPr>
          </a:p>
          <a:p>
            <a:r>
              <a:rPr lang="en-US" sz="2000" dirty="0">
                <a:solidFill>
                  <a:srgbClr val="D24726"/>
                </a:solidFill>
                <a:latin typeface="Segoe UI Light" panose="020B0702040204020203" pitchFamily="34" charset="0"/>
                <a:ea typeface="+mj-ea"/>
                <a:cs typeface="Segoe UI" panose="020B0502040204020203" pitchFamily="34" charset="0"/>
              </a:rPr>
              <a:t>File Location in Project</a:t>
            </a:r>
          </a:p>
          <a:p>
            <a:endParaRPr lang="en-US" dirty="0"/>
          </a:p>
          <a:p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fr-FR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SoFi_TMDB_Api_Java_Project/Documentation 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/ How To Clone Project From </a:t>
            </a:r>
            <a:r>
              <a:rPr lang="en-US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Github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Manual.pdf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2F8B25F-730E-4449-8738-2853179C05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09367"/>
              </p:ext>
            </p:extLst>
          </p:nvPr>
        </p:nvGraphicFramePr>
        <p:xfrm>
          <a:off x="3803179" y="2811294"/>
          <a:ext cx="2303380" cy="1184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Acrobat Document" showAsIcon="1" r:id="rId3" imgW="914400" imgH="771480" progId="AcroExch.Document.DC">
                  <p:embed/>
                </p:oleObj>
              </mc:Choice>
              <mc:Fallback>
                <p:oleObj name="Acrobat Document" showAsIcon="1" r:id="rId3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3179" y="2811294"/>
                        <a:ext cx="2303380" cy="1184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090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7C71-5E47-4A03-BEC1-278C98E4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37" y="345670"/>
            <a:ext cx="11624552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Installation Configuration and Run Project Manual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2DE96-0820-41E2-83A1-602191135105}"/>
              </a:ext>
            </a:extLst>
          </p:cNvPr>
          <p:cNvSpPr txBox="1"/>
          <p:nvPr/>
        </p:nvSpPr>
        <p:spPr>
          <a:xfrm>
            <a:off x="1235413" y="2003898"/>
            <a:ext cx="892026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Please check with the instructions in the embeded document given below.</a:t>
            </a:r>
          </a:p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CDEC08-6AEF-41F4-ABC0-B89430F7EB9D}"/>
              </a:ext>
            </a:extLst>
          </p:cNvPr>
          <p:cNvSpPr txBox="1"/>
          <p:nvPr/>
        </p:nvSpPr>
        <p:spPr>
          <a:xfrm>
            <a:off x="1439694" y="4309782"/>
            <a:ext cx="892026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rgbClr val="D24726"/>
              </a:solidFill>
              <a:latin typeface="Segoe UI Light" panose="020B0702040204020203" pitchFamily="34" charset="0"/>
              <a:ea typeface="+mj-ea"/>
              <a:cs typeface="Segoe UI" panose="020B0502040204020203" pitchFamily="34" charset="0"/>
            </a:endParaRPr>
          </a:p>
          <a:p>
            <a:r>
              <a:rPr lang="en-US" sz="2000" dirty="0">
                <a:solidFill>
                  <a:srgbClr val="D24726"/>
                </a:solidFill>
                <a:latin typeface="Segoe UI Light" panose="020B0702040204020203" pitchFamily="34" charset="0"/>
                <a:ea typeface="+mj-ea"/>
                <a:cs typeface="Segoe UI" panose="020B0502040204020203" pitchFamily="34" charset="0"/>
              </a:rPr>
              <a:t>File Location in Project</a:t>
            </a:r>
          </a:p>
          <a:p>
            <a:endParaRPr lang="en-US" dirty="0"/>
          </a:p>
          <a:p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fr-FR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SoFi_TMDB_Api_Java_Project/Documentation 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/ Installation_Configuration_and_Run_Project_Manual.pdf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83ED554-9726-49DF-8DFA-F4C570F79E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666186"/>
              </p:ext>
            </p:extLst>
          </p:nvPr>
        </p:nvGraphicFramePr>
        <p:xfrm>
          <a:off x="3463047" y="2651107"/>
          <a:ext cx="3083668" cy="1563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63047" y="2651107"/>
                        <a:ext cx="3083668" cy="1563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7977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510</Words>
  <Application>Microsoft Office PowerPoint</Application>
  <PresentationFormat>Widescreen</PresentationFormat>
  <Paragraphs>59</Paragraphs>
  <Slides>7</Slides>
  <Notes>3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Segoe UI Symbol</vt:lpstr>
      <vt:lpstr>Wingdings</vt:lpstr>
      <vt:lpstr>Office Theme</vt:lpstr>
      <vt:lpstr>QuickStarter Theme</vt:lpstr>
      <vt:lpstr>Adobe Acrobat Document</vt:lpstr>
      <vt:lpstr>Acrobat Document</vt:lpstr>
      <vt:lpstr>Microsoft Word Document</vt:lpstr>
      <vt:lpstr>User Guide</vt:lpstr>
      <vt:lpstr>Here's your outline to get started</vt:lpstr>
      <vt:lpstr>INSTALLATION GUIDE</vt:lpstr>
      <vt:lpstr>Sign up at https://www.themoviedb.org/</vt:lpstr>
      <vt:lpstr>How To Request for API Key</vt:lpstr>
      <vt:lpstr>How To Clone Project From GitHub</vt:lpstr>
      <vt:lpstr>Installation Configuration and Run Project Manual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Arpan Saini</dc:creator>
  <cp:lastModifiedBy>Arpan Saini</cp:lastModifiedBy>
  <cp:revision>23</cp:revision>
  <dcterms:created xsi:type="dcterms:W3CDTF">2018-04-08T19:13:54Z</dcterms:created>
  <dcterms:modified xsi:type="dcterms:W3CDTF">2018-04-16T07:30:03Z</dcterms:modified>
</cp:coreProperties>
</file>