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7" r:id="rId7"/>
    <p:sldId id="264" r:id="rId8"/>
    <p:sldId id="265" r:id="rId9"/>
    <p:sldId id="261" r:id="rId10"/>
    <p:sldId id="266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7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0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5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1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5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88D5DFD-FA42-4EB0-B24E-4180C0CC5A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CC864817-5955-484B-9D1F-9BC8DB739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="" xmlns:a16="http://schemas.microsoft.com/office/drawing/2014/main" id="{280C083F-71A6-4E55-AE35-586518FE29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44056DF-7985-4692-968A-466E9E6AF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="" xmlns:a16="http://schemas.microsoft.com/office/drawing/2014/main" id="{B414A174-532A-4602-934F-9858D1D868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940B0C0C-7F94-4725-8108-62B3B7A5A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="" xmlns:a16="http://schemas.microsoft.com/office/drawing/2014/main" id="{367EAC5B-1891-480A-A3AD-B9F6A88FAC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="" xmlns:a16="http://schemas.microsoft.com/office/drawing/2014/main" id="{E33FF633-15BA-464F-8F5B-26C56665F7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="" xmlns:a16="http://schemas.microsoft.com/office/drawing/2014/main" id="{0C949DF6-E66B-4DB8-AB52-30CA781B48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="" xmlns:a16="http://schemas.microsoft.com/office/drawing/2014/main" id="{309C2298-5EF9-4B09-8995-014F6D3BFF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="" xmlns:a16="http://schemas.microsoft.com/office/drawing/2014/main" id="{319B2AFC-EBFF-477C-A364-6D575BE5AA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="" xmlns:a16="http://schemas.microsoft.com/office/drawing/2014/main" id="{CC6B7D67-F2F8-4B07-B954-EAC9135B2B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="" xmlns:a16="http://schemas.microsoft.com/office/drawing/2014/main" id="{7FF1659D-33DA-4F62-8567-A54020D2E2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="" xmlns:a16="http://schemas.microsoft.com/office/drawing/2014/main" id="{9110F572-DC3D-4AB3-B731-B73BD650576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="" xmlns:a16="http://schemas.microsoft.com/office/drawing/2014/main" id="{A2F7D0E9-68CE-40F9-B0E9-F915103ECF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="" xmlns:a16="http://schemas.microsoft.com/office/drawing/2014/main" id="{AB69A438-1FB7-454A-A3E9-0C329643CD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="" xmlns:a16="http://schemas.microsoft.com/office/drawing/2014/main" id="{E64598D0-3A2C-4570-9E7C-C52C89549B4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="" xmlns:a16="http://schemas.microsoft.com/office/drawing/2014/main" id="{CC17CF42-8908-477B-9F36-DA1306CA0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="" xmlns:a16="http://schemas.microsoft.com/office/drawing/2014/main" id="{A2457851-D4A0-404C-BF3F-99AE00B9E9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="" xmlns:a16="http://schemas.microsoft.com/office/drawing/2014/main" id="{ECC300FA-EE4A-489E-9A47-79BEBF05DC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="" xmlns:a16="http://schemas.microsoft.com/office/drawing/2014/main" id="{0D1F26E2-902B-416B-A1DB-80DAF78D8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="" xmlns:a16="http://schemas.microsoft.com/office/drawing/2014/main" id="{491346A0-BF6D-45A5-806A-2150768722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="" xmlns:a16="http://schemas.microsoft.com/office/drawing/2014/main" id="{A8A5AAC9-38FD-4A03-AB91-236F2AAC62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="" xmlns:a16="http://schemas.microsoft.com/office/drawing/2014/main" id="{7AD4105C-55AA-47FF-AC5D-5BCB0B78CD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="" xmlns:a16="http://schemas.microsoft.com/office/drawing/2014/main" id="{1C4B42B1-B112-4057-82C3-E5AF3BC7F6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="" xmlns:a16="http://schemas.microsoft.com/office/drawing/2014/main" id="{C8B37395-3651-4E66-A62E-31529FABC8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741" y="2870596"/>
            <a:ext cx="6858000" cy="1055951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 smtClean="0"/>
              <a:t>Customer Segmentation Model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006" y="4962518"/>
            <a:ext cx="6857999" cy="16872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Diksha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Patil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(17it1072)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ankita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pawar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17IT1003)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-Arpeet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rasal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(18It5018)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A0C566-048F-46AF-B2BD-47725F09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Problem Statement</a:t>
            </a:r>
            <a:endParaRPr lang="en-IN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AEF9E2-663F-4813-BDA5-6FD4EF9B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Customer segmentation is the process of dividing your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shoppers/customers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into segments based on similar characteristics.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 Companies aim to gain a deeper approach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to, what customer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are targeting. 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through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data collected, companies can gain a deeper understanding of customer preferences as well as the requirements for discovering valuable segments that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would make them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maximum profit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99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Objective</a:t>
            </a:r>
            <a:endParaRPr lang="en-IN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 this project, we designed customer segmentation model.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Used K-mean Clustering algorithm to build our model 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Analyze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and visualize the data and then proceed to implement our algorithm using R.</a:t>
            </a: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8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Dataset</a:t>
            </a:r>
            <a:endParaRPr lang="en-IN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The dataset consists of 5 columns namely Customer ID, Gender, Age, Annual Income  and Spending Score.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77" y="2900363"/>
            <a:ext cx="7041173" cy="257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16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Algorithm Used</a:t>
            </a:r>
            <a:endParaRPr lang="en-IN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</a:rPr>
              <a:t>K-means Clustering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It is one of the simplest and popular unsupervised machine learning algorithms.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Unsupervised algorithms make inferences from datasets using only input vectors without referring to known, or labelled, outcomes.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It is a method of vector quantization, originally from signal processing, that aims to partition n observations into k clusters in which each observation belongs to the cluster with the nearest mean (cluster centroid), serving as a prototype of the cluster.</a:t>
            </a:r>
          </a:p>
          <a:p>
            <a:pPr marL="0" indent="0">
              <a:buNone/>
            </a:pP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5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5BE62A68-92FB-4DA6-B1D6-FA043544A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="" xmlns:a16="http://schemas.microsoft.com/office/drawing/2014/main" id="{10A6DFCC-5864-48A7-8196-CBCF038BB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xtLst/>
        </p:spPr>
      </p:pic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3CA880E-A155-41A2-B87D-21AC3CE33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="" xmlns:a16="http://schemas.microsoft.com/office/drawing/2014/main" id="{AD179668-A46F-4D4C-8C75-2F3B4B5787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="" xmlns:a16="http://schemas.microsoft.com/office/drawing/2014/main" id="{0DB283C2-E19A-4A75-909F-450DB72DE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="" xmlns:a16="http://schemas.microsoft.com/office/drawing/2014/main" id="{B674E08A-09B5-42AD-805C-43DAE1D0B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="" xmlns:a16="http://schemas.microsoft.com/office/drawing/2014/main" id="{248B903F-D11E-41B4-A6F7-5ACF56D76B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="" xmlns:a16="http://schemas.microsoft.com/office/drawing/2014/main" id="{68B65942-DED3-475B-B28D-839E15541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="" xmlns:a16="http://schemas.microsoft.com/office/drawing/2014/main" id="{54C02C20-8E50-4D5F-9E89-7266186B10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="" xmlns:a16="http://schemas.microsoft.com/office/drawing/2014/main" id="{057C79DE-C22B-4732-B921-1EEF64DAD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="" xmlns:a16="http://schemas.microsoft.com/office/drawing/2014/main" id="{21E55FE5-F856-4E6D-A505-4A5AA92FC2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="" xmlns:a16="http://schemas.microsoft.com/office/drawing/2014/main" id="{564ACC84-D8A2-43FB-AB43-D7A892AC8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="" xmlns:a16="http://schemas.microsoft.com/office/drawing/2014/main" id="{33DE6074-A243-4841-8A21-41739E524B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="" xmlns:a16="http://schemas.microsoft.com/office/drawing/2014/main" id="{6AD73007-A6A4-498E-8AF9-C3F7D61DC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="" xmlns:a16="http://schemas.microsoft.com/office/drawing/2014/main" id="{541BFD40-70B0-48BA-9216-9C67411F45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="" xmlns:a16="http://schemas.microsoft.com/office/drawing/2014/main" id="{7DFC59A5-0E43-4308-8BFB-F505CFB549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="" xmlns:a16="http://schemas.microsoft.com/office/drawing/2014/main" id="{0852232F-7FE7-4B61-AC34-F29289DA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="" xmlns:a16="http://schemas.microsoft.com/office/drawing/2014/main" id="{F2467A7F-F122-4464-A682-8C4DB1DA1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="" xmlns:a16="http://schemas.microsoft.com/office/drawing/2014/main" id="{2178D569-0695-49D6-8261-1BF6E2E48F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="" xmlns:a16="http://schemas.microsoft.com/office/drawing/2014/main" id="{E289FFF1-2E96-4F4A-94D2-D1FED6AE8A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="" xmlns:a16="http://schemas.microsoft.com/office/drawing/2014/main" id="{F0509D92-D47A-49BC-899A-0C2AB53BC6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="" xmlns:a16="http://schemas.microsoft.com/office/drawing/2014/main" id="{606E419B-186B-4DA7-95FA-F921A2D3F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="" xmlns:a16="http://schemas.microsoft.com/office/drawing/2014/main" id="{35DBBAC4-A0DC-44A6-A64F-3FF22BC30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="" xmlns:a16="http://schemas.microsoft.com/office/drawing/2014/main" id="{45359546-A3CF-4560-869D-4C642B0F75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="" xmlns:a16="http://schemas.microsoft.com/office/drawing/2014/main" id="{A9D2DDA1-3EE0-4B5E-8107-6000BCB2B4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="" xmlns:a16="http://schemas.microsoft.com/office/drawing/2014/main" id="{6DA22C48-18EA-47BE-B75A-9594E025BE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="" xmlns:a16="http://schemas.microsoft.com/office/drawing/2014/main" id="{411A5F9B-C5BD-4FE0-BEE1-5FA9B82FB3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="" xmlns:a16="http://schemas.microsoft.com/office/drawing/2014/main" id="{AFFCFD60-FB34-408B-A2EA-311A1093D0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="" xmlns:a16="http://schemas.microsoft.com/office/drawing/2014/main" id="{72B9EBCA-3EF6-4296-80E0-CD849B27ED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="" xmlns:a16="http://schemas.microsoft.com/office/drawing/2014/main" id="{CC021197-0DB7-42B6-93BB-32252A937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71128" y="1666875"/>
            <a:ext cx="8727556" cy="42926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A847D4E2-EA7B-40EF-8062-D1FAF838F6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="" xmlns:a16="http://schemas.microsoft.com/office/drawing/2014/main" id="{F1549F3B-53A1-4D15-8E8E-4297D91B8D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="" xmlns:a16="http://schemas.microsoft.com/office/drawing/2014/main" id="{841347B2-F767-433C-946A-1B19B4C40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="" xmlns:a16="http://schemas.microsoft.com/office/drawing/2014/main" id="{B34A4847-B6CA-4001-8EB1-33B3854A44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="" xmlns:a16="http://schemas.microsoft.com/office/drawing/2014/main" id="{EF334B32-D0A0-45DE-99CB-37A3E56ECE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="" xmlns:a16="http://schemas.microsoft.com/office/drawing/2014/main" id="{5D1098DF-5812-4A6F-A4B7-AFEBEDA98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="" xmlns:a16="http://schemas.microsoft.com/office/drawing/2014/main" id="{2A72CC5D-2EA1-4ABD-B694-045401D7F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="" xmlns:a16="http://schemas.microsoft.com/office/drawing/2014/main" id="{47B8C57D-403F-4D5B-9724-24276E99B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="" xmlns:a16="http://schemas.microsoft.com/office/drawing/2014/main" id="{4890E5D3-F793-4B6A-AA8F-1F6C03BD1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="" xmlns:a16="http://schemas.microsoft.com/office/drawing/2014/main" id="{68A2FE4A-346D-4EA5-B377-EED451516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="" xmlns:a16="http://schemas.microsoft.com/office/drawing/2014/main" id="{2F12D5D5-9BB1-4D89-B5B4-8F8353825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TextBox 5"/>
          <p:cNvSpPr txBox="1"/>
          <p:nvPr/>
        </p:nvSpPr>
        <p:spPr>
          <a:xfrm>
            <a:off x="1016001" y="606838"/>
            <a:ext cx="1048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Implementation</a:t>
            </a:r>
            <a:endParaRPr lang="en-IN" sz="48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7766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Result</a:t>
            </a:r>
            <a:endParaRPr lang="en-IN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4" r="1369"/>
          <a:stretch/>
        </p:blipFill>
        <p:spPr>
          <a:xfrm>
            <a:off x="966355" y="1460608"/>
            <a:ext cx="10255827" cy="47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9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5BE62A68-92FB-4DA6-B1D6-FA043544A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="" xmlns:a16="http://schemas.microsoft.com/office/drawing/2014/main" id="{10A6DFCC-5864-48A7-8196-CBCF038BB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xtLst/>
        </p:spPr>
      </p:pic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3CA880E-A155-41A2-B87D-21AC3CE33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="" xmlns:a16="http://schemas.microsoft.com/office/drawing/2014/main" id="{AD179668-A46F-4D4C-8C75-2F3B4B5787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="" xmlns:a16="http://schemas.microsoft.com/office/drawing/2014/main" id="{0DB283C2-E19A-4A75-909F-450DB72DE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="" xmlns:a16="http://schemas.microsoft.com/office/drawing/2014/main" id="{B674E08A-09B5-42AD-805C-43DAE1D0B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="" xmlns:a16="http://schemas.microsoft.com/office/drawing/2014/main" id="{248B903F-D11E-41B4-A6F7-5ACF56D76B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="" xmlns:a16="http://schemas.microsoft.com/office/drawing/2014/main" id="{68B65942-DED3-475B-B28D-839E15541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="" xmlns:a16="http://schemas.microsoft.com/office/drawing/2014/main" id="{54C02C20-8E50-4D5F-9E89-7266186B10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="" xmlns:a16="http://schemas.microsoft.com/office/drawing/2014/main" id="{057C79DE-C22B-4732-B921-1EEF64DAD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="" xmlns:a16="http://schemas.microsoft.com/office/drawing/2014/main" id="{21E55FE5-F856-4E6D-A505-4A5AA92FC2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="" xmlns:a16="http://schemas.microsoft.com/office/drawing/2014/main" id="{564ACC84-D8A2-43FB-AB43-D7A892AC8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="" xmlns:a16="http://schemas.microsoft.com/office/drawing/2014/main" id="{33DE6074-A243-4841-8A21-41739E524B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="" xmlns:a16="http://schemas.microsoft.com/office/drawing/2014/main" id="{6AD73007-A6A4-498E-8AF9-C3F7D61DC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="" xmlns:a16="http://schemas.microsoft.com/office/drawing/2014/main" id="{541BFD40-70B0-48BA-9216-9C67411F45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="" xmlns:a16="http://schemas.microsoft.com/office/drawing/2014/main" id="{7DFC59A5-0E43-4308-8BFB-F505CFB549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="" xmlns:a16="http://schemas.microsoft.com/office/drawing/2014/main" id="{0852232F-7FE7-4B61-AC34-F29289DA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="" xmlns:a16="http://schemas.microsoft.com/office/drawing/2014/main" id="{F2467A7F-F122-4464-A682-8C4DB1DA1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="" xmlns:a16="http://schemas.microsoft.com/office/drawing/2014/main" id="{2178D569-0695-49D6-8261-1BF6E2E48F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="" xmlns:a16="http://schemas.microsoft.com/office/drawing/2014/main" id="{E289FFF1-2E96-4F4A-94D2-D1FED6AE8A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="" xmlns:a16="http://schemas.microsoft.com/office/drawing/2014/main" id="{F0509D92-D47A-49BC-899A-0C2AB53BC6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="" xmlns:a16="http://schemas.microsoft.com/office/drawing/2014/main" id="{606E419B-186B-4DA7-95FA-F921A2D3F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="" xmlns:a16="http://schemas.microsoft.com/office/drawing/2014/main" id="{35DBBAC4-A0DC-44A6-A64F-3FF22BC30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="" xmlns:a16="http://schemas.microsoft.com/office/drawing/2014/main" id="{45359546-A3CF-4560-869D-4C642B0F75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="" xmlns:a16="http://schemas.microsoft.com/office/drawing/2014/main" id="{A9D2DDA1-3EE0-4B5E-8107-6000BCB2B4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="" xmlns:a16="http://schemas.microsoft.com/office/drawing/2014/main" id="{6DA22C48-18EA-47BE-B75A-9594E025BE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="" xmlns:a16="http://schemas.microsoft.com/office/drawing/2014/main" id="{411A5F9B-C5BD-4FE0-BEE1-5FA9B82FB3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="" xmlns:a16="http://schemas.microsoft.com/office/drawing/2014/main" id="{AFFCFD60-FB34-408B-A2EA-311A1093D0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="" xmlns:a16="http://schemas.microsoft.com/office/drawing/2014/main" id="{72B9EBCA-3EF6-4296-80E0-CD849B27ED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="" xmlns:a16="http://schemas.microsoft.com/office/drawing/2014/main" id="{CC021197-0DB7-42B6-93BB-32252A937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7" y="473505"/>
            <a:ext cx="10528177" cy="859565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Conclusion</a:t>
            </a:r>
            <a:endParaRPr lang="en-US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4EA00F-DB0C-4A19-B9C1-F1D2231A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32" y="1531230"/>
            <a:ext cx="10558463" cy="4761127"/>
          </a:xfr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A847D4E2-EA7B-40EF-8062-D1FAF838F6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="" xmlns:a16="http://schemas.microsoft.com/office/drawing/2014/main" id="{F1549F3B-53A1-4D15-8E8E-4297D91B8D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="" xmlns:a16="http://schemas.microsoft.com/office/drawing/2014/main" id="{841347B2-F767-433C-946A-1B19B4C40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="" xmlns:a16="http://schemas.microsoft.com/office/drawing/2014/main" id="{B34A4847-B6CA-4001-8EB1-33B3854A44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="" xmlns:a16="http://schemas.microsoft.com/office/drawing/2014/main" id="{EF334B32-D0A0-45DE-99CB-37A3E56ECE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="" xmlns:a16="http://schemas.microsoft.com/office/drawing/2014/main" id="{5D1098DF-5812-4A6F-A4B7-AFEBEDA98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="" xmlns:a16="http://schemas.microsoft.com/office/drawing/2014/main" id="{2A72CC5D-2EA1-4ABD-B694-045401D7F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="" xmlns:a16="http://schemas.microsoft.com/office/drawing/2014/main" id="{47B8C57D-403F-4D5B-9724-24276E99B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="" xmlns:a16="http://schemas.microsoft.com/office/drawing/2014/main" id="{4890E5D3-F793-4B6A-AA8F-1F6C03BD1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="" xmlns:a16="http://schemas.microsoft.com/office/drawing/2014/main" id="{68A2FE4A-346D-4EA5-B377-EED451516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="" xmlns:a16="http://schemas.microsoft.com/office/drawing/2014/main" id="{2F12D5D5-9BB1-4D89-B5B4-8F8353825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3188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3429000"/>
            <a:ext cx="9912355" cy="132594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/>
              <a:t> 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3" b="27373"/>
          <a:stretch>
            <a:fillRect/>
          </a:stretch>
        </p:blipFill>
        <p:spPr>
          <a:xfrm>
            <a:off x="912811" y="129221"/>
            <a:ext cx="9912354" cy="4625719"/>
          </a:xfrm>
        </p:spPr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316</TotalTime>
  <Words>189</Words>
  <Application>Microsoft Office PowerPoint</Application>
  <PresentationFormat>Widescreen</PresentationFormat>
  <Paragraphs>27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Rounded MT Bold</vt:lpstr>
      <vt:lpstr>Calibri</vt:lpstr>
      <vt:lpstr>Calibri Light</vt:lpstr>
      <vt:lpstr>Wingdings</vt:lpstr>
      <vt:lpstr>Retrospect</vt:lpstr>
      <vt:lpstr>Customer Segmentation Model</vt:lpstr>
      <vt:lpstr>Problem Statement</vt:lpstr>
      <vt:lpstr>Objective</vt:lpstr>
      <vt:lpstr>Dataset</vt:lpstr>
      <vt:lpstr>Algorithm Used</vt:lpstr>
      <vt:lpstr>PowerPoint Presentation</vt:lpstr>
      <vt:lpstr>Result</vt:lpstr>
      <vt:lpstr>Conclusion</vt:lpstr>
      <vt:lpstr>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Design</dc:title>
  <dc:creator>Simran Rathore</dc:creator>
  <cp:lastModifiedBy>Arpeet</cp:lastModifiedBy>
  <cp:revision>35</cp:revision>
  <dcterms:created xsi:type="dcterms:W3CDTF">2020-10-10T19:14:53Z</dcterms:created>
  <dcterms:modified xsi:type="dcterms:W3CDTF">2021-05-01T06:55:04Z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