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E9ABEB"/>
    <a:srgbClr val="DD7BD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CF7CB5-148B-F105-E6D6-F62FBC1CF7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EC9ECBE-8D13-C4DD-297D-34557735D2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F80307-1E21-4061-82A7-A6F8E48CD762}" type="datetimeFigureOut">
              <a:rPr lang="en-IN" smtClean="0"/>
              <a:t>24-05-2022</a:t>
            </a:fld>
            <a:endParaRPr lang="en-IN"/>
          </a:p>
        </p:txBody>
      </p:sp>
      <p:sp>
        <p:nvSpPr>
          <p:cNvPr id="4" name="Footer Placeholder 3">
            <a:extLst>
              <a:ext uri="{FF2B5EF4-FFF2-40B4-BE49-F238E27FC236}">
                <a16:creationId xmlns:a16="http://schemas.microsoft.com/office/drawing/2014/main" id="{C597513D-1FC8-CBEF-8E2D-D0FF34E627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FE439D4-27A7-7CDE-A952-D26FD892DF6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025675-0A00-4FCB-828C-D283FE97E9F4}" type="slidenum">
              <a:rPr lang="en-IN" smtClean="0"/>
              <a:t>‹#›</a:t>
            </a:fld>
            <a:endParaRPr lang="en-IN"/>
          </a:p>
        </p:txBody>
      </p:sp>
    </p:spTree>
    <p:extLst>
      <p:ext uri="{BB962C8B-B14F-4D97-AF65-F5344CB8AC3E}">
        <p14:creationId xmlns:p14="http://schemas.microsoft.com/office/powerpoint/2010/main" val="12142486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F152-F5A8-67B4-0795-1BF399107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BFD876-7A5A-D556-6702-D83839D35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CB70C6-9738-EC92-0422-A1F2FABC93C2}"/>
              </a:ext>
            </a:extLst>
          </p:cNvPr>
          <p:cNvSpPr>
            <a:spLocks noGrp="1"/>
          </p:cNvSpPr>
          <p:nvPr>
            <p:ph type="dt" sz="half" idx="10"/>
          </p:nvPr>
        </p:nvSpPr>
        <p:spPr/>
        <p:txBody>
          <a:bodyPr/>
          <a:lstStyle/>
          <a:p>
            <a:fld id="{253958B9-5EEE-4799-9858-3877BB866A57}" type="datetimeFigureOut">
              <a:rPr lang="en-IN" smtClean="0"/>
              <a:t>23-05-2022</a:t>
            </a:fld>
            <a:endParaRPr lang="en-IN"/>
          </a:p>
        </p:txBody>
      </p:sp>
      <p:sp>
        <p:nvSpPr>
          <p:cNvPr id="5" name="Footer Placeholder 4">
            <a:extLst>
              <a:ext uri="{FF2B5EF4-FFF2-40B4-BE49-F238E27FC236}">
                <a16:creationId xmlns:a16="http://schemas.microsoft.com/office/drawing/2014/main" id="{32F636B1-6624-7E99-C518-B667F1149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9EC57-45A5-FEAC-B07E-DF7B356A7BB1}"/>
              </a:ext>
            </a:extLst>
          </p:cNvPr>
          <p:cNvSpPr>
            <a:spLocks noGrp="1"/>
          </p:cNvSpPr>
          <p:nvPr>
            <p:ph type="sldNum" sz="quarter" idx="12"/>
          </p:nvPr>
        </p:nvSpPr>
        <p:spPr/>
        <p:txBody>
          <a:bodyPr/>
          <a:lstStyle/>
          <a:p>
            <a:fld id="{21CAF909-F59B-4BAA-B344-F48CE5660BD2}" type="slidenum">
              <a:rPr lang="en-IN" smtClean="0"/>
              <a:t>‹#›</a:t>
            </a:fld>
            <a:endParaRPr lang="en-IN"/>
          </a:p>
        </p:txBody>
      </p:sp>
    </p:spTree>
    <p:extLst>
      <p:ext uri="{BB962C8B-B14F-4D97-AF65-F5344CB8AC3E}">
        <p14:creationId xmlns:p14="http://schemas.microsoft.com/office/powerpoint/2010/main" val="179929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3D53-C7E9-D6A4-A027-86D3CA278A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9041-116B-60C7-D0EC-1542D33C8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18D96-CFD1-F6F0-0CFC-847238673E24}"/>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5" name="Footer Placeholder 4">
            <a:extLst>
              <a:ext uri="{FF2B5EF4-FFF2-40B4-BE49-F238E27FC236}">
                <a16:creationId xmlns:a16="http://schemas.microsoft.com/office/drawing/2014/main" id="{C8276411-7B60-2C9C-4F65-FC0B797A1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CB885-BFFF-A1C9-371D-5D37D1D9E7CF}"/>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7" name="TextBox 6">
            <a:extLst>
              <a:ext uri="{FF2B5EF4-FFF2-40B4-BE49-F238E27FC236}">
                <a16:creationId xmlns:a16="http://schemas.microsoft.com/office/drawing/2014/main" id="{E811DA69-A22D-C458-A9FD-1CFA06749027}"/>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214597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19090-5C86-840C-9032-2B71F9B633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1ACDFB-4D2C-B1E1-89A1-7281F6076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ADCC7-EE89-FB3B-D791-7F7E241D3B9F}"/>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5" name="Footer Placeholder 4">
            <a:extLst>
              <a:ext uri="{FF2B5EF4-FFF2-40B4-BE49-F238E27FC236}">
                <a16:creationId xmlns:a16="http://schemas.microsoft.com/office/drawing/2014/main" id="{5F9FE63F-DB92-9737-D7A3-1637C26B690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E386E7-04E9-A4EA-1486-BECAE4B948F0}"/>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7" name="TextBox 6">
            <a:extLst>
              <a:ext uri="{FF2B5EF4-FFF2-40B4-BE49-F238E27FC236}">
                <a16:creationId xmlns:a16="http://schemas.microsoft.com/office/drawing/2014/main" id="{7BD68BBE-6C92-8BA1-A945-64B44A4B859D}"/>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323800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4043-62C9-651E-7CA9-9EE2C82125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0E8AD-33A2-A61A-99C1-CEF97F9FC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FDD53-46E5-BCE0-A905-84A287CA6AF1}"/>
              </a:ext>
            </a:extLst>
          </p:cNvPr>
          <p:cNvSpPr>
            <a:spLocks noGrp="1"/>
          </p:cNvSpPr>
          <p:nvPr>
            <p:ph type="dt" sz="half" idx="10"/>
          </p:nvPr>
        </p:nvSpPr>
        <p:spPr/>
        <p:txBody>
          <a:bodyPr/>
          <a:lstStyle/>
          <a:p>
            <a:fld id="{253958B9-5EEE-4799-9858-3877BB866A57}" type="datetimeFigureOut">
              <a:rPr lang="en-IN" smtClean="0"/>
              <a:t>23-05-2022</a:t>
            </a:fld>
            <a:endParaRPr lang="en-IN"/>
          </a:p>
        </p:txBody>
      </p:sp>
      <p:sp>
        <p:nvSpPr>
          <p:cNvPr id="5" name="Footer Placeholder 4">
            <a:extLst>
              <a:ext uri="{FF2B5EF4-FFF2-40B4-BE49-F238E27FC236}">
                <a16:creationId xmlns:a16="http://schemas.microsoft.com/office/drawing/2014/main" id="{70E214C4-E994-DC5B-F9AB-59804BA0F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D3CBF-43C9-F8CB-D16D-09CABCF2389B}"/>
              </a:ext>
            </a:extLst>
          </p:cNvPr>
          <p:cNvSpPr>
            <a:spLocks noGrp="1"/>
          </p:cNvSpPr>
          <p:nvPr>
            <p:ph type="sldNum" sz="quarter" idx="12"/>
          </p:nvPr>
        </p:nvSpPr>
        <p:spPr/>
        <p:txBody>
          <a:bodyPr/>
          <a:lstStyle/>
          <a:p>
            <a:fld id="{21CAF909-F59B-4BAA-B344-F48CE5660BD2}" type="slidenum">
              <a:rPr lang="en-IN" smtClean="0"/>
              <a:t>‹#›</a:t>
            </a:fld>
            <a:endParaRPr lang="en-IN"/>
          </a:p>
        </p:txBody>
      </p:sp>
    </p:spTree>
    <p:extLst>
      <p:ext uri="{BB962C8B-B14F-4D97-AF65-F5344CB8AC3E}">
        <p14:creationId xmlns:p14="http://schemas.microsoft.com/office/powerpoint/2010/main" val="278247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8DC7-97C2-067A-6E47-C90C67D9C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472D49-9B5F-8D64-151B-B3248FE92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78E464-F70A-DAD4-7E45-AEDD66259C0D}"/>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5" name="Footer Placeholder 4">
            <a:extLst>
              <a:ext uri="{FF2B5EF4-FFF2-40B4-BE49-F238E27FC236}">
                <a16:creationId xmlns:a16="http://schemas.microsoft.com/office/drawing/2014/main" id="{1DA42444-2047-81A6-0D73-3FC438F8BC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42F95DA-6AC1-0FB8-4D52-1E8A098729DF}"/>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7" name="TextBox 6">
            <a:extLst>
              <a:ext uri="{FF2B5EF4-FFF2-40B4-BE49-F238E27FC236}">
                <a16:creationId xmlns:a16="http://schemas.microsoft.com/office/drawing/2014/main" id="{B91FB663-5F0A-0940-0400-77E691E4B069}"/>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310675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0818-93C6-4D6B-9D8C-66908F83C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2A6E6-F478-F4EE-42CC-9CFA32EF44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815DCA-FEEF-7637-6D00-6080B5BBE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1A2E7F-13F0-B0C1-F753-BA4E271B90C3}"/>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6" name="Footer Placeholder 5">
            <a:extLst>
              <a:ext uri="{FF2B5EF4-FFF2-40B4-BE49-F238E27FC236}">
                <a16:creationId xmlns:a16="http://schemas.microsoft.com/office/drawing/2014/main" id="{C74090FD-1AFC-21C7-FE3A-46BC273F8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DB085B-7D40-D43D-6496-CE82CA11726A}"/>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8" name="TextBox 7">
            <a:extLst>
              <a:ext uri="{FF2B5EF4-FFF2-40B4-BE49-F238E27FC236}">
                <a16:creationId xmlns:a16="http://schemas.microsoft.com/office/drawing/2014/main" id="{1DE6AD52-F3C6-00C8-7C85-3F370F549CD8}"/>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241971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A18-9A42-CD29-7990-4B397BF821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C25AD1-2A50-6EEF-2116-EB61CABCC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C682F-B837-2AC2-FF83-EFC0C6EA8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ADA9D0-6624-C468-A1B8-A0A1F0888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98A56-4C94-BA59-6B76-C23EFA1AD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700C5-34BF-FB76-F7EF-201E00EE08FC}"/>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8" name="Footer Placeholder 7">
            <a:extLst>
              <a:ext uri="{FF2B5EF4-FFF2-40B4-BE49-F238E27FC236}">
                <a16:creationId xmlns:a16="http://schemas.microsoft.com/office/drawing/2014/main" id="{E8E0B119-488D-D664-887F-98B9F96646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54F952-9164-6390-F280-8AD640C72E5C}"/>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10" name="TextBox 9">
            <a:extLst>
              <a:ext uri="{FF2B5EF4-FFF2-40B4-BE49-F238E27FC236}">
                <a16:creationId xmlns:a16="http://schemas.microsoft.com/office/drawing/2014/main" id="{2D339C7E-D768-5273-3C4E-E9B604463632}"/>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56789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E159-3772-B0DD-2865-A1FAEDE487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62CDC5-9D6E-7DC9-E5DF-5BAE473C6B4D}"/>
              </a:ext>
            </a:extLst>
          </p:cNvPr>
          <p:cNvSpPr>
            <a:spLocks noGrp="1"/>
          </p:cNvSpPr>
          <p:nvPr>
            <p:ph type="dt" sz="half" idx="10"/>
          </p:nvPr>
        </p:nvSpPr>
        <p:spPr/>
        <p:txBody>
          <a:bodyPr/>
          <a:lstStyle/>
          <a:p>
            <a:fld id="{253958B9-5EEE-4799-9858-3877BB866A57}" type="datetimeFigureOut">
              <a:rPr lang="en-IN" smtClean="0"/>
              <a:t>23-05-2022</a:t>
            </a:fld>
            <a:endParaRPr lang="en-IN"/>
          </a:p>
        </p:txBody>
      </p:sp>
      <p:sp>
        <p:nvSpPr>
          <p:cNvPr id="4" name="Footer Placeholder 3">
            <a:extLst>
              <a:ext uri="{FF2B5EF4-FFF2-40B4-BE49-F238E27FC236}">
                <a16:creationId xmlns:a16="http://schemas.microsoft.com/office/drawing/2014/main" id="{8BC975EA-E438-8837-181B-9ED7922BB00F}"/>
              </a:ext>
            </a:extLst>
          </p:cNvPr>
          <p:cNvSpPr>
            <a:spLocks noGrp="1"/>
          </p:cNvSpPr>
          <p:nvPr>
            <p:ph type="ftr" sz="quarter" idx="11"/>
          </p:nvPr>
        </p:nvSpPr>
        <p:spPr/>
        <p:txBody>
          <a:bodyPr/>
          <a:lstStyle/>
          <a:p>
            <a:r>
              <a:rPr lang="en-IN" dirty="0"/>
              <a:t>Arpeeta Halder</a:t>
            </a:r>
          </a:p>
        </p:txBody>
      </p:sp>
      <p:sp>
        <p:nvSpPr>
          <p:cNvPr id="5" name="Slide Number Placeholder 4">
            <a:extLst>
              <a:ext uri="{FF2B5EF4-FFF2-40B4-BE49-F238E27FC236}">
                <a16:creationId xmlns:a16="http://schemas.microsoft.com/office/drawing/2014/main" id="{6695DEDD-BC4C-08D6-35BE-9BAABCD36969}"/>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7" name="TextBox 6">
            <a:extLst>
              <a:ext uri="{FF2B5EF4-FFF2-40B4-BE49-F238E27FC236}">
                <a16:creationId xmlns:a16="http://schemas.microsoft.com/office/drawing/2014/main" id="{15DC4511-59CD-F3B7-13CE-55792DFA391C}"/>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366082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C08A0-A562-B56C-29AA-464FF4A7E010}"/>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3" name="Footer Placeholder 2">
            <a:extLst>
              <a:ext uri="{FF2B5EF4-FFF2-40B4-BE49-F238E27FC236}">
                <a16:creationId xmlns:a16="http://schemas.microsoft.com/office/drawing/2014/main" id="{E588F9DD-4EF4-E797-A718-02C15CD8AD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B8C99E-70EE-AC77-B6BF-2FAAAB894B0A}"/>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5" name="TextBox 4">
            <a:extLst>
              <a:ext uri="{FF2B5EF4-FFF2-40B4-BE49-F238E27FC236}">
                <a16:creationId xmlns:a16="http://schemas.microsoft.com/office/drawing/2014/main" id="{B5ECFAA7-4D49-9CE9-EDE3-2D93687C2DB1}"/>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129382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C2C-C011-4232-22AE-F14281BCA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556DA0-C97E-EE47-D5EA-E4D5EE76D7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95114-AD7F-5440-7984-CAB4D98C5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FE5BD-6E66-9E7E-50F7-6478A29FF44D}"/>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6" name="Footer Placeholder 5">
            <a:extLst>
              <a:ext uri="{FF2B5EF4-FFF2-40B4-BE49-F238E27FC236}">
                <a16:creationId xmlns:a16="http://schemas.microsoft.com/office/drawing/2014/main" id="{67F06560-769C-62D9-6B52-0459E36AE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AF6AA-B573-4B2D-FC6A-05F43EF0625A}"/>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8" name="TextBox 7">
            <a:extLst>
              <a:ext uri="{FF2B5EF4-FFF2-40B4-BE49-F238E27FC236}">
                <a16:creationId xmlns:a16="http://schemas.microsoft.com/office/drawing/2014/main" id="{A4F37408-CA6A-EAE3-C171-951CBDE19A89}"/>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30223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B584-7BC3-DF54-7D54-78C7DC15F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A89F3-8844-0414-4174-3463F84ED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6D1DA6-5A5F-3E3C-DF26-3D30F17E2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9C3DE-D372-4E0F-CC28-CFCF451CC83A}"/>
              </a:ext>
            </a:extLst>
          </p:cNvPr>
          <p:cNvSpPr>
            <a:spLocks noGrp="1"/>
          </p:cNvSpPr>
          <p:nvPr>
            <p:ph type="dt" sz="half" idx="10"/>
          </p:nvPr>
        </p:nvSpPr>
        <p:spPr/>
        <p:txBody>
          <a:bodyPr/>
          <a:lstStyle/>
          <a:p>
            <a:fld id="{253958B9-5EEE-4799-9858-3877BB866A57}" type="datetimeFigureOut">
              <a:rPr lang="en-IN" smtClean="0"/>
              <a:t>24-05-2022</a:t>
            </a:fld>
            <a:endParaRPr lang="en-IN"/>
          </a:p>
        </p:txBody>
      </p:sp>
      <p:sp>
        <p:nvSpPr>
          <p:cNvPr id="6" name="Footer Placeholder 5">
            <a:extLst>
              <a:ext uri="{FF2B5EF4-FFF2-40B4-BE49-F238E27FC236}">
                <a16:creationId xmlns:a16="http://schemas.microsoft.com/office/drawing/2014/main" id="{ED6F53DC-8FDE-25B4-98EB-6551E23E3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714E5-CCE7-566D-B39B-CE3D6A85CE47}"/>
              </a:ext>
            </a:extLst>
          </p:cNvPr>
          <p:cNvSpPr>
            <a:spLocks noGrp="1"/>
          </p:cNvSpPr>
          <p:nvPr>
            <p:ph type="sldNum" sz="quarter" idx="12"/>
          </p:nvPr>
        </p:nvSpPr>
        <p:spPr/>
        <p:txBody>
          <a:bodyPr/>
          <a:lstStyle/>
          <a:p>
            <a:fld id="{21CAF909-F59B-4BAA-B344-F48CE5660BD2}" type="slidenum">
              <a:rPr lang="en-IN" smtClean="0"/>
              <a:t>‹#›</a:t>
            </a:fld>
            <a:endParaRPr lang="en-IN"/>
          </a:p>
        </p:txBody>
      </p:sp>
      <p:sp>
        <p:nvSpPr>
          <p:cNvPr id="8" name="TextBox 7">
            <a:extLst>
              <a:ext uri="{FF2B5EF4-FFF2-40B4-BE49-F238E27FC236}">
                <a16:creationId xmlns:a16="http://schemas.microsoft.com/office/drawing/2014/main" id="{90DE11D8-0404-4AA4-AA74-4EAC2043B303}"/>
              </a:ext>
            </a:extLst>
          </p:cNvPr>
          <p:cNvSpPr txBox="1"/>
          <p:nvPr userDrawn="1"/>
        </p:nvSpPr>
        <p:spPr>
          <a:xfrm>
            <a:off x="5162550" y="6356350"/>
            <a:ext cx="3343275" cy="369332"/>
          </a:xfrm>
          <a:prstGeom prst="rect">
            <a:avLst/>
          </a:prstGeom>
          <a:noFill/>
        </p:spPr>
        <p:txBody>
          <a:bodyPr wrap="square" rtlCol="0">
            <a:spAutoFit/>
          </a:bodyPr>
          <a:lstStyle/>
          <a:p>
            <a:r>
              <a:rPr lang="en-IN" dirty="0"/>
              <a:t>Arpeeta Halder</a:t>
            </a:r>
          </a:p>
        </p:txBody>
      </p:sp>
    </p:spTree>
    <p:extLst>
      <p:ext uri="{BB962C8B-B14F-4D97-AF65-F5344CB8AC3E}">
        <p14:creationId xmlns:p14="http://schemas.microsoft.com/office/powerpoint/2010/main" val="325803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E9ABEB"/>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2612A-8216-BDDC-AF98-F4D05D724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29068-6AE3-A753-49CD-CDD96AD1B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672F6-BEA3-24A6-E783-A3F92356E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958B9-5EEE-4799-9858-3877BB866A57}" type="datetimeFigureOut">
              <a:rPr lang="en-IN" smtClean="0"/>
              <a:t>23-05-2022</a:t>
            </a:fld>
            <a:endParaRPr lang="en-IN"/>
          </a:p>
        </p:txBody>
      </p:sp>
      <p:sp>
        <p:nvSpPr>
          <p:cNvPr id="5" name="Footer Placeholder 4">
            <a:extLst>
              <a:ext uri="{FF2B5EF4-FFF2-40B4-BE49-F238E27FC236}">
                <a16:creationId xmlns:a16="http://schemas.microsoft.com/office/drawing/2014/main" id="{07F9F63E-E569-A387-DCD6-53212C11A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CA04B-AA37-8750-65F8-63D66499B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CAF909-F59B-4BAA-B344-F48CE5660BD2}" type="slidenum">
              <a:rPr lang="en-IN" smtClean="0"/>
              <a:t>‹#›</a:t>
            </a:fld>
            <a:endParaRPr lang="en-IN"/>
          </a:p>
        </p:txBody>
      </p:sp>
    </p:spTree>
    <p:extLst>
      <p:ext uri="{BB962C8B-B14F-4D97-AF65-F5344CB8AC3E}">
        <p14:creationId xmlns:p14="http://schemas.microsoft.com/office/powerpoint/2010/main" val="77033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FF46E3-FD72-D715-78CB-5449052A5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46" y="859320"/>
            <a:ext cx="6401942" cy="2226762"/>
          </a:xfrm>
          <a:prstGeom prst="rect">
            <a:avLst/>
          </a:prstGeom>
        </p:spPr>
      </p:pic>
      <p:pic>
        <p:nvPicPr>
          <p:cNvPr id="7" name="Picture 6">
            <a:extLst>
              <a:ext uri="{FF2B5EF4-FFF2-40B4-BE49-F238E27FC236}">
                <a16:creationId xmlns:a16="http://schemas.microsoft.com/office/drawing/2014/main" id="{A94C0732-1EBA-25C2-0D54-6AD0BCD6B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722" y="-342918"/>
            <a:ext cx="5143500" cy="6858000"/>
          </a:xfrm>
          <a:prstGeom prst="rect">
            <a:avLst/>
          </a:prstGeom>
        </p:spPr>
      </p:pic>
      <p:sp>
        <p:nvSpPr>
          <p:cNvPr id="8" name="TextBox 7">
            <a:extLst>
              <a:ext uri="{FF2B5EF4-FFF2-40B4-BE49-F238E27FC236}">
                <a16:creationId xmlns:a16="http://schemas.microsoft.com/office/drawing/2014/main" id="{B47032CE-3F1A-CBEB-8C62-B92955FEC232}"/>
              </a:ext>
            </a:extLst>
          </p:cNvPr>
          <p:cNvSpPr txBox="1"/>
          <p:nvPr/>
        </p:nvSpPr>
        <p:spPr>
          <a:xfrm>
            <a:off x="1017143" y="3771919"/>
            <a:ext cx="6678203" cy="523220"/>
          </a:xfrm>
          <a:prstGeom prst="rect">
            <a:avLst/>
          </a:prstGeom>
          <a:noFill/>
        </p:spPr>
        <p:txBody>
          <a:bodyPr wrap="square" rtlCol="0">
            <a:spAutoFit/>
          </a:bodyPr>
          <a:lstStyle/>
          <a:p>
            <a:r>
              <a:rPr lang="en-IN" sz="2800" dirty="0">
                <a:solidFill>
                  <a:srgbClr val="FF0000"/>
                </a:solidFill>
                <a:latin typeface="Freestyle Script" panose="030804020302050B0404" pitchFamily="66" charset="0"/>
              </a:rPr>
              <a:t>Dreams will come true if you know the right path to reach your goal.</a:t>
            </a:r>
          </a:p>
        </p:txBody>
      </p:sp>
      <p:sp>
        <p:nvSpPr>
          <p:cNvPr id="9" name="TextBox 8">
            <a:extLst>
              <a:ext uri="{FF2B5EF4-FFF2-40B4-BE49-F238E27FC236}">
                <a16:creationId xmlns:a16="http://schemas.microsoft.com/office/drawing/2014/main" id="{D5B8AB0C-35A5-D080-CBA7-28B68824F5C2}"/>
              </a:ext>
            </a:extLst>
          </p:cNvPr>
          <p:cNvSpPr txBox="1"/>
          <p:nvPr/>
        </p:nvSpPr>
        <p:spPr>
          <a:xfrm>
            <a:off x="3267182" y="4911047"/>
            <a:ext cx="3893906" cy="1077218"/>
          </a:xfrm>
          <a:prstGeom prst="rect">
            <a:avLst/>
          </a:prstGeom>
          <a:noFill/>
        </p:spPr>
        <p:txBody>
          <a:bodyPr wrap="square" rtlCol="0">
            <a:spAutoFit/>
          </a:bodyPr>
          <a:lstStyle/>
          <a:p>
            <a:r>
              <a:rPr lang="en-IN" sz="3200" dirty="0">
                <a:solidFill>
                  <a:srgbClr val="002060"/>
                </a:solidFill>
              </a:rPr>
              <a:t>By – </a:t>
            </a:r>
          </a:p>
          <a:p>
            <a:r>
              <a:rPr lang="en-IN" sz="3200" dirty="0">
                <a:solidFill>
                  <a:srgbClr val="002060"/>
                </a:solidFill>
              </a:rPr>
              <a:t>	Arpeeta Halder</a:t>
            </a:r>
          </a:p>
        </p:txBody>
      </p:sp>
    </p:spTree>
    <p:extLst>
      <p:ext uri="{BB962C8B-B14F-4D97-AF65-F5344CB8AC3E}">
        <p14:creationId xmlns:p14="http://schemas.microsoft.com/office/powerpoint/2010/main" val="358040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BCB6-B5FF-9B35-EEFD-561F52FFB747}"/>
              </a:ext>
            </a:extLst>
          </p:cNvPr>
          <p:cNvSpPr>
            <a:spLocks noGrp="1"/>
          </p:cNvSpPr>
          <p:nvPr>
            <p:ph type="title"/>
          </p:nvPr>
        </p:nvSpPr>
        <p:spPr>
          <a:xfrm>
            <a:off x="838200" y="298737"/>
            <a:ext cx="10515600" cy="605390"/>
          </a:xfrm>
        </p:spPr>
        <p:txBody>
          <a:bodyPr>
            <a:normAutofit/>
          </a:bodyPr>
          <a:lstStyle/>
          <a:p>
            <a:pPr algn="ctr"/>
            <a:r>
              <a:rPr lang="en-IN" sz="32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5D84CCB-9972-9812-47AA-C4B5E560BA28}"/>
              </a:ext>
            </a:extLst>
          </p:cNvPr>
          <p:cNvSpPr>
            <a:spLocks noGrp="1"/>
          </p:cNvSpPr>
          <p:nvPr>
            <p:ph idx="1"/>
          </p:nvPr>
        </p:nvSpPr>
        <p:spPr>
          <a:xfrm>
            <a:off x="534256" y="904127"/>
            <a:ext cx="11383767" cy="5393540"/>
          </a:xfr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a:normAutofit lnSpcReduction="10000"/>
          </a:bodyPr>
          <a:lstStyle/>
          <a:p>
            <a:pPr>
              <a:buFont typeface="Wingdings" panose="05000000000000000000" pitchFamily="2" charset="2"/>
              <a:buChar char="§"/>
            </a:pPr>
            <a:r>
              <a:rPr lang="en-IN" sz="2400" dirty="0">
                <a:solidFill>
                  <a:srgbClr val="990033"/>
                </a:solidFill>
                <a:latin typeface="Bahnschrift Condensed" panose="020B0502040204020203" pitchFamily="34" charset="0"/>
              </a:rPr>
              <a:t>Indian women play a crucial part in society, most women have also established themselves in different fields. </a:t>
            </a:r>
            <a:r>
              <a:rPr lang="en-US" sz="2400" b="1" dirty="0">
                <a:solidFill>
                  <a:srgbClr val="990033"/>
                </a:solidFill>
                <a:latin typeface="Bahnschrift Condensed" panose="020B0502040204020203" pitchFamily="34" charset="0"/>
              </a:rPr>
              <a:t>But o</a:t>
            </a:r>
            <a:r>
              <a:rPr lang="en-US" sz="2400" b="1" i="0" dirty="0">
                <a:solidFill>
                  <a:srgbClr val="990033"/>
                </a:solidFill>
                <a:effectLst/>
                <a:latin typeface="Bahnschrift Condensed" panose="020B0502040204020203" pitchFamily="34" charset="0"/>
              </a:rPr>
              <a:t>nly 18.6% of working-age women in India participate in the labor force</a:t>
            </a:r>
            <a:r>
              <a:rPr lang="en-US" sz="2400" b="0" i="0" dirty="0">
                <a:solidFill>
                  <a:srgbClr val="990033"/>
                </a:solidFill>
                <a:effectLst/>
                <a:latin typeface="Bahnschrift Condensed" panose="020B0502040204020203" pitchFamily="34" charset="0"/>
              </a:rPr>
              <a:t>, three times lower than men, says the Periodic Labour Force Survey (PLFS) 2020. According to the World Bank, Indian women's participation in the formal economy is among the lowest in the world.</a:t>
            </a:r>
          </a:p>
          <a:p>
            <a:pPr>
              <a:buFont typeface="Wingdings" panose="05000000000000000000" pitchFamily="2" charset="2"/>
              <a:buChar char="§"/>
            </a:pPr>
            <a:r>
              <a:rPr lang="en-US" sz="2400" b="1" i="0" dirty="0">
                <a:solidFill>
                  <a:srgbClr val="231F20"/>
                </a:solidFill>
                <a:effectLst/>
                <a:latin typeface="Bahnschrift Condensed" panose="020B0502040204020203" pitchFamily="34" charset="0"/>
              </a:rPr>
              <a:t>Women make up 13.76 percent of entrepreneurs in India; own 20.37 percent of MSMEs.</a:t>
            </a:r>
          </a:p>
          <a:p>
            <a:pPr>
              <a:buFont typeface="Wingdings" panose="05000000000000000000" pitchFamily="2" charset="2"/>
              <a:buChar char="§"/>
            </a:pPr>
            <a:r>
              <a:rPr lang="en-US" sz="2400" b="0" i="0" dirty="0">
                <a:solidFill>
                  <a:srgbClr val="990033"/>
                </a:solidFill>
                <a:effectLst/>
                <a:latin typeface="Bahnschrift Condensed" panose="020B0502040204020203" pitchFamily="34" charset="0"/>
              </a:rPr>
              <a:t>Many women dream big and have ideas that are not only beneficial for our society but also for the growth of their country. But the right platform and right opportunities are not available to them both rural and urban women. Most of these women become housewives at a young age, and their skills are not enhanced and certified. And, after daily house chores, they get very less time to enhance themselves.</a:t>
            </a:r>
          </a:p>
          <a:p>
            <a:pPr>
              <a:buFont typeface="Wingdings" panose="05000000000000000000" pitchFamily="2" charset="2"/>
              <a:buChar char="§"/>
            </a:pPr>
            <a:r>
              <a:rPr lang="en-US" sz="2400" dirty="0">
                <a:solidFill>
                  <a:srgbClr val="990033"/>
                </a:solidFill>
                <a:latin typeface="Bahnschrift Condensed" panose="020B0502040204020203" pitchFamily="34" charset="0"/>
              </a:rPr>
              <a:t>And many don’t know the right path to reach the desired goals.</a:t>
            </a:r>
          </a:p>
          <a:p>
            <a:pPr marL="0" indent="0">
              <a:buNone/>
            </a:pPr>
            <a:r>
              <a:rPr lang="en-US" sz="3200" b="0" i="0" dirty="0" err="1">
                <a:solidFill>
                  <a:srgbClr val="003366"/>
                </a:solidFill>
                <a:effectLst/>
                <a:latin typeface="Harrington" panose="04040505050A02020702" pitchFamily="82" charset="0"/>
              </a:rPr>
              <a:t>FreeBird</a:t>
            </a:r>
            <a:r>
              <a:rPr lang="en-US" sz="3200" b="0" i="0" dirty="0">
                <a:solidFill>
                  <a:srgbClr val="003366"/>
                </a:solidFill>
                <a:effectLst/>
                <a:latin typeface="Harrington" panose="04040505050A02020702" pitchFamily="82" charset="0"/>
              </a:rPr>
              <a:t> will give them a social network platform of women where empowered women will empower other women in need.</a:t>
            </a:r>
          </a:p>
          <a:p>
            <a:pPr marL="0" indent="0">
              <a:buNone/>
            </a:pPr>
            <a:r>
              <a:rPr lang="en-US" dirty="0">
                <a:solidFill>
                  <a:srgbClr val="990033"/>
                </a:solidFill>
                <a:latin typeface="Bahnschrift Condensed" panose="020B0502040204020203" pitchFamily="34" charset="0"/>
              </a:rPr>
              <a:t>They can enhance their skills, get them certified and will also get counseling from others in need for any problem they face in life.</a:t>
            </a:r>
          </a:p>
          <a:p>
            <a:pPr marL="0" indent="0">
              <a:buNone/>
            </a:pPr>
            <a:endParaRPr lang="en-US" dirty="0">
              <a:solidFill>
                <a:srgbClr val="990033"/>
              </a:solidFill>
              <a:latin typeface="Bahnschrift Condensed" panose="020B0502040204020203" pitchFamily="34" charset="0"/>
            </a:endParaRPr>
          </a:p>
          <a:p>
            <a:pPr marL="0" indent="0">
              <a:buNone/>
            </a:pPr>
            <a:endParaRPr lang="en-US" b="0" i="0" dirty="0">
              <a:solidFill>
                <a:srgbClr val="990033"/>
              </a:solidFill>
              <a:effectLst/>
              <a:latin typeface="Bahnschrift Condensed" panose="020B0502040204020203" pitchFamily="34" charset="0"/>
            </a:endParaRPr>
          </a:p>
          <a:p>
            <a:pPr marL="0" indent="0">
              <a:buNone/>
            </a:pPr>
            <a:endParaRPr lang="en-IN" dirty="0">
              <a:solidFill>
                <a:srgbClr val="990033"/>
              </a:solidFill>
              <a:latin typeface="Bahnschrift Condensed" panose="020B0502040204020203" pitchFamily="34" charset="0"/>
            </a:endParaRPr>
          </a:p>
        </p:txBody>
      </p:sp>
      <p:pic>
        <p:nvPicPr>
          <p:cNvPr id="4" name="Picture 3">
            <a:extLst>
              <a:ext uri="{FF2B5EF4-FFF2-40B4-BE49-F238E27FC236}">
                <a16:creationId xmlns:a16="http://schemas.microsoft.com/office/drawing/2014/main" id="{04D79DE2-90B7-D781-AB9E-BACC070F3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090" y="48964"/>
            <a:ext cx="2458594" cy="855163"/>
          </a:xfrm>
          <a:prstGeom prst="rect">
            <a:avLst/>
          </a:prstGeom>
        </p:spPr>
      </p:pic>
    </p:spTree>
    <p:extLst>
      <p:ext uri="{BB962C8B-B14F-4D97-AF65-F5344CB8AC3E}">
        <p14:creationId xmlns:p14="http://schemas.microsoft.com/office/powerpoint/2010/main" val="102777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AED4-67DA-A79F-4D2C-42531ED79686}"/>
              </a:ext>
            </a:extLst>
          </p:cNvPr>
          <p:cNvSpPr>
            <a:spLocks noGrp="1"/>
          </p:cNvSpPr>
          <p:nvPr>
            <p:ph type="title"/>
          </p:nvPr>
        </p:nvSpPr>
        <p:spPr>
          <a:xfrm>
            <a:off x="634429" y="267030"/>
            <a:ext cx="10515600" cy="842580"/>
          </a:xfrm>
        </p:spPr>
        <p:txBody>
          <a:bodyPr>
            <a:normAutofit/>
          </a:bodyPr>
          <a:lstStyle/>
          <a:p>
            <a:r>
              <a:rPr lang="en-IN" sz="3200" dirty="0">
                <a:latin typeface="Algerian" panose="04020705040A02060702" pitchFamily="82" charset="0"/>
              </a:rPr>
              <a:t>WHY </a:t>
            </a:r>
            <a:r>
              <a:rPr lang="en-IN" sz="3200" dirty="0">
                <a:latin typeface="Bahnschrift Condensed" panose="020B0502040204020203" pitchFamily="34" charset="0"/>
              </a:rPr>
              <a:t>FreeBird?</a:t>
            </a:r>
            <a:endParaRPr lang="en-IN" sz="32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B14EA275-3B75-D304-BE95-AC7202CE0C6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12538"/>
          <a:stretch/>
        </p:blipFill>
        <p:spPr>
          <a:xfrm>
            <a:off x="9205645" y="870851"/>
            <a:ext cx="2670241" cy="5057338"/>
          </a:xfrm>
        </p:spPr>
      </p:pic>
      <p:sp>
        <p:nvSpPr>
          <p:cNvPr id="6" name="Content Placeholder 5">
            <a:extLst>
              <a:ext uri="{FF2B5EF4-FFF2-40B4-BE49-F238E27FC236}">
                <a16:creationId xmlns:a16="http://schemas.microsoft.com/office/drawing/2014/main" id="{DAFB92BD-9A16-0CBB-0479-14A8E0D46C2F}"/>
              </a:ext>
            </a:extLst>
          </p:cNvPr>
          <p:cNvSpPr>
            <a:spLocks noGrp="1"/>
          </p:cNvSpPr>
          <p:nvPr>
            <p:ph sz="half" idx="2"/>
          </p:nvPr>
        </p:nvSpPr>
        <p:spPr>
          <a:xfrm>
            <a:off x="634429" y="1109610"/>
            <a:ext cx="8447926" cy="4890497"/>
          </a:xfrm>
        </p:spPr>
        <p:txBody>
          <a:bodyPr>
            <a:normAutofit fontScale="85000" lnSpcReduction="20000"/>
          </a:bodyPr>
          <a:lstStyle/>
          <a:p>
            <a:r>
              <a:rPr lang="en-IN" dirty="0">
                <a:solidFill>
                  <a:srgbClr val="990033"/>
                </a:solidFill>
              </a:rPr>
              <a:t>Most women in India (mostly in rural areas) don’t get higher education. The education gap and year gap become a hurdle in their career growth.</a:t>
            </a:r>
          </a:p>
          <a:p>
            <a:r>
              <a:rPr lang="en-IN" dirty="0">
                <a:solidFill>
                  <a:srgbClr val="990033"/>
                </a:solidFill>
              </a:rPr>
              <a:t>Many get married at a young age. But afterward, if they want to pursue their dream, they don’t know where to start? Or whom to contact?</a:t>
            </a:r>
          </a:p>
          <a:p>
            <a:r>
              <a:rPr lang="en-IN" dirty="0">
                <a:solidFill>
                  <a:srgbClr val="990033"/>
                </a:solidFill>
              </a:rPr>
              <a:t>Most women don’t have enough money for higher education and skill assessment or to start a business.</a:t>
            </a:r>
          </a:p>
          <a:p>
            <a:r>
              <a:rPr lang="en-IN" dirty="0">
                <a:solidFill>
                  <a:srgbClr val="990033"/>
                </a:solidFill>
              </a:rPr>
              <a:t>Most Indian women are mothers at a very young age and are always busy with family. Many times suffer from postpartum depression but don’t have any idea about it.</a:t>
            </a:r>
          </a:p>
          <a:p>
            <a:r>
              <a:rPr lang="en-IN" dirty="0">
                <a:solidFill>
                  <a:srgbClr val="990033"/>
                </a:solidFill>
              </a:rPr>
              <a:t>Depression, counselling, and sex education are taboo in society in India.</a:t>
            </a:r>
          </a:p>
          <a:p>
            <a:r>
              <a:rPr lang="en-IN" dirty="0">
                <a:solidFill>
                  <a:srgbClr val="990033"/>
                </a:solidFill>
              </a:rPr>
              <a:t>There are many online study materials, but they don’t give the proper certifications required.</a:t>
            </a:r>
          </a:p>
        </p:txBody>
      </p:sp>
    </p:spTree>
    <p:extLst>
      <p:ext uri="{BB962C8B-B14F-4D97-AF65-F5344CB8AC3E}">
        <p14:creationId xmlns:p14="http://schemas.microsoft.com/office/powerpoint/2010/main" val="46145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C1D52-481C-B0F1-49C7-387D7F67895E}"/>
              </a:ext>
            </a:extLst>
          </p:cNvPr>
          <p:cNvSpPr>
            <a:spLocks noGrp="1"/>
          </p:cNvSpPr>
          <p:nvPr>
            <p:ph sz="half" idx="1"/>
          </p:nvPr>
        </p:nvSpPr>
        <p:spPr>
          <a:xfrm>
            <a:off x="478604" y="1678921"/>
            <a:ext cx="11028451" cy="4859677"/>
          </a:xfrm>
        </p:spPr>
        <p:txBody>
          <a:bodyPr>
            <a:normAutofit lnSpcReduction="10000"/>
          </a:bodyPr>
          <a:lstStyle/>
          <a:p>
            <a:pPr marL="0" indent="0">
              <a:buNone/>
            </a:pPr>
            <a:r>
              <a:rPr lang="en-IN" dirty="0"/>
              <a:t>An online platform that will create a social network of women, where empowered women will guide other women on:</a:t>
            </a:r>
          </a:p>
          <a:p>
            <a:r>
              <a:rPr lang="en-IN" dirty="0"/>
              <a:t>How to start when everything seems to be blocking you?</a:t>
            </a:r>
          </a:p>
          <a:p>
            <a:r>
              <a:rPr lang="en-IN" dirty="0"/>
              <a:t>How to set short-term and long-term career goals?</a:t>
            </a:r>
          </a:p>
          <a:p>
            <a:r>
              <a:rPr lang="en-IN" dirty="0"/>
              <a:t>Provide a platform to enhance their skills?</a:t>
            </a:r>
          </a:p>
          <a:p>
            <a:r>
              <a:rPr lang="en-IN" dirty="0"/>
              <a:t>Take help privately, anonymously, or publicly for their mental health.</a:t>
            </a:r>
          </a:p>
          <a:p>
            <a:r>
              <a:rPr lang="en-IN" dirty="0"/>
              <a:t>Guiding them with proper sex education.</a:t>
            </a:r>
          </a:p>
          <a:p>
            <a:r>
              <a:rPr lang="en-IN" dirty="0"/>
              <a:t>Motivate them to give priority to their dreams.</a:t>
            </a:r>
          </a:p>
          <a:p>
            <a:r>
              <a:rPr lang="en-IN" dirty="0"/>
              <a:t>Helping them to get Industrial Training when required.</a:t>
            </a:r>
          </a:p>
          <a:p>
            <a:r>
              <a:rPr lang="en-IN" dirty="0"/>
              <a:t>Getting them enough fund to start small scale business.</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5D924D41-E8A4-CFC2-211F-D5CE64958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3290"/>
            <a:ext cx="4884506" cy="1555631"/>
          </a:xfrm>
          <a:prstGeom prst="rect">
            <a:avLst/>
          </a:prstGeom>
        </p:spPr>
      </p:pic>
    </p:spTree>
    <p:extLst>
      <p:ext uri="{BB962C8B-B14F-4D97-AF65-F5344CB8AC3E}">
        <p14:creationId xmlns:p14="http://schemas.microsoft.com/office/powerpoint/2010/main" val="79858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E96D28-B15E-E1DC-000D-D2AC1DB2C80E}"/>
              </a:ext>
            </a:extLst>
          </p:cNvPr>
          <p:cNvSpPr>
            <a:spLocks noGrp="1"/>
          </p:cNvSpPr>
          <p:nvPr>
            <p:ph type="title"/>
          </p:nvPr>
        </p:nvSpPr>
        <p:spPr/>
        <p:txBody>
          <a:bodyPr/>
          <a:lstStyle/>
          <a:p>
            <a:r>
              <a:rPr lang="en-IN" dirty="0"/>
              <a:t>Supporting Women</a:t>
            </a:r>
          </a:p>
        </p:txBody>
      </p:sp>
      <p:sp>
        <p:nvSpPr>
          <p:cNvPr id="5" name="Content Placeholder 4">
            <a:extLst>
              <a:ext uri="{FF2B5EF4-FFF2-40B4-BE49-F238E27FC236}">
                <a16:creationId xmlns:a16="http://schemas.microsoft.com/office/drawing/2014/main" id="{848ED259-6147-46F8-B77F-5B5A409E48F1}"/>
              </a:ext>
            </a:extLst>
          </p:cNvPr>
          <p:cNvSpPr>
            <a:spLocks noGrp="1"/>
          </p:cNvSpPr>
          <p:nvPr>
            <p:ph idx="1"/>
          </p:nvPr>
        </p:nvSpPr>
        <p:spPr/>
        <p:txBody>
          <a:bodyPr/>
          <a:lstStyle/>
          <a:p>
            <a:r>
              <a:rPr lang="en-IN" dirty="0">
                <a:solidFill>
                  <a:srgbClr val="990033"/>
                </a:solidFill>
              </a:rPr>
              <a:t>Initially the steps will be taken to help Indian women, lately, we can expand our social network and help women across the globe in need.</a:t>
            </a:r>
          </a:p>
          <a:p>
            <a:r>
              <a:rPr lang="en-IN" dirty="0">
                <a:solidFill>
                  <a:srgbClr val="990033"/>
                </a:solidFill>
              </a:rPr>
              <a:t>Our women play a vital role to nurture our future generation, with their help helping them to grow and guiding them properly we can create a better future.</a:t>
            </a:r>
          </a:p>
          <a:p>
            <a:r>
              <a:rPr lang="en-IN" dirty="0">
                <a:solidFill>
                  <a:srgbClr val="990033"/>
                </a:solidFill>
              </a:rPr>
              <a:t>Working and guiding them with sustainable development and providing them opportunities will be the main moto of FreeBird.</a:t>
            </a:r>
          </a:p>
          <a:p>
            <a:r>
              <a:rPr lang="en-IN" dirty="0">
                <a:solidFill>
                  <a:srgbClr val="990033"/>
                </a:solidFill>
              </a:rPr>
              <a:t>Getting funds for medical camps in rural areas to encourage women to maintain better hygiene and health.</a:t>
            </a:r>
          </a:p>
        </p:txBody>
      </p:sp>
    </p:spTree>
    <p:extLst>
      <p:ext uri="{BB962C8B-B14F-4D97-AF65-F5344CB8AC3E}">
        <p14:creationId xmlns:p14="http://schemas.microsoft.com/office/powerpoint/2010/main" val="85586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extLst>
              <a:ext uri="{BEBA8EAE-BF5A-486C-A8C5-ECC9F3942E4B}">
                <a14:imgProps xmlns:a14="http://schemas.microsoft.com/office/drawing/2010/main">
                  <a14:imgLayer r:embed="rId3">
                    <a14:imgEffect>
                      <a14:saturation sat="52000"/>
                    </a14:imgEffect>
                    <a14:imgEffect>
                      <a14:brightnessContrast bright="-24000" contrast="-35000"/>
                    </a14:imgEffect>
                  </a14:imgLayer>
                </a14:imgProps>
              </a:ext>
            </a:extLst>
          </a:blip>
          <a:srcRect/>
          <a:stretch>
            <a:fillRect l="-9000" r="-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9F1EF-8DE2-B700-6981-B863ADF5C857}"/>
              </a:ext>
            </a:extLst>
          </p:cNvPr>
          <p:cNvSpPr>
            <a:spLocks noGrp="1"/>
          </p:cNvSpPr>
          <p:nvPr>
            <p:ph sz="half" idx="1"/>
          </p:nvPr>
        </p:nvSpPr>
        <p:spPr>
          <a:xfrm>
            <a:off x="1156698" y="2245884"/>
            <a:ext cx="10227067" cy="2366231"/>
          </a:xfrm>
        </p:spPr>
        <p:txBody>
          <a:bodyPr>
            <a:normAutofit/>
          </a:bodyPr>
          <a:lstStyle/>
          <a:p>
            <a:pPr marL="0" indent="0">
              <a:buNone/>
            </a:pPr>
            <a:r>
              <a:rPr lang="en-IN" sz="4400" dirty="0">
                <a:solidFill>
                  <a:srgbClr val="990033"/>
                </a:solidFill>
              </a:rPr>
              <a:t>Feminism is not about power in gender role, but to develop one’s personality so that equal opportunities are given to them also.</a:t>
            </a:r>
          </a:p>
        </p:txBody>
      </p:sp>
      <p:pic>
        <p:nvPicPr>
          <p:cNvPr id="5" name="Picture 4">
            <a:extLst>
              <a:ext uri="{FF2B5EF4-FFF2-40B4-BE49-F238E27FC236}">
                <a16:creationId xmlns:a16="http://schemas.microsoft.com/office/drawing/2014/main" id="{EE526E65-CEEA-6681-26E1-5E85BD009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983" y="195210"/>
            <a:ext cx="4884506" cy="1555631"/>
          </a:xfrm>
          <a:prstGeom prst="rect">
            <a:avLst/>
          </a:prstGeom>
          <a:effectLst>
            <a:glow rad="127000">
              <a:schemeClr val="accent1">
                <a:alpha val="72000"/>
              </a:schemeClr>
            </a:glow>
          </a:effectLst>
        </p:spPr>
      </p:pic>
    </p:spTree>
    <p:extLst>
      <p:ext uri="{BB962C8B-B14F-4D97-AF65-F5344CB8AC3E}">
        <p14:creationId xmlns:p14="http://schemas.microsoft.com/office/powerpoint/2010/main" val="22994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696D25-E1A0-7D19-1434-8BE6FDE8545B}"/>
              </a:ext>
            </a:extLst>
          </p:cNvPr>
          <p:cNvSpPr>
            <a:spLocks noGrp="1"/>
          </p:cNvSpPr>
          <p:nvPr>
            <p:ph type="title"/>
          </p:nvPr>
        </p:nvSpPr>
        <p:spPr>
          <a:xfrm>
            <a:off x="838200" y="2892568"/>
            <a:ext cx="10515600" cy="1325563"/>
          </a:xfrm>
        </p:spPr>
        <p:txBody>
          <a:bodyPr/>
          <a:lstStyle/>
          <a:p>
            <a:r>
              <a:rPr lang="en-IN" dirty="0"/>
              <a:t>Thank you all to support women and taking the initiative to empower women.</a:t>
            </a:r>
          </a:p>
        </p:txBody>
      </p:sp>
      <p:pic>
        <p:nvPicPr>
          <p:cNvPr id="6" name="Picture 5">
            <a:extLst>
              <a:ext uri="{FF2B5EF4-FFF2-40B4-BE49-F238E27FC236}">
                <a16:creationId xmlns:a16="http://schemas.microsoft.com/office/drawing/2014/main" id="{DD7C6D62-C596-2275-7593-7E3170497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513" y="1058239"/>
            <a:ext cx="4884506" cy="1555631"/>
          </a:xfrm>
          <a:prstGeom prst="rect">
            <a:avLst/>
          </a:prstGeom>
          <a:effectLst>
            <a:glow rad="127000">
              <a:schemeClr val="accent1">
                <a:alpha val="72000"/>
              </a:schemeClr>
            </a:glow>
          </a:effectLst>
        </p:spPr>
      </p:pic>
    </p:spTree>
    <p:extLst>
      <p:ext uri="{BB962C8B-B14F-4D97-AF65-F5344CB8AC3E}">
        <p14:creationId xmlns:p14="http://schemas.microsoft.com/office/powerpoint/2010/main" val="52823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620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Bahnschrift Condensed</vt:lpstr>
      <vt:lpstr>Calibri</vt:lpstr>
      <vt:lpstr>Calibri Light</vt:lpstr>
      <vt:lpstr>Freestyle Script</vt:lpstr>
      <vt:lpstr>Harrington</vt:lpstr>
      <vt:lpstr>Wingdings</vt:lpstr>
      <vt:lpstr>Office Theme</vt:lpstr>
      <vt:lpstr>PowerPoint Presentation</vt:lpstr>
      <vt:lpstr>Introduction</vt:lpstr>
      <vt:lpstr>WHY FreeBird?</vt:lpstr>
      <vt:lpstr>PowerPoint Presentation</vt:lpstr>
      <vt:lpstr>Supporting Women</vt:lpstr>
      <vt:lpstr>PowerPoint Presentation</vt:lpstr>
      <vt:lpstr>Thank you all to support women and taking the initiative to empower women.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Arpeeta Halder</dc:creator>
  <cp:lastModifiedBy>Arpeeta Halder</cp:lastModifiedBy>
  <cp:revision>3</cp:revision>
  <dcterms:created xsi:type="dcterms:W3CDTF">2022-05-23T17:04:05Z</dcterms:created>
  <dcterms:modified xsi:type="dcterms:W3CDTF">2022-05-23T19:38:33Z</dcterms:modified>
</cp:coreProperties>
</file>