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oboto Medium"/>
      <p:regular r:id="rId35"/>
      <p:bold r:id="rId36"/>
      <p:italic r:id="rId37"/>
      <p:boldItalic r:id="rId38"/>
    </p:embeddedFont>
    <p:embeddedFont>
      <p:font typeface="Source Code Pro"/>
      <p:regular r:id="rId39"/>
      <p:bold r:id="rId40"/>
      <p:italic r:id="rId41"/>
      <p:boldItalic r:id="rId42"/>
    </p:embeddedFont>
    <p:embeddedFont>
      <p:font typeface="Roboto Light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1" roundtripDataSignature="AMtx7mgNnKXrElJd8NQQGCKvAVl7Ify8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B2B963-CEFF-485E-A0F2-A42345EC8B07}">
  <a:tblStyle styleId="{13B2B963-CEFF-485E-A0F2-A42345EC8B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4963937-F11F-455A-ABC0-6F433B7C9B1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.fntdata"/><Relationship Id="rId42" Type="http://schemas.openxmlformats.org/officeDocument/2006/relationships/font" Target="fonts/SourceCodePro-boldItalic.fntdata"/><Relationship Id="rId41" Type="http://schemas.openxmlformats.org/officeDocument/2006/relationships/font" Target="fonts/SourceCodePro-italic.fntdata"/><Relationship Id="rId44" Type="http://schemas.openxmlformats.org/officeDocument/2006/relationships/font" Target="fonts/RobotoLight-bold.fntdata"/><Relationship Id="rId43" Type="http://schemas.openxmlformats.org/officeDocument/2006/relationships/font" Target="fonts/RobotoLight-regular.fntdata"/><Relationship Id="rId46" Type="http://schemas.openxmlformats.org/officeDocument/2006/relationships/font" Target="fonts/RobotoLight-boldItalic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RobotoMedium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RobotoMedium-italic.fntdata"/><Relationship Id="rId36" Type="http://schemas.openxmlformats.org/officeDocument/2006/relationships/font" Target="fonts/RobotoMedium-bold.fntdata"/><Relationship Id="rId39" Type="http://schemas.openxmlformats.org/officeDocument/2006/relationships/font" Target="fonts/SourceCodePro-regular.fntdata"/><Relationship Id="rId38" Type="http://schemas.openxmlformats.org/officeDocument/2006/relationships/font" Target="fonts/RobotoMedium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48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6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56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7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57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57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57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57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9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59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5" name="Google Shape;8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59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9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8" name="Google Shape;88;p59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9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0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60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5" name="Google Shape;9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0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0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60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9" name="Google Shape;99;p60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1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1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" name="Google Shape;103;p61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61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7" name="Google Shape;107;p61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2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2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62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0" sz="2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62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5" name="Google Shape;115;p62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3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3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63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63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3" name="Google Shape;123;p63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64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7" name="Google Shape;12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64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9" name="Google Shape;1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9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49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9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67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68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9" name="Google Shape;149;p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" name="Google Shape;150;p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51" name="Google Shape;15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7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56" name="Google Shape;156;p7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57" name="Google Shape;157;p71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8" name="Google Shape;158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2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72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3" name="Google Shape;163;p72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4" name="Google Shape;164;p72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72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66" name="Google Shape;166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9" name="Google Shape;16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4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2" name="Google Shape;172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74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4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4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74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5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7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1" name="Google Shape;181;p75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2" name="Google Shape;182;p7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6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7" name="Google Shape;187;p76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8" name="Google Shape;188;p76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0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1" name="Google Shape;19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1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52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8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8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8" name="Google Shape;38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8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8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1" name="Google Shape;41;p58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8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3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53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47" name="Google Shape;47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53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53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4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4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54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5" name="Google Shape;55;p54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56" name="Google Shape;56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54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4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5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55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4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data6.org/su23/syllabus/#acknowledgements-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hyperlink" Target="https://www.cdc.gov/mmwr/volumes/71/wr/mm7112a1.htm?s_cid=mm7112a1_w#T1_down" TargetMode="External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dc.gov/mmwr/volumes/71/wr/mm7112a1.htm?s_cid=mm7112a1_w#T1_down" TargetMode="External"/><Relationship Id="rId4" Type="http://schemas.openxmlformats.org/officeDocument/2006/relationships/hyperlink" Target="https://www.census.gov/data/tables/time-series/demo/popest/2010s-state-total.html" TargetMode="External"/><Relationship Id="rId5" Type="http://schemas.openxmlformats.org/officeDocument/2006/relationships/hyperlink" Target="https://www.census.gov/data/tables/time-series/demo/popest/2020s-state-total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hyperlink" Target="https://www.cdc.gov/mmwr/volumes/71/wr/mm7112a1.htm?s_cid=mm7112a1_w#T1_down" TargetMode="External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/>
          <p:nvPr>
            <p:ph type="ctrTitle"/>
          </p:nvPr>
        </p:nvSpPr>
        <p:spPr>
          <a:xfrm>
            <a:off x="3635400" y="2226165"/>
            <a:ext cx="5196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Jupyter Notebooks, Arithmetic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"/>
          <p:cNvSpPr txBox="1"/>
          <p:nvPr/>
        </p:nvSpPr>
        <p:spPr>
          <a:xfrm>
            <a:off x="3635550" y="3492625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010 Spring 2024</a:t>
            </a:r>
            <a:endParaRPr b="0" i="0" sz="14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8" name="Google Shape;198;p1"/>
          <p:cNvSpPr txBox="1"/>
          <p:nvPr/>
        </p:nvSpPr>
        <p:spPr>
          <a:xfrm>
            <a:off x="3635450" y="1277220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0</a:t>
            </a:r>
            <a:r>
              <a:rPr lang="en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endParaRPr b="0" i="0" sz="1400" u="none" cap="none" strike="noStrike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9" name="Google Shape;199;p1"/>
          <p:cNvSpPr txBox="1"/>
          <p:nvPr/>
        </p:nvSpPr>
        <p:spPr>
          <a:xfrm>
            <a:off x="3635543" y="2910325"/>
            <a:ext cx="5196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Getting familiar with our computing environment, and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writing our first Python programs.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0" name="Google Shape;20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"/>
          <p:cNvSpPr txBox="1"/>
          <p:nvPr/>
        </p:nvSpPr>
        <p:spPr>
          <a:xfrm>
            <a:off x="1516350" y="4563625"/>
            <a:ext cx="61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Developed by students and faculty at UC Berkeley and Tuskegee University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F88562"/>
                </a:solid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data6.org/su23/syllabus/#acknowledgements-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/>
          <p:nvPr/>
        </p:nvSpPr>
        <p:spPr>
          <a:xfrm>
            <a:off x="2183200" y="2173425"/>
            <a:ext cx="24966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Which version do you prefer?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259450" y="707000"/>
            <a:ext cx="61713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Comments are used to explain what code does. Good programmers write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code that is self-evident</a:t>
            </a:r>
            <a:r>
              <a:rPr lang="en"/>
              <a:t> and use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comments only where necessary</a:t>
            </a:r>
            <a:r>
              <a:rPr lang="en"/>
              <a:t>. In assignments, we’ll also use comments to provide you with instructions.</a:t>
            </a:r>
            <a:endParaRPr/>
          </a:p>
        </p:txBody>
      </p:sp>
      <p:sp>
        <p:nvSpPr>
          <p:cNvPr id="336" name="Google Shape;3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7" name="Google Shape;337;p31"/>
          <p:cNvGrpSpPr/>
          <p:nvPr/>
        </p:nvGrpSpPr>
        <p:grpSpPr>
          <a:xfrm>
            <a:off x="6559260" y="826647"/>
            <a:ext cx="2369346" cy="810067"/>
            <a:chOff x="3441200" y="2242275"/>
            <a:chExt cx="2553450" cy="962875"/>
          </a:xfrm>
        </p:grpSpPr>
        <p:pic>
          <p:nvPicPr>
            <p:cNvPr id="338" name="Google Shape;338;p31"/>
            <p:cNvPicPr preferRelativeResize="0"/>
            <p:nvPr/>
          </p:nvPicPr>
          <p:blipFill rotWithShape="1">
            <a:blip r:embed="rId3">
              <a:alphaModFix/>
            </a:blip>
            <a:srcRect b="39900" l="15010" r="15357" t="39881"/>
            <a:stretch/>
          </p:blipFill>
          <p:spPr>
            <a:xfrm>
              <a:off x="3441200" y="2242275"/>
              <a:ext cx="2553450" cy="962875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339" name="Google Shape;339;p31"/>
            <p:cNvCxnSpPr/>
            <p:nvPr/>
          </p:nvCxnSpPr>
          <p:spPr>
            <a:xfrm>
              <a:off x="5070275" y="2855475"/>
              <a:ext cx="768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40" name="Google Shape;340;p31"/>
          <p:cNvGrpSpPr/>
          <p:nvPr/>
        </p:nvGrpSpPr>
        <p:grpSpPr>
          <a:xfrm>
            <a:off x="353725" y="2700500"/>
            <a:ext cx="6363875" cy="2015300"/>
            <a:chOff x="353725" y="2700500"/>
            <a:chExt cx="6363875" cy="2015300"/>
          </a:xfrm>
        </p:grpSpPr>
        <p:sp>
          <p:nvSpPr>
            <p:cNvPr id="341" name="Google Shape;341;p31"/>
            <p:cNvSpPr txBox="1"/>
            <p:nvPr/>
          </p:nvSpPr>
          <p:spPr>
            <a:xfrm>
              <a:off x="696900" y="3884500"/>
              <a:ext cx="6020700" cy="831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797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7173 ÷ (100,000 groups in 331,501,080 population)</a:t>
              </a:r>
              <a:endParaRPr b="0" i="0" sz="1400" u="none" cap="none" strike="noStrike">
                <a:solidFill>
                  <a:srgbClr val="0079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7173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331501080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100000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2" name="Google Shape;342;p31"/>
            <p:cNvSpPr txBox="1"/>
            <p:nvPr/>
          </p:nvSpPr>
          <p:spPr>
            <a:xfrm>
              <a:off x="696900" y="2710200"/>
              <a:ext cx="6020700" cy="400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7173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331501080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100000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43" name="Google Shape;343;p31"/>
            <p:cNvSpPr txBox="1"/>
            <p:nvPr/>
          </p:nvSpPr>
          <p:spPr>
            <a:xfrm>
              <a:off x="353725" y="2700500"/>
              <a:ext cx="4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A.</a:t>
              </a:r>
              <a:endParaRPr b="1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31"/>
            <p:cNvSpPr txBox="1"/>
            <p:nvPr/>
          </p:nvSpPr>
          <p:spPr>
            <a:xfrm>
              <a:off x="353725" y="3275025"/>
              <a:ext cx="35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B.</a:t>
              </a:r>
              <a:endParaRPr b="1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31"/>
            <p:cNvSpPr txBox="1"/>
            <p:nvPr/>
          </p:nvSpPr>
          <p:spPr>
            <a:xfrm>
              <a:off x="353725" y="3801400"/>
              <a:ext cx="35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C.</a:t>
              </a:r>
              <a:r>
                <a:rPr b="0" i="0" lang="en" sz="14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b="0" i="0" sz="14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6" name="Google Shape;346;p31"/>
            <p:cNvSpPr txBox="1"/>
            <p:nvPr/>
          </p:nvSpPr>
          <p:spPr>
            <a:xfrm>
              <a:off x="696900" y="3275025"/>
              <a:ext cx="6020700" cy="400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7173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331501080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100000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r>
                <a:rPr b="0" i="0" lang="en" sz="1400" u="none" cap="none" strike="noStrike">
                  <a:solidFill>
                    <a:srgbClr val="00797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# 2020 U.S. TB incidence</a:t>
              </a:r>
              <a:endParaRPr b="0" i="0" sz="1400" u="none" cap="none" strike="noStrike">
                <a:solidFill>
                  <a:srgbClr val="0079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347" name="Google Shape;347;p31"/>
          <p:cNvSpPr/>
          <p:nvPr/>
        </p:nvSpPr>
        <p:spPr>
          <a:xfrm>
            <a:off x="6813950" y="2464000"/>
            <a:ext cx="2163600" cy="2251800"/>
          </a:xfrm>
          <a:prstGeom prst="roundRect">
            <a:avLst>
              <a:gd fmla="val 7692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You can have both code and comments on the same line.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Anything on a line after </a:t>
            </a: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DEE2E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is a comment and is not evaluated.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269240" y="3262251"/>
            <a:ext cx="479700" cy="450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Python Operators</a:t>
            </a:r>
            <a:endParaRPr/>
          </a:p>
        </p:txBody>
      </p:sp>
      <p:graphicFrame>
        <p:nvGraphicFramePr>
          <p:cNvPr id="354" name="Google Shape;354;p32"/>
          <p:cNvGraphicFramePr/>
          <p:nvPr/>
        </p:nvGraphicFramePr>
        <p:xfrm>
          <a:off x="382250" y="100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{C4963937-F11F-455A-ABC0-6F433B7C9B11}</a:tableStyleId>
              </a:tblPr>
              <a:tblGrid>
                <a:gridCol w="2123600"/>
                <a:gridCol w="853975"/>
                <a:gridCol w="2023725"/>
                <a:gridCol w="1667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Operator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Symbol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Usage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Value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Addition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3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Subtraction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4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Multiplication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*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*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9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Division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2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7.5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Integer division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Cuts off remainder</a:t>
                      </a:r>
                      <a:endParaRPr sz="10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//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//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2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Remainder/Modulo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%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%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3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88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19 ÷ 3 = 6 Remainder 1</a:t>
                      </a:r>
                      <a:endParaRPr sz="1000" u="none" cap="none" strike="noStrike">
                        <a:solidFill>
                          <a:srgbClr val="0088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Exponentiation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**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**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2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7204250" y="1398250"/>
            <a:ext cx="242400" cy="1569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7545775" y="1782850"/>
            <a:ext cx="115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✅</a:t>
            </a:r>
            <a:endParaRPr b="0" i="0" sz="4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Python Operators</a:t>
            </a:r>
            <a:endParaRPr/>
          </a:p>
        </p:txBody>
      </p:sp>
      <p:graphicFrame>
        <p:nvGraphicFramePr>
          <p:cNvPr id="363" name="Google Shape;363;p33"/>
          <p:cNvGraphicFramePr/>
          <p:nvPr/>
        </p:nvGraphicFramePr>
        <p:xfrm>
          <a:off x="382250" y="100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{C4963937-F11F-455A-ABC0-6F433B7C9B11}</a:tableStyleId>
              </a:tblPr>
              <a:tblGrid>
                <a:gridCol w="2123600"/>
                <a:gridCol w="853975"/>
                <a:gridCol w="2023725"/>
                <a:gridCol w="1667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Operator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Symbol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Usage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Value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Addition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3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Subtraction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4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Multiplication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*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*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9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-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Division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2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7.5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Integer division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Cuts off remainder</a:t>
                      </a:r>
                      <a:endParaRPr sz="10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//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15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//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2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Remainder/Modulo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%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%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3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88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19 ÷ 3 = 6 Remainder 1</a:t>
                      </a:r>
                      <a:endParaRPr sz="1000" u="none" cap="none" strike="noStrike">
                        <a:solidFill>
                          <a:srgbClr val="008800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Exponentiation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**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 </a:t>
                      </a:r>
                      <a:r>
                        <a:rPr lang="en" sz="1400" u="none" cap="none" strike="noStrike">
                          <a:solidFill>
                            <a:srgbClr val="AF00D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**</a:t>
                      </a: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2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sz="1400" u="none" cap="none" strike="noStrike">
                        <a:solidFill>
                          <a:srgbClr val="008800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7204250" y="2583250"/>
            <a:ext cx="242400" cy="918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7600250" y="2504950"/>
            <a:ext cx="1341300" cy="10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Wait, why are there two division operators?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75" y="1045649"/>
            <a:ext cx="1882288" cy="10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8750" y="1110574"/>
            <a:ext cx="1872518" cy="10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374" name="Google Shape;374;p34"/>
          <p:cNvSpPr txBox="1"/>
          <p:nvPr>
            <p:ph idx="1" type="body"/>
          </p:nvPr>
        </p:nvSpPr>
        <p:spPr>
          <a:xfrm>
            <a:off x="259450" y="707000"/>
            <a:ext cx="8520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glossed over something earlier:</a:t>
            </a:r>
            <a:endParaRPr/>
          </a:p>
        </p:txBody>
      </p:sp>
      <p:sp>
        <p:nvSpPr>
          <p:cNvPr id="375" name="Google Shape;3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259450" y="2154800"/>
            <a:ext cx="8520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There are two different number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types</a:t>
            </a:r>
            <a:r>
              <a:rPr lang="en"/>
              <a:t> to represent numbers in Python:</a:t>
            </a:r>
            <a:endParaRPr/>
          </a:p>
        </p:txBody>
      </p:sp>
      <p:grpSp>
        <p:nvGrpSpPr>
          <p:cNvPr id="377" name="Google Shape;377;p34"/>
          <p:cNvGrpSpPr/>
          <p:nvPr/>
        </p:nvGrpSpPr>
        <p:grpSpPr>
          <a:xfrm>
            <a:off x="396775" y="2677875"/>
            <a:ext cx="8471850" cy="2313550"/>
            <a:chOff x="91975" y="2296875"/>
            <a:chExt cx="8471850" cy="2313550"/>
          </a:xfrm>
        </p:grpSpPr>
        <p:sp>
          <p:nvSpPr>
            <p:cNvPr id="378" name="Google Shape;378;p34"/>
            <p:cNvSpPr txBox="1"/>
            <p:nvPr/>
          </p:nvSpPr>
          <p:spPr>
            <a:xfrm>
              <a:off x="91975" y="2296875"/>
              <a:ext cx="3661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Integers</a:t>
              </a:r>
              <a:r>
                <a:rPr b="1" i="0" lang="en" sz="18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(</a:t>
              </a:r>
              <a:r>
                <a:rPr b="0" i="0" lang="en" sz="1800" u="none" cap="none" strike="noStrike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)</a:t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“Whole numbers” (positive, negative, 0)</a:t>
              </a:r>
              <a:endPara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79" name="Google Shape;379;p34"/>
            <p:cNvSpPr txBox="1"/>
            <p:nvPr/>
          </p:nvSpPr>
          <p:spPr>
            <a:xfrm>
              <a:off x="4131325" y="2296875"/>
              <a:ext cx="4432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Floating Points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(</a:t>
              </a:r>
              <a:r>
                <a:rPr b="0" i="0" lang="en" sz="1800" u="none" cap="none" strike="noStrike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float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)</a:t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Anything with a decimal point, even if everything after the decimal point is 0</a:t>
              </a:r>
              <a:endPara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8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0" name="Google Shape;380;p34"/>
            <p:cNvSpPr txBox="1"/>
            <p:nvPr/>
          </p:nvSpPr>
          <p:spPr>
            <a:xfrm>
              <a:off x="91975" y="3307725"/>
              <a:ext cx="3000000" cy="12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</a:t>
              </a:r>
              <a:endParaRPr b="0" i="0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120121894795</a:t>
              </a:r>
              <a:endParaRPr b="0" i="0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-</a:t>
              </a:r>
              <a:r>
                <a:rPr b="0" i="0" lang="en" sz="20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14</a:t>
              </a:r>
              <a:endParaRPr b="0" i="0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</a:t>
              </a:r>
              <a:endParaRPr b="0" i="0" sz="20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1" name="Google Shape;381;p34"/>
            <p:cNvSpPr txBox="1"/>
            <p:nvPr/>
          </p:nvSpPr>
          <p:spPr>
            <a:xfrm>
              <a:off x="4131325" y="3307725"/>
              <a:ext cx="3000000" cy="12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-</a:t>
              </a:r>
              <a:r>
                <a:rPr b="0" i="0" lang="en" sz="20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3.14</a:t>
              </a:r>
              <a:endParaRPr b="0" i="0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1.9999999</a:t>
              </a:r>
              <a:endParaRPr b="0" i="0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3.0</a:t>
              </a:r>
              <a:endParaRPr b="0" i="0" sz="20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-0.0</a:t>
              </a:r>
              <a:endParaRPr b="0" i="0" sz="20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382" name="Google Shape;382;p34"/>
            <p:cNvCxnSpPr/>
            <p:nvPr/>
          </p:nvCxnSpPr>
          <p:spPr>
            <a:xfrm>
              <a:off x="3863875" y="2406625"/>
              <a:ext cx="0" cy="22038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83" name="Google Shape;383;p34"/>
          <p:cNvCxnSpPr/>
          <p:nvPr/>
        </p:nvCxnSpPr>
        <p:spPr>
          <a:xfrm>
            <a:off x="4016275" y="1214500"/>
            <a:ext cx="0" cy="7479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34"/>
          <p:cNvSpPr/>
          <p:nvPr/>
        </p:nvSpPr>
        <p:spPr>
          <a:xfrm>
            <a:off x="6588775" y="763625"/>
            <a:ext cx="2320200" cy="14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b="1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data type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of a value determines how Python evaluates expressions involving that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Arithmetic operators with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/>
              <a:t>s and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/>
              <a:t>s</a:t>
            </a:r>
            <a:endParaRPr/>
          </a:p>
        </p:txBody>
      </p:sp>
      <p:sp>
        <p:nvSpPr>
          <p:cNvPr id="390" name="Google Shape;390;p35"/>
          <p:cNvSpPr txBox="1"/>
          <p:nvPr>
            <p:ph idx="1" type="body"/>
          </p:nvPr>
        </p:nvSpPr>
        <p:spPr>
          <a:xfrm>
            <a:off x="488050" y="707000"/>
            <a:ext cx="8520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When you add, subtract, and multiply </a:t>
            </a:r>
            <a:r>
              <a:rPr b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/>
              <a:t>’s, the result will always be an </a:t>
            </a:r>
            <a:r>
              <a:rPr b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/>
              <a:t>.</a:t>
            </a:r>
            <a:endParaRPr/>
          </a:p>
        </p:txBody>
      </p:sp>
      <p:pic>
        <p:nvPicPr>
          <p:cNvPr id="391" name="Google Shape;391;p35"/>
          <p:cNvPicPr preferRelativeResize="0"/>
          <p:nvPr/>
        </p:nvPicPr>
        <p:blipFill rotWithShape="1">
          <a:blip r:embed="rId3">
            <a:alphaModFix/>
          </a:blip>
          <a:srcRect b="69187" l="0" r="0" t="0"/>
          <a:stretch/>
        </p:blipFill>
        <p:spPr>
          <a:xfrm>
            <a:off x="464100" y="1189984"/>
            <a:ext cx="7139524" cy="8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5"/>
          <p:cNvPicPr preferRelativeResize="0"/>
          <p:nvPr/>
        </p:nvPicPr>
        <p:blipFill rotWithShape="1">
          <a:blip r:embed="rId3">
            <a:alphaModFix/>
          </a:blip>
          <a:srcRect b="38846" l="0" r="0" t="31544"/>
          <a:stretch/>
        </p:blipFill>
        <p:spPr>
          <a:xfrm>
            <a:off x="464100" y="2313973"/>
            <a:ext cx="7139524" cy="8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35"/>
          <p:cNvSpPr/>
          <p:nvPr/>
        </p:nvSpPr>
        <p:spPr>
          <a:xfrm>
            <a:off x="2853029" y="2379969"/>
            <a:ext cx="454800" cy="3936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5"/>
          <p:cNvSpPr txBox="1"/>
          <p:nvPr>
            <p:ph idx="1" type="body"/>
          </p:nvPr>
        </p:nvSpPr>
        <p:spPr>
          <a:xfrm>
            <a:off x="464100" y="1870875"/>
            <a:ext cx="8520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Anytime you use a </a:t>
            </a: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lang="en"/>
              <a:t> in a calculation, the result is a </a:t>
            </a: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Two Different Division Operators + Modulo</a:t>
            </a:r>
            <a:endParaRPr/>
          </a:p>
        </p:txBody>
      </p:sp>
      <p:sp>
        <p:nvSpPr>
          <p:cNvPr id="401" name="Google Shape;401;p36"/>
          <p:cNvSpPr txBox="1"/>
          <p:nvPr>
            <p:ph idx="1" type="body"/>
          </p:nvPr>
        </p:nvSpPr>
        <p:spPr>
          <a:xfrm>
            <a:off x="488050" y="707000"/>
            <a:ext cx="8520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DEE2E6"/>
                </a:solidFill>
              </a:rPr>
              <a:t>When you add, subtract, and multiply </a:t>
            </a:r>
            <a:r>
              <a:rPr b="1" lang="en">
                <a:solidFill>
                  <a:srgbClr val="DEE2E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DEE2E6"/>
                </a:solidFill>
              </a:rPr>
              <a:t>’s, the result will always be an </a:t>
            </a:r>
            <a:r>
              <a:rPr b="1" lang="en">
                <a:solidFill>
                  <a:srgbClr val="DEE2E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>
                <a:solidFill>
                  <a:srgbClr val="DEE2E6"/>
                </a:solidFill>
              </a:rPr>
              <a:t>.</a:t>
            </a:r>
            <a:endParaRPr>
              <a:solidFill>
                <a:srgbClr val="DEE2E6"/>
              </a:solidFill>
            </a:endParaRPr>
          </a:p>
        </p:txBody>
      </p:sp>
      <p:pic>
        <p:nvPicPr>
          <p:cNvPr id="402" name="Google Shape;402;p36"/>
          <p:cNvPicPr preferRelativeResize="0"/>
          <p:nvPr/>
        </p:nvPicPr>
        <p:blipFill rotWithShape="1">
          <a:blip r:embed="rId3">
            <a:alphaModFix amt="30000"/>
          </a:blip>
          <a:srcRect b="69187" l="0" r="0" t="0"/>
          <a:stretch/>
        </p:blipFill>
        <p:spPr>
          <a:xfrm>
            <a:off x="464100" y="1189984"/>
            <a:ext cx="7139524" cy="8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6"/>
          <p:cNvPicPr preferRelativeResize="0"/>
          <p:nvPr/>
        </p:nvPicPr>
        <p:blipFill rotWithShape="1">
          <a:blip r:embed="rId3">
            <a:alphaModFix amt="30000"/>
          </a:blip>
          <a:srcRect b="38846" l="0" r="0" t="31544"/>
          <a:stretch/>
        </p:blipFill>
        <p:spPr>
          <a:xfrm>
            <a:off x="464100" y="2313973"/>
            <a:ext cx="7139524" cy="8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2853029" y="2379969"/>
            <a:ext cx="454800" cy="393600"/>
          </a:xfrm>
          <a:prstGeom prst="rect">
            <a:avLst/>
          </a:prstGeom>
          <a:noFill/>
          <a:ln cap="flat" cmpd="sng" w="28575">
            <a:solidFill>
              <a:srgbClr val="DEE2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6"/>
          <p:cNvSpPr txBox="1"/>
          <p:nvPr>
            <p:ph idx="1" type="body"/>
          </p:nvPr>
        </p:nvSpPr>
        <p:spPr>
          <a:xfrm>
            <a:off x="464100" y="1870875"/>
            <a:ext cx="8520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DEE2E6"/>
                </a:solidFill>
              </a:rPr>
              <a:t>Anytime you use a </a:t>
            </a:r>
            <a:r>
              <a:rPr b="1" lang="en">
                <a:solidFill>
                  <a:srgbClr val="DEE2E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lang="en">
                <a:solidFill>
                  <a:srgbClr val="DEE2E6"/>
                </a:solidFill>
              </a:rPr>
              <a:t> in a calculation, the result is a </a:t>
            </a:r>
            <a:r>
              <a:rPr b="1" lang="en">
                <a:solidFill>
                  <a:srgbClr val="DEE2E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lang="en">
                <a:solidFill>
                  <a:srgbClr val="DEE2E6"/>
                </a:solidFill>
              </a:rPr>
              <a:t>.</a:t>
            </a:r>
            <a:endParaRPr>
              <a:solidFill>
                <a:srgbClr val="DEE2E6"/>
              </a:solidFill>
            </a:endParaRPr>
          </a:p>
        </p:txBody>
      </p:sp>
      <p:sp>
        <p:nvSpPr>
          <p:cNvPr id="407" name="Google Shape;407;p36"/>
          <p:cNvSpPr txBox="1"/>
          <p:nvPr>
            <p:ph idx="1" type="body"/>
          </p:nvPr>
        </p:nvSpPr>
        <p:spPr>
          <a:xfrm>
            <a:off x="448500" y="2979250"/>
            <a:ext cx="4934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Python has several division-related operators:</a:t>
            </a:r>
            <a:endParaRPr/>
          </a:p>
        </p:txBody>
      </p:sp>
      <p:pic>
        <p:nvPicPr>
          <p:cNvPr id="408" name="Google Shape;408;p36"/>
          <p:cNvPicPr preferRelativeResize="0"/>
          <p:nvPr/>
        </p:nvPicPr>
        <p:blipFill rotWithShape="1">
          <a:blip r:embed="rId4">
            <a:alphaModFix/>
          </a:blip>
          <a:srcRect b="0" l="2827" r="0" t="0"/>
          <a:stretch/>
        </p:blipFill>
        <p:spPr>
          <a:xfrm>
            <a:off x="2985463" y="3385650"/>
            <a:ext cx="1544581" cy="6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6"/>
          <p:cNvPicPr preferRelativeResize="0"/>
          <p:nvPr/>
        </p:nvPicPr>
        <p:blipFill rotWithShape="1">
          <a:blip r:embed="rId5">
            <a:alphaModFix/>
          </a:blip>
          <a:srcRect b="9477" l="0" r="4878" t="0"/>
          <a:stretch/>
        </p:blipFill>
        <p:spPr>
          <a:xfrm>
            <a:off x="2985474" y="4052638"/>
            <a:ext cx="1544575" cy="5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6"/>
          <p:cNvSpPr txBox="1"/>
          <p:nvPr>
            <p:ph idx="1" type="body"/>
          </p:nvPr>
        </p:nvSpPr>
        <p:spPr>
          <a:xfrm>
            <a:off x="464100" y="3385650"/>
            <a:ext cx="2455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“Regular” division </a:t>
            </a:r>
            <a:r>
              <a:rPr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endParaRPr>
              <a:solidFill>
                <a:srgbClr val="AF00D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464100" y="3879450"/>
            <a:ext cx="2455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Integer division, </a:t>
            </a:r>
            <a:r>
              <a:rPr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</a:t>
            </a:r>
            <a:endParaRPr>
              <a:solidFill>
                <a:srgbClr val="AF00D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12" name="Google Shape;41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2550" y="4555288"/>
            <a:ext cx="1544575" cy="529548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6"/>
          <p:cNvSpPr txBox="1"/>
          <p:nvPr>
            <p:ph idx="1" type="body"/>
          </p:nvPr>
        </p:nvSpPr>
        <p:spPr>
          <a:xfrm>
            <a:off x="464100" y="4449450"/>
            <a:ext cx="2455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Modulo operator, </a:t>
            </a:r>
            <a:r>
              <a:rPr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%</a:t>
            </a:r>
            <a:endParaRPr>
              <a:solidFill>
                <a:srgbClr val="AF00D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14" name="Google Shape;414;p36"/>
          <p:cNvGrpSpPr/>
          <p:nvPr/>
        </p:nvGrpSpPr>
        <p:grpSpPr>
          <a:xfrm>
            <a:off x="5004334" y="3404837"/>
            <a:ext cx="1596567" cy="1703298"/>
            <a:chOff x="5156825" y="3099925"/>
            <a:chExt cx="1871050" cy="2034275"/>
          </a:xfrm>
        </p:grpSpPr>
        <p:pic>
          <p:nvPicPr>
            <p:cNvPr id="415" name="Google Shape;415;p36"/>
            <p:cNvPicPr preferRelativeResize="0"/>
            <p:nvPr/>
          </p:nvPicPr>
          <p:blipFill rotWithShape="1">
            <a:blip r:embed="rId7">
              <a:alphaModFix/>
            </a:blip>
            <a:srcRect b="9722" l="0" r="9844" t="0"/>
            <a:stretch/>
          </p:blipFill>
          <p:spPr>
            <a:xfrm>
              <a:off x="5204425" y="4469300"/>
              <a:ext cx="1823450" cy="66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36"/>
            <p:cNvPicPr preferRelativeResize="0"/>
            <p:nvPr/>
          </p:nvPicPr>
          <p:blipFill rotWithShape="1">
            <a:blip r:embed="rId8">
              <a:alphaModFix/>
            </a:blip>
            <a:srcRect b="12288" l="0" r="5410" t="0"/>
            <a:stretch/>
          </p:blipFill>
          <p:spPr>
            <a:xfrm>
              <a:off x="5156825" y="3099925"/>
              <a:ext cx="1854450" cy="70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36"/>
            <p:cNvPicPr preferRelativeResize="0"/>
            <p:nvPr/>
          </p:nvPicPr>
          <p:blipFill rotWithShape="1">
            <a:blip r:embed="rId9">
              <a:alphaModFix/>
            </a:blip>
            <a:srcRect b="15244" l="0" r="4579" t="0"/>
            <a:stretch/>
          </p:blipFill>
          <p:spPr>
            <a:xfrm>
              <a:off x="5173425" y="3770325"/>
              <a:ext cx="1854450" cy="696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36"/>
          <p:cNvSpPr/>
          <p:nvPr/>
        </p:nvSpPr>
        <p:spPr>
          <a:xfrm>
            <a:off x="6823725" y="4280825"/>
            <a:ext cx="1801500" cy="62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the modulo operator?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411850" y="1011800"/>
            <a:ext cx="40437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Sometimes when performing calculations with floating point numbers, you will see a small amount of random error added or subtracted to your result.</a:t>
            </a:r>
            <a:endParaRPr/>
          </a:p>
        </p:txBody>
      </p:sp>
      <p:sp>
        <p:nvSpPr>
          <p:cNvPr id="424" name="Google Shape;424;p3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Pitfalls of Floating Point</a:t>
            </a:r>
            <a:endParaRPr/>
          </a:p>
        </p:txBody>
      </p:sp>
      <p:pic>
        <p:nvPicPr>
          <p:cNvPr id="425" name="Google Shape;42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875" y="1006750"/>
            <a:ext cx="3208750" cy="32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410350" y="2485256"/>
            <a:ext cx="404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This is a consequence of how numbers are stored in computers. There’s nothing we can really do about it, but you should be aware of it!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38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Errors…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type="title"/>
          </p:nvPr>
        </p:nvSpPr>
        <p:spPr>
          <a:xfrm>
            <a:off x="647800" y="2374950"/>
            <a:ext cx="402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… </a:t>
            </a:r>
            <a:r>
              <a:rPr lang="en" u="sng"/>
              <a:t>everyone</a:t>
            </a:r>
            <a:r>
              <a:rPr lang="en"/>
              <a:t> gets them</a:t>
            </a:r>
            <a:endParaRPr/>
          </a:p>
        </p:txBody>
      </p:sp>
      <p:sp>
        <p:nvSpPr>
          <p:cNvPr id="439" name="Google Shape;43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917" y="132888"/>
            <a:ext cx="3067758" cy="487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/>
          <p:nvPr/>
        </p:nvSpPr>
        <p:spPr>
          <a:xfrm>
            <a:off x="3494150" y="3644050"/>
            <a:ext cx="5071200" cy="69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This will happen </a:t>
            </a:r>
            <a:r>
              <a:rPr b="1" i="0" lang="e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lot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one objective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 this class is to learn how to interpret and address error messages.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0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Errors</a:t>
            </a:r>
            <a:endParaRPr/>
          </a:p>
        </p:txBody>
      </p:sp>
      <p:pic>
        <p:nvPicPr>
          <p:cNvPr id="447" name="Google Shape;4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950" y="1212098"/>
            <a:ext cx="6032401" cy="148438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0"/>
          <p:cNvSpPr txBox="1"/>
          <p:nvPr>
            <p:ph idx="1" type="subTitle"/>
          </p:nvPr>
        </p:nvSpPr>
        <p:spPr>
          <a:xfrm>
            <a:off x="3013550" y="2801100"/>
            <a:ext cx="27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…we get an error message.</a:t>
            </a:r>
            <a:endParaRPr b="1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0"/>
          <p:cNvSpPr txBox="1"/>
          <p:nvPr>
            <p:ph idx="2" type="body"/>
          </p:nvPr>
        </p:nvSpPr>
        <p:spPr>
          <a:xfrm>
            <a:off x="3013550" y="630800"/>
            <a:ext cx="603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If we try dividing by 0…</a:t>
            </a:r>
            <a:endParaRPr/>
          </a:p>
        </p:txBody>
      </p:sp>
      <p:sp>
        <p:nvSpPr>
          <p:cNvPr id="450" name="Google Shape;4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Commenting code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Data types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Errors</a:t>
            </a:r>
            <a:endParaRPr/>
          </a:p>
        </p:txBody>
      </p:sp>
      <p:sp>
        <p:nvSpPr>
          <p:cNvPr id="209" name="Google Shape;209;p2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210" name="Google Shape;210;p2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03, Spark 010 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idx="2" type="body"/>
          </p:nvPr>
        </p:nvSpPr>
        <p:spPr>
          <a:xfrm>
            <a:off x="3013550" y="554600"/>
            <a:ext cx="6032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Syntax errors</a:t>
            </a:r>
            <a:r>
              <a:rPr lang="en"/>
              <a:t> create nonsensical Python code. These errors will soon become your close friends.</a:t>
            </a:r>
            <a:endParaRPr/>
          </a:p>
        </p:txBody>
      </p:sp>
      <p:sp>
        <p:nvSpPr>
          <p:cNvPr id="456" name="Google Shape;456;p41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Syntax errors</a:t>
            </a:r>
            <a:endParaRPr/>
          </a:p>
        </p:txBody>
      </p:sp>
      <p:pic>
        <p:nvPicPr>
          <p:cNvPr id="457" name="Google Shape;4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550" y="1209825"/>
            <a:ext cx="4410251" cy="28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41"/>
          <p:cNvSpPr txBox="1"/>
          <p:nvPr/>
        </p:nvSpPr>
        <p:spPr>
          <a:xfrm>
            <a:off x="3019900" y="3953025"/>
            <a:ext cx="325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Notice that the error message tells you where in your code the error occurred (with a line number and an arrow).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that!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6278500" y="3655175"/>
            <a:ext cx="2767200" cy="95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Explore the code!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Experimentation is encouraged. Hypothesize, edit/run code, and observe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42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72" name="Google Shape;472;p43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Comment</a:t>
            </a:r>
            <a:r>
              <a:rPr lang="en"/>
              <a:t> your code where necessary.</a:t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Comments help make our code more readable and sustainable.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</a:t>
            </a:r>
            <a:r>
              <a:rPr lang="en"/>
              <a:t>will make it easier for you and for others to understand what the code is doing.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Python stores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integers</a:t>
            </a:r>
            <a:r>
              <a:rPr lang="en"/>
              <a:t> 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decimals</a:t>
            </a:r>
            <a:r>
              <a:rPr lang="en"/>
              <a:t> in different ways.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 aware when </a:t>
            </a:r>
            <a:r>
              <a:rPr lang="en"/>
              <a:t>integers</a:t>
            </a:r>
            <a:r>
              <a:rPr lang="en"/>
              <a:t> and decimals are being created and called.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 aware when using operators on integers results in decimals.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get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error messages</a:t>
            </a:r>
            <a:r>
              <a:rPr lang="en"/>
              <a:t> along the way.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will happen VERY frequently.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our code has an error, the error message can help us fix it.</a:t>
            </a:r>
            <a:endParaRPr/>
          </a:p>
        </p:txBody>
      </p:sp>
      <p:sp>
        <p:nvSpPr>
          <p:cNvPr id="473" name="Google Shape;4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4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Commenting your code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Data types (int and float)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Errors</a:t>
            </a:r>
            <a:endParaRPr/>
          </a:p>
        </p:txBody>
      </p:sp>
      <p:sp>
        <p:nvSpPr>
          <p:cNvPr id="480" name="Google Shape;480;p4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481" name="Google Shape;481;p45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Functions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Data types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Names and Assignment Statements</a:t>
            </a:r>
            <a:endParaRPr/>
          </a:p>
        </p:txBody>
      </p:sp>
      <p:sp>
        <p:nvSpPr>
          <p:cNvPr id="482" name="Google Shape;482;p45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6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8" name="Google Shape;488;p46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sure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fill out the welcome survey</a:t>
            </a:r>
            <a:r>
              <a:rPr lang="en"/>
              <a:t>, posted on Ed!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lab is on Wednesday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Quick Checks start Wednesday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sure you can access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Ed </a:t>
            </a:r>
            <a:r>
              <a:rPr lang="en"/>
              <a:t>and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Gradescope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not, email James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Happy 4th of July!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6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490" name="Google Shape;49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46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18"/>
          <p:cNvSpPr txBox="1"/>
          <p:nvPr>
            <p:ph type="ctrTitle"/>
          </p:nvPr>
        </p:nvSpPr>
        <p:spPr>
          <a:xfrm>
            <a:off x="448500" y="2021725"/>
            <a:ext cx="824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/>
              <a:t>Example: Incidence</a:t>
            </a:r>
            <a:endParaRPr sz="5000"/>
          </a:p>
        </p:txBody>
      </p:sp>
      <p:sp>
        <p:nvSpPr>
          <p:cNvPr id="217" name="Google Shape;217;p18"/>
          <p:cNvSpPr txBox="1"/>
          <p:nvPr/>
        </p:nvSpPr>
        <p:spPr>
          <a:xfrm>
            <a:off x="345475" y="167075"/>
            <a:ext cx="32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Programming in Python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Arithmetic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Jupyter Shortcuts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Comments, Data Types, and Errors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115294" y="35600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/>
          <p:nvPr/>
        </p:nvSpPr>
        <p:spPr>
          <a:xfrm>
            <a:off x="5202000" y="1909075"/>
            <a:ext cx="1938600" cy="66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incidence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Why use it here?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4" name="Google Shape;2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00" y="877019"/>
            <a:ext cx="3969176" cy="420590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Tuberculosis – United States, 2021</a:t>
            </a:r>
            <a:endParaRPr/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5058125" y="869190"/>
            <a:ext cx="3798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CDC Morbidity and Mortality Weekly Report (MMWR) 03/25/2022.</a:t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1423145" y="2925144"/>
            <a:ext cx="5717455" cy="662700"/>
            <a:chOff x="1214120" y="3034950"/>
            <a:chExt cx="5717455" cy="662700"/>
          </a:xfrm>
        </p:grpSpPr>
        <p:sp>
          <p:nvSpPr>
            <p:cNvPr id="229" name="Google Shape;229;p19"/>
            <p:cNvSpPr/>
            <p:nvPr/>
          </p:nvSpPr>
          <p:spPr>
            <a:xfrm>
              <a:off x="4992975" y="3034950"/>
              <a:ext cx="1938600" cy="662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How was “9.4% increase” computed?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" name="Google Shape;230;p19"/>
            <p:cNvCxnSpPr/>
            <p:nvPr/>
          </p:nvCxnSpPr>
          <p:spPr>
            <a:xfrm>
              <a:off x="1214120" y="3177600"/>
              <a:ext cx="3761700" cy="377400"/>
            </a:xfrm>
            <a:prstGeom prst="bentConnector3">
              <a:avLst>
                <a:gd fmla="val 67389" name="adj1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1" name="Google Shape;231;p19"/>
          <p:cNvSpPr txBox="1"/>
          <p:nvPr/>
        </p:nvSpPr>
        <p:spPr>
          <a:xfrm>
            <a:off x="5965150" y="4659925"/>
            <a:ext cx="26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Check out the </a:t>
            </a:r>
            <a:r>
              <a:rPr b="1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source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for data!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32" name="Google Shape;232;p19"/>
          <p:cNvCxnSpPr>
            <a:endCxn id="223" idx="1"/>
          </p:cNvCxnSpPr>
          <p:nvPr/>
        </p:nvCxnSpPr>
        <p:spPr>
          <a:xfrm flipH="1" rot="10800000">
            <a:off x="1881900" y="2240425"/>
            <a:ext cx="3320100" cy="606600"/>
          </a:xfrm>
          <a:prstGeom prst="bentConnector3">
            <a:avLst>
              <a:gd fmla="val 6767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3" name="Google Shape;233;p19"/>
          <p:cNvGrpSpPr/>
          <p:nvPr/>
        </p:nvGrpSpPr>
        <p:grpSpPr>
          <a:xfrm>
            <a:off x="424220" y="2647900"/>
            <a:ext cx="1457780" cy="442200"/>
            <a:chOff x="136077" y="2728351"/>
            <a:chExt cx="1457780" cy="442200"/>
          </a:xfrm>
        </p:grpSpPr>
        <p:sp>
          <p:nvSpPr>
            <p:cNvPr id="234" name="Google Shape;234;p19"/>
            <p:cNvSpPr/>
            <p:nvPr/>
          </p:nvSpPr>
          <p:spPr>
            <a:xfrm>
              <a:off x="136077" y="2949451"/>
              <a:ext cx="1018500" cy="2211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756857" y="2728351"/>
              <a:ext cx="837000" cy="2211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6" name="Google Shape;23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/>
          <p:nvPr/>
        </p:nvSpPr>
        <p:spPr>
          <a:xfrm>
            <a:off x="7700175" y="1713275"/>
            <a:ext cx="1389900" cy="1253100"/>
          </a:xfrm>
          <a:prstGeom prst="roundRect">
            <a:avLst>
              <a:gd fmla="val 10155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Use Python to </a:t>
            </a:r>
            <a:r>
              <a:rPr b="1" i="0" lang="en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validate</a:t>
            </a:r>
            <a:r>
              <a:rPr b="0"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these values:</a:t>
            </a:r>
            <a:endParaRPr b="0"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2020 incidence</a:t>
            </a:r>
            <a:endParaRPr b="0"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2021 incidence</a:t>
            </a:r>
            <a:endParaRPr b="0" i="0" sz="13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149850" y="533975"/>
            <a:ext cx="2526000" cy="1645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baseline="30000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†</a:t>
            </a:r>
            <a:r>
              <a:rPr b="1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TB incidence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is computed as “Cases per 100,000 persons using mid-year population estimates from the U.S. Census Bureau.”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 txBox="1"/>
          <p:nvPr>
            <p:ph idx="1" type="subTitle"/>
          </p:nvPr>
        </p:nvSpPr>
        <p:spPr>
          <a:xfrm>
            <a:off x="225450" y="38672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</a:rPr>
              <a:t>CDC MMWR </a:t>
            </a:r>
            <a:r>
              <a:rPr b="1"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source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000000"/>
                </a:solidFill>
              </a:rPr>
              <a:t>U.S. Census population estimates </a:t>
            </a:r>
            <a:r>
              <a:rPr b="1"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source</a:t>
            </a:r>
            <a:r>
              <a:rPr lang="en" sz="1400">
                <a:solidFill>
                  <a:srgbClr val="000000"/>
                </a:solidFill>
              </a:rPr>
              <a:t> (2019), </a:t>
            </a:r>
            <a:r>
              <a:rPr b="1"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source</a:t>
            </a:r>
            <a:r>
              <a:rPr lang="en" sz="1400"/>
              <a:t> (2020-2021)</a:t>
            </a:r>
            <a:endParaRPr sz="1400"/>
          </a:p>
        </p:txBody>
      </p:sp>
      <p:sp>
        <p:nvSpPr>
          <p:cNvPr id="244" name="Google Shape;244;p20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Incidence Rate</a:t>
            </a:r>
            <a:endParaRPr/>
          </a:p>
        </p:txBody>
      </p:sp>
      <p:sp>
        <p:nvSpPr>
          <p:cNvPr id="245" name="Google Shape;2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6" name="Google Shape;246;p20"/>
          <p:cNvGraphicFramePr/>
          <p:nvPr/>
        </p:nvGraphicFramePr>
        <p:xfrm>
          <a:off x="3012025" y="6667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{13B2B963-CEFF-485E-A0F2-A42345EC8B07}</a:tableStyleId>
              </a:tblPr>
              <a:tblGrid>
                <a:gridCol w="1075950"/>
                <a:gridCol w="618400"/>
                <a:gridCol w="618400"/>
                <a:gridCol w="618400"/>
                <a:gridCol w="572925"/>
                <a:gridCol w="572925"/>
                <a:gridCol w="572925"/>
              </a:tblGrid>
              <a:tr h="381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U.S. jurisdiction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No. of TB cases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TB incidence</a:t>
                      </a:r>
                      <a:r>
                        <a:rPr b="1" baseline="30000" lang="en" sz="1300" u="none" cap="none" strike="noStrike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†</a:t>
                      </a:r>
                      <a:endParaRPr b="1" baseline="30000" sz="1300" u="none" cap="none" strike="noStrike">
                        <a:solidFill>
                          <a:schemeClr val="accent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2019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2021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2019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2021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Total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8,900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7,173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7,860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2.71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2.16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2.37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72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92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1.77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1.43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1.83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2,111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1,706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1,750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5.35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4.32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4.46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2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7" name="Google Shape;247;p20"/>
          <p:cNvGraphicFramePr/>
          <p:nvPr/>
        </p:nvGraphicFramePr>
        <p:xfrm>
          <a:off x="3785450" y="328356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{13B2B963-CEFF-485E-A0F2-A42345EC8B07}</a:tableStyleId>
              </a:tblPr>
              <a:tblGrid>
                <a:gridCol w="1206875"/>
                <a:gridCol w="1221125"/>
                <a:gridCol w="1221125"/>
                <a:gridCol w="1221125"/>
              </a:tblGrid>
              <a:tr h="2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2019 pop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 pop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2021 pop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Total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328,239,523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331,501,080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331,893,745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4,903,185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5,024,803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5,039,877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39,512,223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39,499,738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39,237,836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8" name="Google Shape;248;p20"/>
          <p:cNvGrpSpPr/>
          <p:nvPr/>
        </p:nvGrpSpPr>
        <p:grpSpPr>
          <a:xfrm>
            <a:off x="6490564" y="1110245"/>
            <a:ext cx="1209600" cy="393600"/>
            <a:chOff x="6529725" y="1282225"/>
            <a:chExt cx="1209600" cy="393600"/>
          </a:xfrm>
        </p:grpSpPr>
        <p:sp>
          <p:nvSpPr>
            <p:cNvPr id="249" name="Google Shape;249;p20"/>
            <p:cNvSpPr/>
            <p:nvPr/>
          </p:nvSpPr>
          <p:spPr>
            <a:xfrm>
              <a:off x="6529725" y="1282225"/>
              <a:ext cx="600000" cy="393600"/>
            </a:xfrm>
            <a:prstGeom prst="rect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7139325" y="1282225"/>
              <a:ext cx="600000" cy="393600"/>
            </a:xfrm>
            <a:prstGeom prst="rect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1" name="Google Shape;251;p20"/>
          <p:cNvCxnSpPr>
            <a:stCxn id="241" idx="0"/>
            <a:endCxn id="250" idx="3"/>
          </p:cNvCxnSpPr>
          <p:nvPr/>
        </p:nvCxnSpPr>
        <p:spPr>
          <a:xfrm rot="10800000">
            <a:off x="7700025" y="1307075"/>
            <a:ext cx="695100" cy="406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>
            <a:off x="1321650" y="3844050"/>
            <a:ext cx="2574900" cy="88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Incidence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is useful when comparing case rates across differently sized populations.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57" name="Google Shape;257;p2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Congratulations!</a:t>
            </a:r>
            <a:endParaRPr/>
          </a:p>
        </p:txBody>
      </p:sp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259447" y="707000"/>
            <a:ext cx="48261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You just wrote your first program.</a:t>
            </a:r>
            <a:endParaRPr/>
          </a:p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312150" y="1350450"/>
            <a:ext cx="2223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b="0" i="0" lang="en" sz="15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🎉</a:t>
            </a:r>
            <a:endParaRPr b="0" i="0" sz="15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61" name="Google Shape;261;p21"/>
          <p:cNvGrpSpPr/>
          <p:nvPr/>
        </p:nvGrpSpPr>
        <p:grpSpPr>
          <a:xfrm>
            <a:off x="2972471" y="1350450"/>
            <a:ext cx="5716829" cy="797200"/>
            <a:chOff x="3277271" y="740850"/>
            <a:chExt cx="5716829" cy="797200"/>
          </a:xfrm>
        </p:grpSpPr>
        <p:sp>
          <p:nvSpPr>
            <p:cNvPr id="262" name="Google Shape;262;p21"/>
            <p:cNvSpPr txBox="1"/>
            <p:nvPr/>
          </p:nvSpPr>
          <p:spPr>
            <a:xfrm>
              <a:off x="4732450" y="740850"/>
              <a:ext cx="1242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# TB cases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3277271" y="903294"/>
              <a:ext cx="1592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TB incidence 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=</a:t>
              </a:r>
              <a:r>
                <a:rPr b="1" i="0" lang="en" sz="16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i="0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1"/>
            <p:cNvSpPr txBox="1"/>
            <p:nvPr/>
          </p:nvSpPr>
          <p:spPr>
            <a:xfrm>
              <a:off x="4952050" y="1106950"/>
              <a:ext cx="80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group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5" name="Google Shape;265;p21"/>
            <p:cNvCxnSpPr/>
            <p:nvPr/>
          </p:nvCxnSpPr>
          <p:spPr>
            <a:xfrm flipH="1" rot="10800000">
              <a:off x="4787375" y="1106575"/>
              <a:ext cx="1092600" cy="7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6" name="Google Shape;266;p21"/>
            <p:cNvSpPr txBox="1"/>
            <p:nvPr/>
          </p:nvSpPr>
          <p:spPr>
            <a:xfrm>
              <a:off x="6413200" y="835300"/>
              <a:ext cx="2580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sng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def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group: 100,000 people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267" name="Google Shape;267;p21"/>
          <p:cNvGrpSpPr/>
          <p:nvPr/>
        </p:nvGrpSpPr>
        <p:grpSpPr>
          <a:xfrm>
            <a:off x="4216935" y="2317111"/>
            <a:ext cx="4673189" cy="809914"/>
            <a:chOff x="4521735" y="1707511"/>
            <a:chExt cx="4673189" cy="809914"/>
          </a:xfrm>
        </p:grpSpPr>
        <p:sp>
          <p:nvSpPr>
            <p:cNvPr id="268" name="Google Shape;268;p21"/>
            <p:cNvSpPr txBox="1"/>
            <p:nvPr/>
          </p:nvSpPr>
          <p:spPr>
            <a:xfrm>
              <a:off x="4821577" y="2086325"/>
              <a:ext cx="2177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population (# people)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69" name="Google Shape;269;p21"/>
            <p:cNvSpPr txBox="1"/>
            <p:nvPr/>
          </p:nvSpPr>
          <p:spPr>
            <a:xfrm>
              <a:off x="4787125" y="1708100"/>
              <a:ext cx="204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# TB cases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70" name="Google Shape;270;p21"/>
            <p:cNvCxnSpPr/>
            <p:nvPr/>
          </p:nvCxnSpPr>
          <p:spPr>
            <a:xfrm>
              <a:off x="4787125" y="2089996"/>
              <a:ext cx="1902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1" name="Google Shape;271;p21"/>
            <p:cNvSpPr txBox="1"/>
            <p:nvPr/>
          </p:nvSpPr>
          <p:spPr>
            <a:xfrm>
              <a:off x="4521735" y="1871596"/>
              <a:ext cx="509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= 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2" name="Google Shape;272;p21"/>
            <p:cNvSpPr txBox="1"/>
            <p:nvPr/>
          </p:nvSpPr>
          <p:spPr>
            <a:xfrm>
              <a:off x="7189365" y="2085736"/>
              <a:ext cx="181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 group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3" name="Google Shape;273;p21"/>
            <p:cNvSpPr txBox="1"/>
            <p:nvPr/>
          </p:nvSpPr>
          <p:spPr>
            <a:xfrm>
              <a:off x="7154924" y="1707511"/>
              <a:ext cx="204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100,000 people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74" name="Google Shape;274;p21"/>
            <p:cNvCxnSpPr/>
            <p:nvPr/>
          </p:nvCxnSpPr>
          <p:spPr>
            <a:xfrm>
              <a:off x="7154924" y="2089407"/>
              <a:ext cx="1514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5" name="Google Shape;275;p21"/>
            <p:cNvSpPr txBox="1"/>
            <p:nvPr/>
          </p:nvSpPr>
          <p:spPr>
            <a:xfrm>
              <a:off x="6827117" y="1871600"/>
              <a:ext cx="303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x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276" name="Google Shape;276;p21"/>
          <p:cNvGrpSpPr/>
          <p:nvPr/>
        </p:nvGrpSpPr>
        <p:grpSpPr>
          <a:xfrm>
            <a:off x="4219426" y="3305875"/>
            <a:ext cx="2931318" cy="809325"/>
            <a:chOff x="4524226" y="2696275"/>
            <a:chExt cx="2931318" cy="809325"/>
          </a:xfrm>
        </p:grpSpPr>
        <p:sp>
          <p:nvSpPr>
            <p:cNvPr id="277" name="Google Shape;277;p21"/>
            <p:cNvSpPr txBox="1"/>
            <p:nvPr/>
          </p:nvSpPr>
          <p:spPr>
            <a:xfrm>
              <a:off x="4806844" y="3074500"/>
              <a:ext cx="1242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population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78" name="Google Shape;278;p21"/>
            <p:cNvSpPr txBox="1"/>
            <p:nvPr/>
          </p:nvSpPr>
          <p:spPr>
            <a:xfrm>
              <a:off x="4806850" y="2696275"/>
              <a:ext cx="1242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# TB cases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79" name="Google Shape;279;p21"/>
            <p:cNvCxnSpPr/>
            <p:nvPr/>
          </p:nvCxnSpPr>
          <p:spPr>
            <a:xfrm>
              <a:off x="4818244" y="3078171"/>
              <a:ext cx="1219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0" name="Google Shape;280;p21"/>
            <p:cNvSpPr txBox="1"/>
            <p:nvPr/>
          </p:nvSpPr>
          <p:spPr>
            <a:xfrm>
              <a:off x="4524226" y="2859771"/>
              <a:ext cx="509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= 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1" name="Google Shape;281;p21"/>
            <p:cNvSpPr txBox="1"/>
            <p:nvPr/>
          </p:nvSpPr>
          <p:spPr>
            <a:xfrm>
              <a:off x="6541744" y="2851775"/>
              <a:ext cx="913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100,000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82" name="Google Shape;282;p21"/>
            <p:cNvSpPr txBox="1"/>
            <p:nvPr/>
          </p:nvSpPr>
          <p:spPr>
            <a:xfrm>
              <a:off x="6143807" y="2859775"/>
              <a:ext cx="303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x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/>
          <p:nvPr/>
        </p:nvSpPr>
        <p:spPr>
          <a:xfrm>
            <a:off x="5202000" y="1909075"/>
            <a:ext cx="1938600" cy="662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incidence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Why use it here?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88" name="Google Shape;2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400" y="877019"/>
            <a:ext cx="3969176" cy="420590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Tuberculosis – United States, 2021</a:t>
            </a:r>
            <a:endParaRPr/>
          </a:p>
        </p:txBody>
      </p:sp>
      <p:sp>
        <p:nvSpPr>
          <p:cNvPr id="290" name="Google Shape;290;p22"/>
          <p:cNvSpPr txBox="1"/>
          <p:nvPr>
            <p:ph idx="1" type="body"/>
          </p:nvPr>
        </p:nvSpPr>
        <p:spPr>
          <a:xfrm>
            <a:off x="5058125" y="869190"/>
            <a:ext cx="37980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CDC Morbidity and Mortality Weekly Report (MMWR) 03/25/2022.</a:t>
            </a:r>
            <a:endParaRPr/>
          </a:p>
        </p:txBody>
      </p:sp>
      <p:sp>
        <p:nvSpPr>
          <p:cNvPr id="291" name="Google Shape;2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2" name="Google Shape;292;p22"/>
          <p:cNvGrpSpPr/>
          <p:nvPr/>
        </p:nvGrpSpPr>
        <p:grpSpPr>
          <a:xfrm>
            <a:off x="1423145" y="2925144"/>
            <a:ext cx="5717455" cy="662700"/>
            <a:chOff x="1214120" y="3034950"/>
            <a:chExt cx="5717455" cy="662700"/>
          </a:xfrm>
        </p:grpSpPr>
        <p:sp>
          <p:nvSpPr>
            <p:cNvPr id="293" name="Google Shape;293;p22"/>
            <p:cNvSpPr/>
            <p:nvPr/>
          </p:nvSpPr>
          <p:spPr>
            <a:xfrm>
              <a:off x="4992975" y="3034950"/>
              <a:ext cx="1938600" cy="662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How was “9.4% increase” computed?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22"/>
            <p:cNvCxnSpPr/>
            <p:nvPr/>
          </p:nvCxnSpPr>
          <p:spPr>
            <a:xfrm>
              <a:off x="1214120" y="3177600"/>
              <a:ext cx="3761700" cy="377400"/>
            </a:xfrm>
            <a:prstGeom prst="bentConnector3">
              <a:avLst>
                <a:gd fmla="val 67389" name="adj1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5" name="Google Shape;295;p22"/>
          <p:cNvSpPr txBox="1"/>
          <p:nvPr/>
        </p:nvSpPr>
        <p:spPr>
          <a:xfrm>
            <a:off x="5965150" y="4659925"/>
            <a:ext cx="26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Check out the </a:t>
            </a:r>
            <a:r>
              <a:rPr b="1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source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for data!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296" name="Google Shape;296;p22"/>
          <p:cNvCxnSpPr>
            <a:endCxn id="287" idx="1"/>
          </p:cNvCxnSpPr>
          <p:nvPr/>
        </p:nvCxnSpPr>
        <p:spPr>
          <a:xfrm flipH="1" rot="10800000">
            <a:off x="1881900" y="2240425"/>
            <a:ext cx="3320100" cy="606600"/>
          </a:xfrm>
          <a:prstGeom prst="bentConnector3">
            <a:avLst>
              <a:gd fmla="val 67670" name="adj1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7" name="Google Shape;297;p22"/>
          <p:cNvGrpSpPr/>
          <p:nvPr/>
        </p:nvGrpSpPr>
        <p:grpSpPr>
          <a:xfrm>
            <a:off x="424220" y="2647900"/>
            <a:ext cx="1457780" cy="442200"/>
            <a:chOff x="136077" y="2728351"/>
            <a:chExt cx="1457780" cy="442200"/>
          </a:xfrm>
        </p:grpSpPr>
        <p:sp>
          <p:nvSpPr>
            <p:cNvPr id="298" name="Google Shape;298;p22"/>
            <p:cNvSpPr/>
            <p:nvPr/>
          </p:nvSpPr>
          <p:spPr>
            <a:xfrm>
              <a:off x="136077" y="2949451"/>
              <a:ext cx="1018500" cy="2211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756857" y="2728351"/>
              <a:ext cx="837000" cy="221100"/>
            </a:xfrm>
            <a:prstGeom prst="rect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2"/>
          <p:cNvSpPr txBox="1"/>
          <p:nvPr/>
        </p:nvSpPr>
        <p:spPr>
          <a:xfrm>
            <a:off x="7255050" y="2040325"/>
            <a:ext cx="12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✅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7273050" y="3028700"/>
            <a:ext cx="18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explore in lab!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29"/>
          <p:cNvSpPr txBox="1"/>
          <p:nvPr>
            <p:ph type="ctrTitle"/>
          </p:nvPr>
        </p:nvSpPr>
        <p:spPr>
          <a:xfrm>
            <a:off x="448500" y="1825925"/>
            <a:ext cx="8247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/>
              <a:t>Comments, Data Types, and Errors</a:t>
            </a:r>
            <a:endParaRPr sz="5000"/>
          </a:p>
        </p:txBody>
      </p:sp>
      <p:sp>
        <p:nvSpPr>
          <p:cNvPr id="309" name="Google Shape;309;p29"/>
          <p:cNvSpPr txBox="1"/>
          <p:nvPr/>
        </p:nvSpPr>
        <p:spPr>
          <a:xfrm>
            <a:off x="345475" y="167075"/>
            <a:ext cx="32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Programming in Python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Arithmetic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Jupyter Shortcuts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 Comments, Data Types, and Errors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115294" y="71954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/>
          <p:nvPr/>
        </p:nvSpPr>
        <p:spPr>
          <a:xfrm>
            <a:off x="2183200" y="2173425"/>
            <a:ext cx="2496600" cy="400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Which version do you prefer?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6" name="Google Shape;316;p3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259450" y="707000"/>
            <a:ext cx="61713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Comments are used to explain what code does. Good programmers write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code that is self-evident</a:t>
            </a:r>
            <a:r>
              <a:rPr lang="en"/>
              <a:t> and use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comments only where necessary</a:t>
            </a:r>
            <a:r>
              <a:rPr lang="en"/>
              <a:t>. In assignments, we’ll also use comments to provide you with instructions.</a:t>
            </a:r>
            <a:endParaRPr/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9" name="Google Shape;319;p30"/>
          <p:cNvGrpSpPr/>
          <p:nvPr/>
        </p:nvGrpSpPr>
        <p:grpSpPr>
          <a:xfrm>
            <a:off x="6559260" y="826647"/>
            <a:ext cx="2369346" cy="810067"/>
            <a:chOff x="3441200" y="2242275"/>
            <a:chExt cx="2553450" cy="962875"/>
          </a:xfrm>
        </p:grpSpPr>
        <p:pic>
          <p:nvPicPr>
            <p:cNvPr id="320" name="Google Shape;320;p30"/>
            <p:cNvPicPr preferRelativeResize="0"/>
            <p:nvPr/>
          </p:nvPicPr>
          <p:blipFill rotWithShape="1">
            <a:blip r:embed="rId3">
              <a:alphaModFix/>
            </a:blip>
            <a:srcRect b="39900" l="15010" r="15357" t="39881"/>
            <a:stretch/>
          </p:blipFill>
          <p:spPr>
            <a:xfrm>
              <a:off x="3441200" y="2242275"/>
              <a:ext cx="2553450" cy="962875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321" name="Google Shape;321;p30"/>
            <p:cNvCxnSpPr/>
            <p:nvPr/>
          </p:nvCxnSpPr>
          <p:spPr>
            <a:xfrm>
              <a:off x="5070275" y="2855475"/>
              <a:ext cx="768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2" name="Google Shape;322;p30"/>
          <p:cNvGrpSpPr/>
          <p:nvPr/>
        </p:nvGrpSpPr>
        <p:grpSpPr>
          <a:xfrm>
            <a:off x="353725" y="2700500"/>
            <a:ext cx="6363875" cy="2015300"/>
            <a:chOff x="353725" y="2700500"/>
            <a:chExt cx="6363875" cy="2015300"/>
          </a:xfrm>
        </p:grpSpPr>
        <p:sp>
          <p:nvSpPr>
            <p:cNvPr id="323" name="Google Shape;323;p30"/>
            <p:cNvSpPr txBox="1"/>
            <p:nvPr/>
          </p:nvSpPr>
          <p:spPr>
            <a:xfrm>
              <a:off x="696900" y="3884500"/>
              <a:ext cx="6020700" cy="8313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797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7173 ÷ (100,000 groups in 331,501,080 population)</a:t>
              </a:r>
              <a:endParaRPr b="0" i="0" sz="1400" u="none" cap="none" strike="noStrike">
                <a:solidFill>
                  <a:srgbClr val="0079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7173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331501080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100000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4" name="Google Shape;324;p30"/>
            <p:cNvSpPr txBox="1"/>
            <p:nvPr/>
          </p:nvSpPr>
          <p:spPr>
            <a:xfrm>
              <a:off x="696900" y="2710200"/>
              <a:ext cx="6020700" cy="400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7173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331501080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100000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25" name="Google Shape;325;p30"/>
            <p:cNvSpPr txBox="1"/>
            <p:nvPr/>
          </p:nvSpPr>
          <p:spPr>
            <a:xfrm>
              <a:off x="353725" y="2700500"/>
              <a:ext cx="4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A.</a:t>
              </a:r>
              <a:endParaRPr b="1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30"/>
            <p:cNvSpPr txBox="1"/>
            <p:nvPr/>
          </p:nvSpPr>
          <p:spPr>
            <a:xfrm>
              <a:off x="353725" y="3275025"/>
              <a:ext cx="35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B.</a:t>
              </a:r>
              <a:endParaRPr b="1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30"/>
            <p:cNvSpPr txBox="1"/>
            <p:nvPr/>
          </p:nvSpPr>
          <p:spPr>
            <a:xfrm>
              <a:off x="353725" y="3801400"/>
              <a:ext cx="35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C.</a:t>
              </a:r>
              <a:r>
                <a:rPr b="0" i="0" lang="en" sz="1400" u="none" cap="none" strike="noStrik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b="0" i="0" sz="1400" u="none" cap="none" strike="noStrik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28" name="Google Shape;328;p30"/>
            <p:cNvSpPr txBox="1"/>
            <p:nvPr/>
          </p:nvSpPr>
          <p:spPr>
            <a:xfrm>
              <a:off x="696900" y="3275025"/>
              <a:ext cx="6020700" cy="400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7173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(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331501080</a:t>
              </a:r>
              <a:r>
                <a:rPr b="0" i="0" lang="en" sz="1400" u="none" cap="none" strike="noStrike">
                  <a:solidFill>
                    <a:srgbClr val="AF00DB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</a:t>
              </a:r>
              <a:r>
                <a:rPr b="0" i="0" lang="en" sz="1400" u="none" cap="none" strike="noStrike">
                  <a:solidFill>
                    <a:srgbClr val="0088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100000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)</a:t>
              </a:r>
              <a:r>
                <a:rPr b="0" i="0" lang="en" sz="1400" u="none" cap="none" strike="noStrike">
                  <a:solidFill>
                    <a:srgbClr val="00797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# 2020 U.S. TB incidence</a:t>
              </a:r>
              <a:endParaRPr b="0" i="0" sz="1400" u="none" cap="none" strike="noStrike">
                <a:solidFill>
                  <a:srgbClr val="007979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