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Roboto Medium"/>
      <p:regular r:id="rId41"/>
      <p:bold r:id="rId42"/>
      <p:italic r:id="rId43"/>
      <p:boldItalic r:id="rId44"/>
    </p:embeddedFont>
    <p:embeddedFont>
      <p:font typeface="Source Code Pro"/>
      <p:regular r:id="rId45"/>
      <p:bold r:id="rId46"/>
      <p:italic r:id="rId47"/>
      <p:boldItalic r:id="rId48"/>
    </p:embeddedFont>
    <p:embeddedFont>
      <p:font typeface="Roboto Light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7" roundtripDataSignature="AMtx7mhVajr1eOiXK7+GKir/j97pzDuU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BCC13C-12D5-457D-8D5A-B0474AD5E0AB}">
  <a:tblStyle styleId="{63BCC13C-12D5-457D-8D5A-B0474AD5E0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RobotoMedium-bold.fntdata"/><Relationship Id="rId41" Type="http://schemas.openxmlformats.org/officeDocument/2006/relationships/font" Target="fonts/RobotoMedium-regular.fntdata"/><Relationship Id="rId44" Type="http://schemas.openxmlformats.org/officeDocument/2006/relationships/font" Target="fonts/RobotoMedium-boldItalic.fntdata"/><Relationship Id="rId43" Type="http://schemas.openxmlformats.org/officeDocument/2006/relationships/font" Target="fonts/RobotoMedium-italic.fntdata"/><Relationship Id="rId46" Type="http://schemas.openxmlformats.org/officeDocument/2006/relationships/font" Target="fonts/SourceCodePro-bold.fntdata"/><Relationship Id="rId45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ourceCodePro-boldItalic.fntdata"/><Relationship Id="rId47" Type="http://schemas.openxmlformats.org/officeDocument/2006/relationships/font" Target="fonts/SourceCodePro-italic.fntdata"/><Relationship Id="rId49" Type="http://schemas.openxmlformats.org/officeDocument/2006/relationships/font" Target="fonts/Roboto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oboto-regular.fntdata"/><Relationship Id="rId36" Type="http://schemas.openxmlformats.org/officeDocument/2006/relationships/slide" Target="slides/slide30.xml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Light-italic.fntdata"/><Relationship Id="rId50" Type="http://schemas.openxmlformats.org/officeDocument/2006/relationships/font" Target="fonts/RobotoLight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4.xml"/><Relationship Id="rId54" Type="http://schemas.openxmlformats.org/officeDocument/2006/relationships/font" Target="fonts/RobotoMono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ad7c3d9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26ad7c3d9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3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42"/>
          <p:cNvSpPr txBox="1"/>
          <p:nvPr>
            <p:ph idx="1" type="subTitle"/>
          </p:nvPr>
        </p:nvSpPr>
        <p:spPr>
          <a:xfrm>
            <a:off x="311700" y="26055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3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43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43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43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3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 1">
  <p:cSld name="SECTION_TITLE_AND_DESCRIPTION_2_3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4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44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0" name="Google Shape;80;p44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44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4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Quote">
  <p:cSld name="SECTION_TITLE_AND_DESCRIPTION_2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5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45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9" name="Google Shape;8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5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5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2" name="Google Shape;92;p45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5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Quote">
  <p:cSld name="SECTION_TITLE_AND_DESCRIPTION_2_2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6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46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99" name="Google Shape;99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6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6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2" name="Google Shape;102;p46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6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Quote">
  <p:cSld name="SECTION_TITLE_AND_DESCRIPTION_2_2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7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7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09" name="Google Shape;10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7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7"/>
          <p:cNvSpPr txBox="1"/>
          <p:nvPr>
            <p:ph idx="2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47"/>
          <p:cNvSpPr txBox="1"/>
          <p:nvPr>
            <p:ph idx="3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3" name="Google Shape;113;p47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8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48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18" name="Google Shape;11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4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48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4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49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9" name="Google Shape;129;p49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5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i="0" sz="2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50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7" name="Google Shape;137;p50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 1">
  <p:cSld name="SECTION_TITLE_AND_DESCRIPTION_2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1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1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51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51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5" name="Google Shape;145;p51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34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4"/>
          <p:cNvSpPr/>
          <p:nvPr/>
        </p:nvSpPr>
        <p:spPr>
          <a:xfrm>
            <a:off x="4798600" y="619424"/>
            <a:ext cx="1126500" cy="4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4"/>
          <p:cNvSpPr txBox="1"/>
          <p:nvPr>
            <p:ph idx="3" type="title"/>
          </p:nvPr>
        </p:nvSpPr>
        <p:spPr>
          <a:xfrm>
            <a:off x="225450" y="33959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52"/>
          <p:cNvSpPr txBox="1"/>
          <p:nvPr>
            <p:ph idx="1" type="body"/>
          </p:nvPr>
        </p:nvSpPr>
        <p:spPr>
          <a:xfrm>
            <a:off x="4812381" y="8594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9" name="Google Shape;14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52"/>
          <p:cNvSpPr txBox="1"/>
          <p:nvPr>
            <p:ph idx="2" type="body"/>
          </p:nvPr>
        </p:nvSpPr>
        <p:spPr>
          <a:xfrm>
            <a:off x="326856" y="86355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6" name="Google Shape;15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55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56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3" name="Google Shape;17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9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59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8" name="Google Shape;178;p59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9" name="Google Shape;179;p59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0" name="Google Shape;18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6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5" name="Google Shape;185;p6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6" name="Google Shape;186;p60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60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88" name="Google Shape;188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Google Shape;19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8" name="Google Shape;2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5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5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35"/>
          <p:cNvSpPr/>
          <p:nvPr/>
        </p:nvSpPr>
        <p:spPr>
          <a:xfrm>
            <a:off x="457200" y="2873175"/>
            <a:ext cx="1126500" cy="7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">
  <p:cSld name="SECTION_HEADER_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2"/>
          <p:cNvSpPr txBox="1"/>
          <p:nvPr>
            <p:ph type="title"/>
          </p:nvPr>
        </p:nvSpPr>
        <p:spPr>
          <a:xfrm>
            <a:off x="4291275" y="1465050"/>
            <a:ext cx="454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4" name="Google Shape;19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62"/>
          <p:cNvSpPr/>
          <p:nvPr/>
        </p:nvSpPr>
        <p:spPr>
          <a:xfrm>
            <a:off x="621625" y="972600"/>
            <a:ext cx="3188400" cy="319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2"/>
          <p:cNvSpPr/>
          <p:nvPr/>
        </p:nvSpPr>
        <p:spPr>
          <a:xfrm>
            <a:off x="697825" y="1048800"/>
            <a:ext cx="3036000" cy="304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2"/>
          <p:cNvSpPr txBox="1"/>
          <p:nvPr>
            <p:ph idx="1" type="subTitle"/>
          </p:nvPr>
        </p:nvSpPr>
        <p:spPr>
          <a:xfrm>
            <a:off x="4291275" y="2518600"/>
            <a:ext cx="356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8" name="Google Shape;198;p62"/>
          <p:cNvSpPr txBox="1"/>
          <p:nvPr>
            <p:ph idx="2" type="body"/>
          </p:nvPr>
        </p:nvSpPr>
        <p:spPr>
          <a:xfrm>
            <a:off x="4431600" y="2971550"/>
            <a:ext cx="400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2">
  <p:cSld name="SECTION_TITLE_AND_DESCRIPTION_1_5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6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03" name="Google Shape;203;p6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04" name="Google Shape;204;p6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4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7" name="Google Shape;20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6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12" name="Google Shape;21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14" name="Google Shape;214;p6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6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1">
  <p:cSld name="SECTION_TITLE_AND_DESCRIPTION_1_4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66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0" name="Google Shape;220;p66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1" name="Google Shape;221;p66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6">
  <p:cSld name="SECTION_TITLE_AND_DESCRIPTION_6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7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67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6" name="Google Shape;226;p67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7" name="Google Shape;227;p67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0" name="Google Shape;23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1">
  <p:cSld name="SECTION_TITLE_AND_DESCRIPTION_2_1_1_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9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9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34" name="Google Shape;234;p69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5" name="Google Shape;235;p69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6" name="Google Shape;236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69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2">
  <p:cSld name="SECTION_TITLE_AND_DESCRIPTION_2_1_1_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0"/>
          <p:cNvSpPr/>
          <p:nvPr/>
        </p:nvSpPr>
        <p:spPr>
          <a:xfrm>
            <a:off x="0" y="-125"/>
            <a:ext cx="18471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0"/>
          <p:cNvSpPr txBox="1"/>
          <p:nvPr>
            <p:ph idx="1" type="body"/>
          </p:nvPr>
        </p:nvSpPr>
        <p:spPr>
          <a:xfrm>
            <a:off x="1968175" y="402200"/>
            <a:ext cx="7001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42" name="Google Shape;242;p70"/>
          <p:cNvSpPr txBox="1"/>
          <p:nvPr>
            <p:ph type="title"/>
          </p:nvPr>
        </p:nvSpPr>
        <p:spPr>
          <a:xfrm>
            <a:off x="1847100" y="0"/>
            <a:ext cx="717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3" name="Google Shape;243;p70"/>
          <p:cNvCxnSpPr/>
          <p:nvPr/>
        </p:nvCxnSpPr>
        <p:spPr>
          <a:xfrm>
            <a:off x="1968175" y="402225"/>
            <a:ext cx="7051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70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3">
  <p:cSld name="SECTION_TITLE_AND_DESCRIPTION_2_1_1_3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1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1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50" name="Google Shape;250;p71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1" name="Google Shape;251;p71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2" name="Google Shape;252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71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">
  <p:cSld name="BLANK_1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36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8">
  <p:cSld name="SECTION_TITLE_AND_DESCRIPTION_8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2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72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59" name="Google Shape;259;p72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0" name="Google Shape;260;p72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9">
  <p:cSld name="SECTION_TITLE_AND_DESCRIPTION_9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3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3" name="Google Shape;26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7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5" name="Google Shape;265;p73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6" name="Google Shape;266;p7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4">
  <p:cSld name="SECTION_TITLE_AND_DESCRIPTION_2_1_1_3_3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4"/>
          <p:cNvSpPr/>
          <p:nvPr/>
        </p:nvSpPr>
        <p:spPr>
          <a:xfrm>
            <a:off x="0" y="-125"/>
            <a:ext cx="18471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74"/>
          <p:cNvSpPr txBox="1"/>
          <p:nvPr>
            <p:ph idx="1" type="body"/>
          </p:nvPr>
        </p:nvSpPr>
        <p:spPr>
          <a:xfrm>
            <a:off x="1968175" y="402200"/>
            <a:ext cx="7001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70" name="Google Shape;270;p74"/>
          <p:cNvSpPr txBox="1"/>
          <p:nvPr>
            <p:ph type="title"/>
          </p:nvPr>
        </p:nvSpPr>
        <p:spPr>
          <a:xfrm>
            <a:off x="1847100" y="0"/>
            <a:ext cx="717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1" name="Google Shape;271;p74"/>
          <p:cNvCxnSpPr/>
          <p:nvPr/>
        </p:nvCxnSpPr>
        <p:spPr>
          <a:xfrm>
            <a:off x="1968175" y="402225"/>
            <a:ext cx="7051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2" name="Google Shape;272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74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">
  <p:cSld name="SECTION_TITLE_AND_DESCRIPTION_2_1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7"/>
          <p:cNvSpPr txBox="1"/>
          <p:nvPr>
            <p:ph idx="1" type="body"/>
          </p:nvPr>
        </p:nvSpPr>
        <p:spPr>
          <a:xfrm>
            <a:off x="1539175" y="5546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38" name="Google Shape;3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37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37"/>
          <p:cNvSpPr txBox="1"/>
          <p:nvPr>
            <p:ph type="title"/>
          </p:nvPr>
        </p:nvSpPr>
        <p:spPr>
          <a:xfrm>
            <a:off x="1619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4">
  <p:cSld name="SECTION_TITLE_AND_DESCRIPTION_4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39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/>
        </p:nvSpPr>
        <p:spPr>
          <a:xfrm>
            <a:off x="6813725" y="3123925"/>
            <a:ext cx="2098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Quick Check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oint">
  <p:cSld name="BLANK_1_1">
    <p:bg>
      <p:bgPr>
        <a:solidFill>
          <a:schemeClr val="accen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40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ECTION_TITLE_AND_DESCRIPTION_1_5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41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44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19.xml"/><Relationship Id="rId43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45" Type="http://schemas.openxmlformats.org/officeDocument/2006/relationships/theme" Target="../theme/theme1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://data6.org/su23/syllabus/#acknowledgements-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"/>
          <p:cNvSpPr txBox="1"/>
          <p:nvPr>
            <p:ph type="ctrTitle"/>
          </p:nvPr>
        </p:nvSpPr>
        <p:spPr>
          <a:xfrm>
            <a:off x="3635400" y="2631002"/>
            <a:ext cx="51969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rgbClr val="2F6C9D"/>
                </a:solidFill>
              </a:rPr>
              <a:t>Visualizing Numerical Variables</a:t>
            </a:r>
            <a:endParaRPr>
              <a:solidFill>
                <a:srgbClr val="2F6C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1"/>
          <p:cNvSpPr txBox="1"/>
          <p:nvPr/>
        </p:nvSpPr>
        <p:spPr>
          <a:xfrm>
            <a:off x="3635550" y="3668863"/>
            <a:ext cx="32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393E4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Spark 10</a:t>
            </a:r>
            <a:r>
              <a:rPr b="0" i="0" lang="en" sz="1400" u="none" cap="none" strike="noStrike">
                <a:solidFill>
                  <a:srgbClr val="393E4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>
                <a:solidFill>
                  <a:srgbClr val="393E4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endParaRPr b="0" i="0" sz="14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1" name="Google Shape;281;p1"/>
          <p:cNvSpPr txBox="1"/>
          <p:nvPr/>
        </p:nvSpPr>
        <p:spPr>
          <a:xfrm>
            <a:off x="3635450" y="1039045"/>
            <a:ext cx="141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</a:t>
            </a:r>
            <a:r>
              <a:rPr lang="en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12</a:t>
            </a:r>
            <a:endParaRPr b="0" i="0" sz="1400" u="none" cap="none" strike="noStrike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2" name="Google Shape;282;p1"/>
          <p:cNvSpPr txBox="1"/>
          <p:nvPr/>
        </p:nvSpPr>
        <p:spPr>
          <a:xfrm>
            <a:off x="3635409" y="3422104"/>
            <a:ext cx="5196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All about histograms.</a:t>
            </a:r>
            <a:endParaRPr b="0" i="0" sz="16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3" name="Google Shape;283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600" y="1209200"/>
            <a:ext cx="2725100" cy="27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"/>
          <p:cNvSpPr txBox="1"/>
          <p:nvPr/>
        </p:nvSpPr>
        <p:spPr>
          <a:xfrm>
            <a:off x="1516350" y="4563625"/>
            <a:ext cx="611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Developed by students and faculty at UC Berkeley and Tuskegee University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rgbClr val="F88562"/>
                </a:solidFill>
                <a:latin typeface="Roboto Light"/>
                <a:ea typeface="Roboto Light"/>
                <a:cs typeface="Roboto Light"/>
                <a:sym typeface="Robot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data6.org/su23/syllabus/#acknowledgements-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10"/>
          <p:cNvSpPr txBox="1"/>
          <p:nvPr>
            <p:ph type="ctrTitle"/>
          </p:nvPr>
        </p:nvSpPr>
        <p:spPr>
          <a:xfrm>
            <a:off x="662100" y="1762000"/>
            <a:ext cx="7819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000"/>
              <a:t>Numerical Distributions, Histograms</a:t>
            </a:r>
            <a:endParaRPr sz="5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2" name="Google Shape;372;p10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Review: Bar Charts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NumPy Array Ranges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Numerical Distributions, Histograms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Choosing Bins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5. Overlaid and Side-by-Side Histograms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3" name="Google Shape;373;p10"/>
          <p:cNvSpPr txBox="1"/>
          <p:nvPr/>
        </p:nvSpPr>
        <p:spPr>
          <a:xfrm>
            <a:off x="115294" y="547901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Towards Numerical Distributions</a:t>
            </a:r>
            <a:endParaRPr/>
          </a:p>
        </p:txBody>
      </p:sp>
      <p:sp>
        <p:nvSpPr>
          <p:cNvPr id="379" name="Google Shape;379;p11"/>
          <p:cNvSpPr txBox="1"/>
          <p:nvPr>
            <p:ph idx="1" type="body"/>
          </p:nvPr>
        </p:nvSpPr>
        <p:spPr>
          <a:xfrm>
            <a:off x="376500" y="869425"/>
            <a:ext cx="83910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Bar charts visualize the distribution of 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variable</a:t>
            </a:r>
            <a:r>
              <a:rPr lang="en"/>
              <a:t>, or the relationship between 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variable</a:t>
            </a:r>
            <a:r>
              <a:rPr lang="en"/>
              <a:t> and one or more numerical variables.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Bar charts </a:t>
            </a: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cannot</a:t>
            </a:r>
            <a:r>
              <a:rPr lang="en"/>
              <a:t> display the distribution of a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variable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80" name="Google Shape;3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5000" y="3893125"/>
            <a:ext cx="3197475" cy="110477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11"/>
          <p:cNvSpPr txBox="1"/>
          <p:nvPr/>
        </p:nvSpPr>
        <p:spPr>
          <a:xfrm>
            <a:off x="407700" y="2737375"/>
            <a:ext cx="67560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How might we display the distribution of a numerical variable?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One solution is to combine ranges of values into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bins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Binning</a:t>
            </a:r>
            <a:endParaRPr/>
          </a:p>
        </p:txBody>
      </p:sp>
      <p:sp>
        <p:nvSpPr>
          <p:cNvPr id="388" name="Google Shape;388;p12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Binning is counting the number of numerical values that fall within ranges, called “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bins</a:t>
            </a:r>
            <a:r>
              <a:rPr lang="en"/>
              <a:t>”.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bin is defined by a left endpoint (lower bound) and right endpoint (upper bound).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value falls in a bin if it is greater than or equal to the left endpoint and less than the right endpoint.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[a, b): a is included, b is not.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width</a:t>
            </a:r>
            <a:r>
              <a:rPr lang="en"/>
              <a:t> of a bin is its right endpoint minus its left endpoint.</a:t>
            </a:r>
            <a:endParaRPr/>
          </a:p>
        </p:txBody>
      </p:sp>
      <p:sp>
        <p:nvSpPr>
          <p:cNvPr id="389" name="Google Shape;389;p12"/>
          <p:cNvSpPr txBox="1"/>
          <p:nvPr/>
        </p:nvSpPr>
        <p:spPr>
          <a:xfrm>
            <a:off x="773400" y="3142375"/>
            <a:ext cx="75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72, 61, 63, 74, 68, 67, 65, 73, 65, 62, 66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90" name="Google Shape;390;p12"/>
          <p:cNvGrpSpPr/>
          <p:nvPr/>
        </p:nvGrpSpPr>
        <p:grpSpPr>
          <a:xfrm>
            <a:off x="1166250" y="4324500"/>
            <a:ext cx="6811500" cy="734700"/>
            <a:chOff x="1166250" y="3446200"/>
            <a:chExt cx="6811500" cy="734700"/>
          </a:xfrm>
        </p:grpSpPr>
        <p:cxnSp>
          <p:nvCxnSpPr>
            <p:cNvPr id="391" name="Google Shape;391;p12"/>
            <p:cNvCxnSpPr/>
            <p:nvPr/>
          </p:nvCxnSpPr>
          <p:spPr>
            <a:xfrm>
              <a:off x="2338538" y="3446200"/>
              <a:ext cx="0" cy="30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12"/>
            <p:cNvCxnSpPr/>
            <p:nvPr/>
          </p:nvCxnSpPr>
          <p:spPr>
            <a:xfrm>
              <a:off x="3452338" y="3446200"/>
              <a:ext cx="0" cy="30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p12"/>
            <p:cNvCxnSpPr/>
            <p:nvPr/>
          </p:nvCxnSpPr>
          <p:spPr>
            <a:xfrm>
              <a:off x="4572031" y="3446200"/>
              <a:ext cx="0" cy="30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p12"/>
            <p:cNvCxnSpPr/>
            <p:nvPr/>
          </p:nvCxnSpPr>
          <p:spPr>
            <a:xfrm>
              <a:off x="5687599" y="3446200"/>
              <a:ext cx="0" cy="30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5" name="Google Shape;395;p12"/>
            <p:cNvCxnSpPr/>
            <p:nvPr/>
          </p:nvCxnSpPr>
          <p:spPr>
            <a:xfrm>
              <a:off x="6803166" y="3446200"/>
              <a:ext cx="0" cy="30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6" name="Google Shape;396;p12"/>
            <p:cNvSpPr txBox="1"/>
            <p:nvPr/>
          </p:nvSpPr>
          <p:spPr>
            <a:xfrm>
              <a:off x="2129900" y="3749800"/>
              <a:ext cx="41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60</a:t>
              </a:r>
              <a:endParaRPr b="1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" name="Google Shape;397;p12"/>
            <p:cNvSpPr txBox="1"/>
            <p:nvPr/>
          </p:nvSpPr>
          <p:spPr>
            <a:xfrm>
              <a:off x="3246625" y="3749800"/>
              <a:ext cx="41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64</a:t>
              </a:r>
              <a:endParaRPr b="1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" name="Google Shape;398;p12"/>
            <p:cNvSpPr txBox="1"/>
            <p:nvPr/>
          </p:nvSpPr>
          <p:spPr>
            <a:xfrm>
              <a:off x="4363350" y="3749800"/>
              <a:ext cx="41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68</a:t>
              </a:r>
              <a:endParaRPr b="1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" name="Google Shape;399;p12"/>
            <p:cNvSpPr txBox="1"/>
            <p:nvPr/>
          </p:nvSpPr>
          <p:spPr>
            <a:xfrm>
              <a:off x="5480125" y="3749800"/>
              <a:ext cx="41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72</a:t>
              </a:r>
              <a:endParaRPr b="1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" name="Google Shape;400;p12"/>
            <p:cNvSpPr txBox="1"/>
            <p:nvPr/>
          </p:nvSpPr>
          <p:spPr>
            <a:xfrm>
              <a:off x="6596800" y="3749800"/>
              <a:ext cx="417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76</a:t>
              </a:r>
              <a:endParaRPr b="1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1166250" y="3749800"/>
              <a:ext cx="6811500" cy="90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12"/>
          <p:cNvSpPr/>
          <p:nvPr/>
        </p:nvSpPr>
        <p:spPr>
          <a:xfrm>
            <a:off x="5780838" y="4414800"/>
            <a:ext cx="929100" cy="123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2"/>
          <p:cNvSpPr/>
          <p:nvPr/>
        </p:nvSpPr>
        <p:spPr>
          <a:xfrm>
            <a:off x="2430888" y="4414800"/>
            <a:ext cx="929100" cy="123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2430888" y="4201500"/>
            <a:ext cx="929100" cy="123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2"/>
          <p:cNvSpPr/>
          <p:nvPr/>
        </p:nvSpPr>
        <p:spPr>
          <a:xfrm>
            <a:off x="5780838" y="4201500"/>
            <a:ext cx="929100" cy="123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4665263" y="4414800"/>
            <a:ext cx="929100" cy="123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3547625" y="4414800"/>
            <a:ext cx="929100" cy="123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2"/>
          <p:cNvSpPr/>
          <p:nvPr/>
        </p:nvSpPr>
        <p:spPr>
          <a:xfrm>
            <a:off x="3547638" y="4201500"/>
            <a:ext cx="929100" cy="123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2"/>
          <p:cNvSpPr/>
          <p:nvPr/>
        </p:nvSpPr>
        <p:spPr>
          <a:xfrm>
            <a:off x="5780838" y="3988200"/>
            <a:ext cx="929100" cy="123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2"/>
          <p:cNvSpPr/>
          <p:nvPr/>
        </p:nvSpPr>
        <p:spPr>
          <a:xfrm>
            <a:off x="3547613" y="3971250"/>
            <a:ext cx="929100" cy="123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2"/>
          <p:cNvSpPr/>
          <p:nvPr/>
        </p:nvSpPr>
        <p:spPr>
          <a:xfrm>
            <a:off x="2430888" y="3971250"/>
            <a:ext cx="929100" cy="123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2"/>
          <p:cNvSpPr/>
          <p:nvPr/>
        </p:nvSpPr>
        <p:spPr>
          <a:xfrm>
            <a:off x="3547613" y="3757950"/>
            <a:ext cx="929100" cy="123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4" name="Google Shape;414;p12"/>
          <p:cNvGrpSpPr/>
          <p:nvPr/>
        </p:nvGrpSpPr>
        <p:grpSpPr>
          <a:xfrm>
            <a:off x="6709800" y="3423450"/>
            <a:ext cx="2057700" cy="792000"/>
            <a:chOff x="6709800" y="3423450"/>
            <a:chExt cx="2057700" cy="792000"/>
          </a:xfrm>
        </p:grpSpPr>
        <p:sp>
          <p:nvSpPr>
            <p:cNvPr id="415" name="Google Shape;415;p12"/>
            <p:cNvSpPr/>
            <p:nvPr/>
          </p:nvSpPr>
          <p:spPr>
            <a:xfrm>
              <a:off x="7514700" y="3423450"/>
              <a:ext cx="1252800" cy="792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Bin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: [72, 76)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Width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: 4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416" name="Google Shape;416;p12"/>
            <p:cNvCxnSpPr>
              <a:stCxn id="415" idx="1"/>
              <a:endCxn id="409" idx="3"/>
            </p:cNvCxnSpPr>
            <p:nvPr/>
          </p:nvCxnSpPr>
          <p:spPr>
            <a:xfrm flipH="1">
              <a:off x="6709800" y="3819450"/>
              <a:ext cx="804900" cy="2304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Histograms</a:t>
            </a:r>
            <a:endParaRPr/>
          </a:p>
        </p:txBody>
      </p:sp>
      <p:sp>
        <p:nvSpPr>
          <p:cNvPr id="422" name="Google Shape;422;p13"/>
          <p:cNvSpPr txBox="1"/>
          <p:nvPr>
            <p:ph idx="1" type="body"/>
          </p:nvPr>
        </p:nvSpPr>
        <p:spPr>
          <a:xfrm>
            <a:off x="236625" y="1083025"/>
            <a:ext cx="44193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histogram</a:t>
            </a:r>
            <a:r>
              <a:rPr lang="en"/>
              <a:t> visualizes the distribution of a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variable</a:t>
            </a:r>
            <a:r>
              <a:rPr lang="en"/>
              <a:t> by binning. The method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plt.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hist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(column)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This column must contain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values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automatically chooses bins for us. We can change them.</a:t>
            </a:r>
            <a:endParaRPr/>
          </a:p>
        </p:txBody>
      </p:sp>
      <p:sp>
        <p:nvSpPr>
          <p:cNvPr id="423" name="Google Shape;42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13"/>
          <p:cNvSpPr txBox="1"/>
          <p:nvPr/>
        </p:nvSpPr>
        <p:spPr>
          <a:xfrm>
            <a:off x="4839800" y="738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tipValue = tips['tip']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plt.hist(tipValue)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5" name="Google Shape;42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59100"/>
            <a:ext cx="3949722" cy="300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6ad7c3d9a2_0_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Get the Data</a:t>
            </a:r>
            <a:endParaRPr/>
          </a:p>
        </p:txBody>
      </p:sp>
      <p:sp>
        <p:nvSpPr>
          <p:cNvPr id="431" name="Google Shape;431;g26ad7c3d9a2_0_2"/>
          <p:cNvSpPr txBox="1"/>
          <p:nvPr>
            <p:ph idx="1" type="body"/>
          </p:nvPr>
        </p:nvSpPr>
        <p:spPr>
          <a:xfrm>
            <a:off x="236625" y="798225"/>
            <a:ext cx="844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also get the bin end points and the values (counts) plotted at each bin.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26ad7c3d9a2_0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g26ad7c3d9a2_0_2"/>
          <p:cNvSpPr txBox="1"/>
          <p:nvPr/>
        </p:nvSpPr>
        <p:spPr>
          <a:xfrm>
            <a:off x="236625" y="1191825"/>
            <a:ext cx="52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values, bins, plot = plt.hist(tipValue)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4" name="Google Shape;434;g26ad7c3d9a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687" y="1191813"/>
            <a:ext cx="3949722" cy="3004117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26ad7c3d9a2_0_2"/>
          <p:cNvSpPr txBox="1"/>
          <p:nvPr/>
        </p:nvSpPr>
        <p:spPr>
          <a:xfrm>
            <a:off x="236625" y="1937875"/>
            <a:ext cx="7637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print(values)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array([41.,79.,66.,27.,19.,5.,4.,1.,1.,1.])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sum(values)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244.0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sum(tipValue)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244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g26ad7c3d9a2_0_2"/>
          <p:cNvSpPr txBox="1"/>
          <p:nvPr/>
        </p:nvSpPr>
        <p:spPr>
          <a:xfrm>
            <a:off x="236625" y="4195925"/>
            <a:ext cx="821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print(bins)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array([1.,1.9,2.8,3.7,4.6,5.5,6.4,7.3,8.2,9.1,10.])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7" name="Google Shape;437;g26ad7c3d9a2_0_2"/>
          <p:cNvCxnSpPr/>
          <p:nvPr/>
        </p:nvCxnSpPr>
        <p:spPr>
          <a:xfrm flipH="1">
            <a:off x="5713050" y="2060850"/>
            <a:ext cx="1575000" cy="51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g26ad7c3d9a2_0_2"/>
          <p:cNvSpPr txBox="1"/>
          <p:nvPr>
            <p:ph idx="1" type="body"/>
          </p:nvPr>
        </p:nvSpPr>
        <p:spPr>
          <a:xfrm>
            <a:off x="6606200" y="1429538"/>
            <a:ext cx="247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41 tips in the range [1,1.9)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6ad7c3d9a2_0_2"/>
          <p:cNvSpPr txBox="1"/>
          <p:nvPr/>
        </p:nvSpPr>
        <p:spPr>
          <a:xfrm>
            <a:off x="973350" y="2211150"/>
            <a:ext cx="469200" cy="43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g26ad7c3d9a2_0_2"/>
          <p:cNvSpPr txBox="1"/>
          <p:nvPr/>
        </p:nvSpPr>
        <p:spPr>
          <a:xfrm>
            <a:off x="973350" y="4411325"/>
            <a:ext cx="953400" cy="43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"/>
          <p:cNvSpPr txBox="1"/>
          <p:nvPr>
            <p:ph type="title"/>
          </p:nvPr>
        </p:nvSpPr>
        <p:spPr>
          <a:xfrm>
            <a:off x="311700" y="2926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2</a:t>
            </a:r>
            <a:endParaRPr/>
          </a:p>
        </p:txBody>
      </p:sp>
      <p:sp>
        <p:nvSpPr>
          <p:cNvPr id="446" name="Google Shape;44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16"/>
          <p:cNvSpPr txBox="1"/>
          <p:nvPr>
            <p:ph idx="1" type="body"/>
          </p:nvPr>
        </p:nvSpPr>
        <p:spPr>
          <a:xfrm>
            <a:off x="311700" y="677275"/>
            <a:ext cx="6282300" cy="34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Answer the following about this histogram of (fake) heights. If you don’t believe it’s possible to answer the question, write “can’t tell”.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How many are between 60 inches &amp; 64 inches?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How many heights are between 62 inches &amp; 68 inches?</a:t>
            </a:r>
            <a:endParaRPr/>
          </a:p>
        </p:txBody>
      </p:sp>
      <p:pic>
        <p:nvPicPr>
          <p:cNvPr id="448" name="Google Shape;4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12" y="1291625"/>
            <a:ext cx="6152124" cy="28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Note on Bins</a:t>
            </a:r>
            <a:endParaRPr/>
          </a:p>
        </p:txBody>
      </p:sp>
      <p:sp>
        <p:nvSpPr>
          <p:cNvPr id="454" name="Google Shape;454;p17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By looking at a histogram, we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cannot</a:t>
            </a:r>
            <a:r>
              <a:rPr b="1" lang="en"/>
              <a:t> </a:t>
            </a:r>
            <a:r>
              <a:rPr lang="en"/>
              <a:t>tell how values are distributed within a bin.</a:t>
            </a:r>
            <a:endParaRPr/>
          </a:p>
        </p:txBody>
      </p:sp>
      <p:pic>
        <p:nvPicPr>
          <p:cNvPr id="455" name="Google Shape;4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925" y="2013325"/>
            <a:ext cx="6037926" cy="28283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7" name="Google Shape;457;p17"/>
          <p:cNvGrpSpPr/>
          <p:nvPr/>
        </p:nvGrpSpPr>
        <p:grpSpPr>
          <a:xfrm>
            <a:off x="3833100" y="1670350"/>
            <a:ext cx="4934400" cy="1231500"/>
            <a:chOff x="3833100" y="1670350"/>
            <a:chExt cx="4934400" cy="1231500"/>
          </a:xfrm>
        </p:grpSpPr>
        <p:sp>
          <p:nvSpPr>
            <p:cNvPr id="458" name="Google Shape;458;p17"/>
            <p:cNvSpPr/>
            <p:nvPr/>
          </p:nvSpPr>
          <p:spPr>
            <a:xfrm>
              <a:off x="4923600" y="1670350"/>
              <a:ext cx="3843900" cy="1231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All heights in this bin could be 64 inches. 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Or they could all be 66 inches. 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Or half could be 65 and half could be 67.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Unless we have the actual data, 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 can’t tell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459" name="Google Shape;459;p17"/>
            <p:cNvCxnSpPr>
              <a:stCxn id="458" idx="1"/>
            </p:cNvCxnSpPr>
            <p:nvPr/>
          </p:nvCxnSpPr>
          <p:spPr>
            <a:xfrm flipH="1">
              <a:off x="3833100" y="2286100"/>
              <a:ext cx="1090500" cy="3906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18"/>
          <p:cNvSpPr txBox="1"/>
          <p:nvPr>
            <p:ph type="ctrTitle"/>
          </p:nvPr>
        </p:nvSpPr>
        <p:spPr>
          <a:xfrm>
            <a:off x="662100" y="201765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Choosing Bins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6" name="Google Shape;466;p18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Review: Bar Charts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NumPy Array Ranges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Numerical Distributions, Histograms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4. Choosing Bins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5. Overlaid and Side-by-Side Histograms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67" name="Google Shape;467;p18"/>
          <p:cNvSpPr txBox="1"/>
          <p:nvPr/>
        </p:nvSpPr>
        <p:spPr>
          <a:xfrm>
            <a:off x="115294" y="721716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Bins</a:t>
            </a:r>
            <a:endParaRPr/>
          </a:p>
        </p:txBody>
      </p:sp>
      <p:sp>
        <p:nvSpPr>
          <p:cNvPr id="473" name="Google Shape;473;p19"/>
          <p:cNvSpPr txBox="1"/>
          <p:nvPr>
            <p:ph idx="1" type="body"/>
          </p:nvPr>
        </p:nvSpPr>
        <p:spPr>
          <a:xfrm>
            <a:off x="259450" y="783200"/>
            <a:ext cx="4542600" cy="2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.hist</a:t>
            </a:r>
            <a:r>
              <a:rPr lang="en"/>
              <a:t> chooses bins by default for us.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resulting histogram often looks nice, but has non-integer bins which are harder for us to interpret.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We can choose our own bins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will only consider histograms where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all bins have equal width</a:t>
            </a:r>
            <a:r>
              <a:rPr lang="en"/>
              <a:t>, though it is possible to draw histograms where bins have unequal width.</a:t>
            </a:r>
            <a:endParaRPr b="1">
              <a:solidFill>
                <a:srgbClr val="B92120"/>
              </a:solidFill>
            </a:endParaRPr>
          </a:p>
        </p:txBody>
      </p:sp>
      <p:sp>
        <p:nvSpPr>
          <p:cNvPr id="474" name="Google Shape;4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5" name="Google Shape;475;p19"/>
          <p:cNvGrpSpPr/>
          <p:nvPr/>
        </p:nvGrpSpPr>
        <p:grpSpPr>
          <a:xfrm>
            <a:off x="990100" y="2109325"/>
            <a:ext cx="4577700" cy="2630100"/>
            <a:chOff x="990100" y="2109325"/>
            <a:chExt cx="4577700" cy="2630100"/>
          </a:xfrm>
        </p:grpSpPr>
        <p:sp>
          <p:nvSpPr>
            <p:cNvPr id="476" name="Google Shape;476;p19"/>
            <p:cNvSpPr/>
            <p:nvPr/>
          </p:nvSpPr>
          <p:spPr>
            <a:xfrm>
              <a:off x="990100" y="3765025"/>
              <a:ext cx="3233700" cy="974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The optional </a:t>
              </a:r>
              <a:r>
                <a:rPr b="1" i="0" lang="en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bins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argument in </a:t>
              </a:r>
              <a:r>
                <a:rPr b="1" i="0" lang="en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hist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can take a number of bins. (The default is 10.)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.</a:t>
              </a:r>
              <a:endParaRPr b="0" i="0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477" name="Google Shape;477;p19"/>
            <p:cNvCxnSpPr>
              <a:stCxn id="476" idx="3"/>
            </p:cNvCxnSpPr>
            <p:nvPr/>
          </p:nvCxnSpPr>
          <p:spPr>
            <a:xfrm flipH="1" rot="10800000">
              <a:off x="4223800" y="2109325"/>
              <a:ext cx="1344000" cy="2142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78" name="Google Shape;478;p19"/>
          <p:cNvSpPr txBox="1"/>
          <p:nvPr/>
        </p:nvSpPr>
        <p:spPr>
          <a:xfrm>
            <a:off x="5389150" y="1033213"/>
            <a:ext cx="339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values, bins, plot = plt.hist(tipValue,bins = 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79" name="Google Shape;4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600" y="2109338"/>
            <a:ext cx="3271400" cy="244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np.arange()</a:t>
            </a:r>
            <a:endParaRPr/>
          </a:p>
        </p:txBody>
      </p:sp>
      <p:sp>
        <p:nvSpPr>
          <p:cNvPr id="485" name="Google Shape;485;p20"/>
          <p:cNvSpPr txBox="1"/>
          <p:nvPr>
            <p:ph idx="1" type="body"/>
          </p:nvPr>
        </p:nvSpPr>
        <p:spPr>
          <a:xfrm>
            <a:off x="236625" y="997350"/>
            <a:ext cx="4953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You can also give an array that </a:t>
            </a:r>
            <a:r>
              <a:rPr lang="en"/>
              <a:t>specifies</a:t>
            </a:r>
            <a:r>
              <a:rPr lang="en"/>
              <a:t> the bin end points.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But if we want more than a handful of bins, it will be tiring to create them by hand. Instead, we can use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arange</a:t>
            </a:r>
            <a:r>
              <a:rPr lang="en"/>
              <a:t> to create an array of equally spaced values.</a:t>
            </a:r>
            <a:endParaRPr/>
          </a:p>
        </p:txBody>
      </p:sp>
      <p:sp>
        <p:nvSpPr>
          <p:cNvPr id="486" name="Google Shape;4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7" name="Google Shape;487;p20"/>
          <p:cNvGrpSpPr/>
          <p:nvPr/>
        </p:nvGrpSpPr>
        <p:grpSpPr>
          <a:xfrm>
            <a:off x="4628763" y="330225"/>
            <a:ext cx="4257600" cy="1408500"/>
            <a:chOff x="4491113" y="742500"/>
            <a:chExt cx="4257600" cy="1408500"/>
          </a:xfrm>
        </p:grpSpPr>
        <p:sp>
          <p:nvSpPr>
            <p:cNvPr id="488" name="Google Shape;488;p20"/>
            <p:cNvSpPr/>
            <p:nvPr/>
          </p:nvSpPr>
          <p:spPr>
            <a:xfrm>
              <a:off x="4491113" y="742500"/>
              <a:ext cx="4257600" cy="507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Same as </a:t>
              </a:r>
              <a:r>
                <a:rPr b="1" i="0" lang="en" sz="1400" u="none" cap="none" strike="noStrike">
                  <a:solidFill>
                    <a:srgbClr val="60606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np</a:t>
              </a:r>
              <a:r>
                <a:rPr b="1" i="0" lang="en" sz="1400" u="none" cap="none" strike="noStrike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</a:t>
              </a:r>
              <a:r>
                <a:rPr b="1" i="0" lang="en" sz="1400" u="none" cap="none" strike="noStrike">
                  <a:solidFill>
                    <a:srgbClr val="60606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array</a:t>
              </a:r>
              <a:r>
                <a:rPr b="1" i="0" lang="en" sz="1400" u="none" cap="none" strike="noStrike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([</a:t>
              </a:r>
              <a:r>
                <a:rPr b="1" i="0" lang="en" sz="14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r>
                <a:rPr b="1" i="0" lang="en" sz="1400" u="none" cap="none" strike="noStrike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1" i="0" lang="en" sz="1400" u="none" cap="none" strike="noStrike">
                  <a:solidFill>
                    <a:srgbClr val="60606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b="1" i="0" lang="en" sz="14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b="1" i="0" lang="en" sz="1400" u="none" cap="none" strike="noStrike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1" i="0" lang="en" sz="1400" u="none" cap="none" strike="noStrike">
                  <a:solidFill>
                    <a:srgbClr val="60606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b="1" i="0" lang="en" sz="14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b="1" i="0" lang="en" sz="1400" u="none" cap="none" strike="noStrike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1" i="0" lang="en" sz="1400" u="none" cap="none" strike="noStrike">
                  <a:solidFill>
                    <a:srgbClr val="60606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b="1" i="0" lang="en" sz="14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r>
                <a:rPr b="1" i="0" lang="en" sz="1400" u="none" cap="none" strike="noStrike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1" i="0" lang="en" sz="1400" u="none" cap="none" strike="noStrike">
                  <a:solidFill>
                    <a:srgbClr val="60606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…</a:t>
              </a:r>
              <a:r>
                <a:rPr b="1" i="0" lang="en" sz="1400" u="none" cap="none" strike="noStrike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1" i="0" lang="en" sz="1400" u="none" cap="none" strike="noStrike">
                  <a:solidFill>
                    <a:srgbClr val="60606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b="1" i="0" lang="en" sz="14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11</a:t>
              </a:r>
              <a:r>
                <a:rPr b="1" i="0" lang="en" sz="1400" u="none" cap="none" strike="noStrike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])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5792225" y="1750800"/>
              <a:ext cx="1655400" cy="4002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0" name="Google Shape;490;p20"/>
            <p:cNvCxnSpPr/>
            <p:nvPr/>
          </p:nvCxnSpPr>
          <p:spPr>
            <a:xfrm flipH="1">
              <a:off x="6623988" y="1262100"/>
              <a:ext cx="285000" cy="488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491" name="Google Shape;4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672" y="1975525"/>
            <a:ext cx="3533707" cy="26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0"/>
          <p:cNvSpPr txBox="1"/>
          <p:nvPr/>
        </p:nvSpPr>
        <p:spPr>
          <a:xfrm>
            <a:off x="1058850" y="1351125"/>
            <a:ext cx="74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values, bins, plot = plt.hist(tipValue,bins = np.arange(12))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91" name="Google Shape;291;p2"/>
          <p:cNvSpPr txBox="1"/>
          <p:nvPr>
            <p:ph idx="2" type="body"/>
          </p:nvPr>
        </p:nvSpPr>
        <p:spPr>
          <a:xfrm>
            <a:off x="4667425" y="772025"/>
            <a:ext cx="44082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 Homework Due this week!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Mid-Semester Project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will be announced soon/this week.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Will be similar to Homework #3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Will be due March 22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Office Hours</a:t>
            </a:r>
            <a:r>
              <a:rPr lang="en"/>
              <a:t> take place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(Suzanne) Mondays 4:30 - 5:20PM in ACS 366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(Adrien) Wednesdays 4:30 - 5:20PM in ACS 330B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(Jordan) Tuesdays &amp; Thursdays 10-12am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Week ??</a:t>
            </a:r>
            <a:endParaRPr/>
          </a:p>
        </p:txBody>
      </p:sp>
      <p:sp>
        <p:nvSpPr>
          <p:cNvPr id="293" name="Google Shape;29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21"/>
          <p:cNvPicPr preferRelativeResize="0"/>
          <p:nvPr/>
        </p:nvPicPr>
        <p:blipFill rotWithShape="1">
          <a:blip r:embed="rId3">
            <a:alphaModFix/>
          </a:blip>
          <a:srcRect b="0" l="1487" r="0" t="6959"/>
          <a:stretch/>
        </p:blipFill>
        <p:spPr>
          <a:xfrm>
            <a:off x="236625" y="1702450"/>
            <a:ext cx="5670249" cy="28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99" name="Google Shape;499;p21"/>
          <p:cNvSpPr txBox="1"/>
          <p:nvPr>
            <p:ph idx="1" type="body"/>
          </p:nvPr>
        </p:nvSpPr>
        <p:spPr>
          <a:xfrm>
            <a:off x="236625" y="80517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It’s a good idea to determine the min and max values in a column before choosing bins, to make sure your bins encompass the entire range.</a:t>
            </a:r>
            <a:endParaRPr/>
          </a:p>
        </p:txBody>
      </p:sp>
      <p:sp>
        <p:nvSpPr>
          <p:cNvPr id="500" name="Google Shape;5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1" name="Google Shape;501;p21"/>
          <p:cNvGrpSpPr/>
          <p:nvPr/>
        </p:nvGrpSpPr>
        <p:grpSpPr>
          <a:xfrm>
            <a:off x="5321450" y="1702450"/>
            <a:ext cx="3447900" cy="2773200"/>
            <a:chOff x="5321450" y="1702450"/>
            <a:chExt cx="3447900" cy="2773200"/>
          </a:xfrm>
        </p:grpSpPr>
        <p:sp>
          <p:nvSpPr>
            <p:cNvPr id="502" name="Google Shape;502;p21"/>
            <p:cNvSpPr/>
            <p:nvPr/>
          </p:nvSpPr>
          <p:spPr>
            <a:xfrm>
              <a:off x="5953250" y="1702450"/>
              <a:ext cx="2816100" cy="2773200"/>
            </a:xfrm>
            <a:prstGeom prst="roundRect">
              <a:avLst>
                <a:gd fmla="val 10266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We need to make sure that the largest value in the column is part of one of our bins.</a:t>
              </a:r>
              <a:endParaRPr b="0" i="0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If we used </a:t>
              </a:r>
              <a:endParaRPr b="0" i="0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60606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np</a:t>
              </a:r>
              <a:r>
                <a:rPr b="1" i="0" lang="en" sz="1400" u="none" cap="none" strike="noStrike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</a:t>
              </a:r>
              <a:r>
                <a:rPr b="1" i="0" lang="en" sz="1400" u="none" cap="none" strike="noStrike">
                  <a:solidFill>
                    <a:srgbClr val="60606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arange</a:t>
              </a:r>
              <a:r>
                <a:rPr b="1" i="0" lang="en" sz="1400" u="none" cap="none" strike="noStrike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(</a:t>
              </a:r>
              <a:r>
                <a:rPr b="1" i="0" lang="en" sz="14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r>
                <a:rPr b="1" i="0" lang="en" sz="1400" u="none" cap="none" strike="noStrike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1" i="0" lang="en" sz="1400" u="none" cap="none" strike="noStrike">
                  <a:solidFill>
                    <a:srgbClr val="60606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b="1" i="0" lang="en" sz="14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51</a:t>
              </a:r>
              <a:r>
                <a:rPr b="1" i="0" lang="en" sz="1400" u="none" cap="none" strike="noStrike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1" i="0" lang="en" sz="1400" u="none" cap="none" strike="noStrike">
                  <a:solidFill>
                    <a:srgbClr val="60606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b="1" i="0" lang="en" sz="14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r>
                <a:rPr b="1" i="0" lang="en" sz="1400" u="none" cap="none" strike="noStrike">
                  <a:solidFill>
                    <a:srgbClr val="9929BD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)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for example, the last two elements in </a:t>
              </a:r>
              <a:r>
                <a:rPr b="1" i="0" lang="en" sz="1400" u="none" cap="none" strike="noStrike">
                  <a:solidFill>
                    <a:srgbClr val="66666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bins_3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 would be 45 and 48, meaning that the last bin is [45, 48), and 50.81 isn’t placed in a bin.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3" name="Google Shape;503;p21"/>
            <p:cNvCxnSpPr>
              <a:stCxn id="502" idx="1"/>
            </p:cNvCxnSpPr>
            <p:nvPr/>
          </p:nvCxnSpPr>
          <p:spPr>
            <a:xfrm flipH="1">
              <a:off x="5321450" y="3089050"/>
              <a:ext cx="631800" cy="315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Tradeoff</a:t>
            </a:r>
            <a:endParaRPr/>
          </a:p>
        </p:txBody>
      </p:sp>
      <p:sp>
        <p:nvSpPr>
          <p:cNvPr id="509" name="Google Shape;509;p22"/>
          <p:cNvSpPr txBox="1"/>
          <p:nvPr>
            <p:ph idx="1" type="body"/>
          </p:nvPr>
        </p:nvSpPr>
        <p:spPr>
          <a:xfrm>
            <a:off x="259447" y="783200"/>
            <a:ext cx="424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width of each bin used dramatically changes the resulting histogram.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Narrow Bins</a:t>
            </a:r>
            <a:r>
              <a:rPr lang="en"/>
              <a:t> → many bins, each with few values. Resulting histogram is choppy.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Wide Bins</a:t>
            </a:r>
            <a:r>
              <a:rPr lang="en"/>
              <a:t> → few bins, each with many values. Resulting histogram is smooth.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In practice, it’s up to you to choose the bin size of your histogram.</a:t>
            </a:r>
            <a:endParaRPr/>
          </a:p>
        </p:txBody>
      </p:sp>
      <p:pic>
        <p:nvPicPr>
          <p:cNvPr id="510" name="Google Shape;510;p22"/>
          <p:cNvPicPr preferRelativeResize="0"/>
          <p:nvPr/>
        </p:nvPicPr>
        <p:blipFill rotWithShape="1">
          <a:blip r:embed="rId3">
            <a:alphaModFix/>
          </a:blip>
          <a:srcRect b="0" l="0" r="0" t="15895"/>
          <a:stretch/>
        </p:blipFill>
        <p:spPr>
          <a:xfrm>
            <a:off x="4566713" y="46375"/>
            <a:ext cx="3173899" cy="17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2"/>
          <p:cNvPicPr preferRelativeResize="0"/>
          <p:nvPr/>
        </p:nvPicPr>
        <p:blipFill rotWithShape="1">
          <a:blip r:embed="rId4">
            <a:alphaModFix/>
          </a:blip>
          <a:srcRect b="0" l="0" r="0" t="15895"/>
          <a:stretch/>
        </p:blipFill>
        <p:spPr>
          <a:xfrm>
            <a:off x="4485775" y="1648650"/>
            <a:ext cx="3305899" cy="181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2"/>
          <p:cNvPicPr preferRelativeResize="0"/>
          <p:nvPr/>
        </p:nvPicPr>
        <p:blipFill rotWithShape="1">
          <a:blip r:embed="rId5">
            <a:alphaModFix/>
          </a:blip>
          <a:srcRect b="0" l="0" r="0" t="15073"/>
          <a:stretch/>
        </p:blipFill>
        <p:spPr>
          <a:xfrm>
            <a:off x="4485775" y="3228200"/>
            <a:ext cx="3305900" cy="178142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22"/>
          <p:cNvSpPr/>
          <p:nvPr/>
        </p:nvSpPr>
        <p:spPr>
          <a:xfrm>
            <a:off x="7854025" y="1006475"/>
            <a:ext cx="1113600" cy="44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Width = 3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5" name="Google Shape;515;p22"/>
          <p:cNvSpPr/>
          <p:nvPr/>
        </p:nvSpPr>
        <p:spPr>
          <a:xfrm>
            <a:off x="7854025" y="2571750"/>
            <a:ext cx="1113600" cy="44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Width = 7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7854025" y="4199600"/>
            <a:ext cx="1113600" cy="44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Width = 10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23"/>
          <p:cNvSpPr txBox="1"/>
          <p:nvPr>
            <p:ph type="ctrTitle"/>
          </p:nvPr>
        </p:nvSpPr>
        <p:spPr>
          <a:xfrm>
            <a:off x="662100" y="1795525"/>
            <a:ext cx="7819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000"/>
              <a:t>Overlaid and Side-by-Side Histograms</a:t>
            </a:r>
            <a:endParaRPr sz="5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3" name="Google Shape;523;p23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Review: Bar Charts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NumPy Array Ranges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Numerical Distributions, Histograms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Choosing Bins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5. Overlaid and Side-by-Side Histograms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23"/>
          <p:cNvSpPr txBox="1"/>
          <p:nvPr/>
        </p:nvSpPr>
        <p:spPr>
          <a:xfrm>
            <a:off x="115294" y="906238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Combining Histograms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0" name="Google Shape;530;p24"/>
          <p:cNvSpPr txBox="1"/>
          <p:nvPr>
            <p:ph idx="1" type="body"/>
          </p:nvPr>
        </p:nvSpPr>
        <p:spPr>
          <a:xfrm>
            <a:off x="289950" y="779541"/>
            <a:ext cx="85641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What if we want to show the distribution of a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variable</a:t>
            </a:r>
            <a:r>
              <a:rPr lang="en"/>
              <a:t>, </a:t>
            </a: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grouped</a:t>
            </a:r>
            <a:r>
              <a:rPr lang="en"/>
              <a:t> by some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variable</a:t>
            </a:r>
            <a:r>
              <a:rPr lang="en"/>
              <a:t>? For example, tips on weekends vs. tips on weekdays?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400">
              <a:solidFill>
                <a:srgbClr val="606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1" name="Google Shape;5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24"/>
          <p:cNvSpPr txBox="1"/>
          <p:nvPr>
            <p:ph idx="1" type="body"/>
          </p:nvPr>
        </p:nvSpPr>
        <p:spPr>
          <a:xfrm>
            <a:off x="289950" y="1660945"/>
            <a:ext cx="856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We will separate each category into its own array and overlay each plot with one another.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400">
              <a:solidFill>
                <a:srgbClr val="606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33" name="Google Shape;5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600" y="2365688"/>
            <a:ext cx="2841575" cy="22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24"/>
          <p:cNvPicPr preferRelativeResize="0"/>
          <p:nvPr/>
        </p:nvPicPr>
        <p:blipFill rotWithShape="1">
          <a:blip r:embed="rId4">
            <a:alphaModFix/>
          </a:blip>
          <a:srcRect b="0" l="0" r="0" t="6751"/>
          <a:stretch/>
        </p:blipFill>
        <p:spPr>
          <a:xfrm>
            <a:off x="966125" y="2158589"/>
            <a:ext cx="3605875" cy="268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540" name="Google Shape;540;p25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3184647" y="1283287"/>
            <a:ext cx="5959354" cy="2669364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449725" y="1552550"/>
            <a:ext cx="2623200" cy="240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It can be hard to compare two distributions if one has significantly more observations than the other.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When comparing distributions, compare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shape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, not the absolute heights. 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6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Bar Charts vs. Histograms</a:t>
            </a:r>
            <a:endParaRPr/>
          </a:p>
        </p:txBody>
      </p:sp>
      <p:sp>
        <p:nvSpPr>
          <p:cNvPr id="548" name="Google Shape;548;p26"/>
          <p:cNvSpPr txBox="1"/>
          <p:nvPr>
            <p:ph idx="1" type="body"/>
          </p:nvPr>
        </p:nvSpPr>
        <p:spPr>
          <a:xfrm>
            <a:off x="399875" y="909775"/>
            <a:ext cx="397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Bar charts</a:t>
            </a:r>
            <a:r>
              <a:rPr lang="en"/>
              <a:t> visualize the distribution of 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variable</a:t>
            </a:r>
            <a:r>
              <a:rPr lang="en"/>
              <a:t>, or the relationship between 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variable</a:t>
            </a:r>
            <a:r>
              <a:rPr b="1" lang="en"/>
              <a:t> </a:t>
            </a:r>
            <a:r>
              <a:rPr lang="en"/>
              <a:t>and a numerical variable.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Length of bar corresponds to value.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Width of bar means nothing.</a:t>
            </a:r>
            <a:endParaRPr/>
          </a:p>
        </p:txBody>
      </p:sp>
      <p:sp>
        <p:nvSpPr>
          <p:cNvPr id="549" name="Google Shape;549;p26"/>
          <p:cNvSpPr txBox="1"/>
          <p:nvPr>
            <p:ph idx="1" type="body"/>
          </p:nvPr>
        </p:nvSpPr>
        <p:spPr>
          <a:xfrm>
            <a:off x="4769725" y="909772"/>
            <a:ext cx="3974400" cy="2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Histograms</a:t>
            </a:r>
            <a:r>
              <a:rPr lang="en"/>
              <a:t> visualize the distribution of a</a:t>
            </a:r>
            <a:r>
              <a:rPr b="1" lang="en"/>
              <a:t>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variable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Length of bar corresponds to number of values within bin.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Width of bar corresponds to the width of the bin.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Wider bin → more values within bin → smoother histogram.</a:t>
            </a:r>
            <a:endParaRPr/>
          </a:p>
        </p:txBody>
      </p:sp>
      <p:sp>
        <p:nvSpPr>
          <p:cNvPr id="550" name="Google Shape;5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1" name="Google Shape;551;p26"/>
          <p:cNvPicPr preferRelativeResize="0"/>
          <p:nvPr/>
        </p:nvPicPr>
        <p:blipFill rotWithShape="1">
          <a:blip r:embed="rId3">
            <a:alphaModFix/>
          </a:blip>
          <a:srcRect b="0" l="3649" r="1777" t="23512"/>
          <a:stretch/>
        </p:blipFill>
        <p:spPr>
          <a:xfrm>
            <a:off x="5112325" y="3511975"/>
            <a:ext cx="3460544" cy="15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875" y="3101466"/>
            <a:ext cx="3974400" cy="178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Questions About Functions?</a:t>
            </a:r>
            <a:endParaRPr/>
          </a:p>
        </p:txBody>
      </p:sp>
      <p:sp>
        <p:nvSpPr>
          <p:cNvPr id="558" name="Google Shape;5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9" name="Google Shape;5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487" y="795225"/>
            <a:ext cx="6085023" cy="408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28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In Conclusion…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71" name="Google Shape;5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29"/>
          <p:cNvSpPr txBox="1"/>
          <p:nvPr>
            <p:ph idx="1" type="body"/>
          </p:nvPr>
        </p:nvSpPr>
        <p:spPr>
          <a:xfrm>
            <a:off x="376500" y="869425"/>
            <a:ext cx="83910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histogram visualizes the distribution of a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variable</a:t>
            </a:r>
            <a:r>
              <a:rPr lang="en"/>
              <a:t> by binning. The method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hist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creates a histogram of the 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lang="en"/>
              <a:t> column of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/>
              <a:t>. This column must contain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values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Optional arguments: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bins</a:t>
            </a:r>
            <a:r>
              <a:rPr lang="en"/>
              <a:t> (array): allows us to manually select bins. Frequently used with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arange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alpha</a:t>
            </a:r>
            <a:r>
              <a:rPr lang="en"/>
              <a:t> (float): allows us to have more transparent </a:t>
            </a:r>
            <a:r>
              <a:rPr lang="en"/>
              <a:t>distributions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plt.show() can be used to include multiple distributions in the same histogram plot!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30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Numerical Distributions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Histograms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Bins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Overlaid Plots</a:t>
            </a:r>
            <a:endParaRPr/>
          </a:p>
        </p:txBody>
      </p:sp>
      <p:sp>
        <p:nvSpPr>
          <p:cNvPr id="579" name="Google Shape;579;p30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580" name="Google Shape;580;p30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Visualizing Multiple Variables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Scatter Plots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Line Plots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81" name="Google Shape;581;p30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Next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Review: Bar Charts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NumPy Array Ranges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Numerical Distributions, Histograms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Choosing Bins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Overlaid and Side-by-Side Histograms</a:t>
            </a:r>
            <a:endParaRPr/>
          </a:p>
        </p:txBody>
      </p:sp>
      <p:sp>
        <p:nvSpPr>
          <p:cNvPr id="301" name="Google Shape;301;p3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Today’s Roadmap</a:t>
            </a:r>
            <a:endParaRPr/>
          </a:p>
        </p:txBody>
      </p:sp>
      <p:sp>
        <p:nvSpPr>
          <p:cNvPr id="302" name="Google Shape;302;p3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Lecture 12, Spark 10 Spring 2024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1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87" name="Google Shape;587;p31"/>
          <p:cNvSpPr txBox="1"/>
          <p:nvPr>
            <p:ph idx="2" type="body"/>
          </p:nvPr>
        </p:nvSpPr>
        <p:spPr>
          <a:xfrm>
            <a:off x="4667425" y="772025"/>
            <a:ext cx="44082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 Homework Due this week!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Mid-Semester Project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will be announced soon/this week.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Will be similar to Homework #3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Will be due March 22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Office Hours</a:t>
            </a:r>
            <a:r>
              <a:rPr lang="en"/>
              <a:t> take place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(Suzanne) Mondays 4:30 - 5:20PM in ACS 366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(Adrien) Wednesdays 4:30 - 5:20PM in ACS 330B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(Jordan) Tuesdays &amp; Thursdays 10-12am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31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Week ?</a:t>
            </a:r>
            <a:endParaRPr/>
          </a:p>
        </p:txBody>
      </p:sp>
      <p:sp>
        <p:nvSpPr>
          <p:cNvPr id="589" name="Google Shape;5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31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Review: Bar Charts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9" name="Google Shape;309;p4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Review: Bar Charts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NumPy Array Ranges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Numerical Distributions, Histograms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Choosing Bins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5. Overlaid and Side-by-Side Histograms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0" name="Google Shape;310;p4"/>
          <p:cNvSpPr txBox="1"/>
          <p:nvPr/>
        </p:nvSpPr>
        <p:spPr>
          <a:xfrm>
            <a:off x="115294" y="17635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"/>
          <p:cNvSpPr txBox="1"/>
          <p:nvPr>
            <p:ph type="title"/>
          </p:nvPr>
        </p:nvSpPr>
        <p:spPr>
          <a:xfrm>
            <a:off x="1619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.plot.barh()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4443450" y="1310063"/>
            <a:ext cx="257100" cy="6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"/>
          <p:cNvSpPr txBox="1"/>
          <p:nvPr/>
        </p:nvSpPr>
        <p:spPr>
          <a:xfrm>
            <a:off x="1908375" y="721925"/>
            <a:ext cx="59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tips_by_mealtime = tips['time'].value_counts()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5"/>
          <p:cNvSpPr txBox="1"/>
          <p:nvPr/>
        </p:nvSpPr>
        <p:spPr>
          <a:xfrm>
            <a:off x="1319950" y="1862225"/>
            <a:ext cx="74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ax=tips_by_mealtime.plot.barh(x='time',title='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Tips by Mealtime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0" name="Google Shape;3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450" y="2262425"/>
            <a:ext cx="3516348" cy="25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NumPy Array Ranges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Google Shape;327;p6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Review: Bar Charts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NumPy Array Ranges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Numerical Distributions, Histograms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Choosing Bins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5. Overlaid and Side-by-Side Histograms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8" name="Google Shape;328;p6"/>
          <p:cNvSpPr txBox="1"/>
          <p:nvPr/>
        </p:nvSpPr>
        <p:spPr>
          <a:xfrm>
            <a:off x="115294" y="351423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"/>
          <p:cNvSpPr/>
          <p:nvPr/>
        </p:nvSpPr>
        <p:spPr>
          <a:xfrm>
            <a:off x="1134975" y="3843900"/>
            <a:ext cx="3383400" cy="105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Array ranges work like indexing:</a:t>
            </a:r>
            <a:br>
              <a:rPr b="0" i="0" lang="en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inclusive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of the starting position, and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exclusive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of the ending position.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np.arange()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5" name="Google Shape;3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7"/>
          <p:cNvSpPr txBox="1"/>
          <p:nvPr>
            <p:ph idx="4294967295" type="body"/>
          </p:nvPr>
        </p:nvSpPr>
        <p:spPr>
          <a:xfrm>
            <a:off x="300850" y="851900"/>
            <a:ext cx="7001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NumPy function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np.arange()</a:t>
            </a:r>
            <a:r>
              <a:rPr lang="en"/>
              <a:t> creates 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sequence</a:t>
            </a:r>
            <a:r>
              <a:rPr lang="en"/>
              <a:t> of numbers.</a:t>
            </a:r>
            <a:endParaRPr/>
          </a:p>
        </p:txBody>
      </p:sp>
      <p:graphicFrame>
        <p:nvGraphicFramePr>
          <p:cNvPr id="337" name="Google Shape;337;p7"/>
          <p:cNvGraphicFramePr/>
          <p:nvPr/>
        </p:nvGraphicFramePr>
        <p:xfrm>
          <a:off x="371941" y="145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{63BCC13C-12D5-457D-8D5A-B0474AD5E0AB}</a:tableStyleId>
              </a:tblPr>
              <a:tblGrid>
                <a:gridCol w="2976050"/>
                <a:gridCol w="3374525"/>
              </a:tblGrid>
              <a:tr h="37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6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np.arange(n)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An array of all integers from </a:t>
                      </a: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to </a:t>
                      </a: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n-1</a:t>
                      </a: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300" u="none" cap="none" strike="noStrike">
                        <a:solidFill>
                          <a:srgbClr val="007979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np.arange(start, stop)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An array of all integers from </a:t>
                      </a: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start</a:t>
                      </a: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to </a:t>
                      </a: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stop-1</a:t>
                      </a: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np.arange(start, stop, step)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An array of all integers from </a:t>
                      </a: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start</a:t>
                      </a: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to </a:t>
                      </a: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stop-1</a:t>
                      </a: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, counting by </a:t>
                      </a: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step</a:t>
                      </a: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8" name="Google Shape;3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2550" y="3542550"/>
            <a:ext cx="2173875" cy="15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8"/>
          <p:cNvSpPr txBox="1"/>
          <p:nvPr>
            <p:ph type="title"/>
          </p:nvPr>
        </p:nvSpPr>
        <p:spPr>
          <a:xfrm>
            <a:off x="1619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Array Range Examples</a:t>
            </a:r>
            <a:endParaRPr/>
          </a:p>
        </p:txBody>
      </p:sp>
      <p:pic>
        <p:nvPicPr>
          <p:cNvPr id="345" name="Google Shape;3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527" y="759202"/>
            <a:ext cx="5449900" cy="39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8"/>
          <p:cNvSpPr txBox="1"/>
          <p:nvPr/>
        </p:nvSpPr>
        <p:spPr>
          <a:xfrm>
            <a:off x="7296750" y="3939975"/>
            <a:ext cx="172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Negative 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step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 work as well!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1</a:t>
            </a:r>
            <a:endParaRPr/>
          </a:p>
        </p:txBody>
      </p:sp>
      <p:sp>
        <p:nvSpPr>
          <p:cNvPr id="352" name="Google Shape;3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9"/>
          <p:cNvSpPr txBox="1"/>
          <p:nvPr>
            <p:ph idx="1" type="body"/>
          </p:nvPr>
        </p:nvSpPr>
        <p:spPr>
          <a:xfrm>
            <a:off x="557975" y="1167625"/>
            <a:ext cx="5213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What will the following cells output?</a:t>
            </a:r>
            <a:endParaRPr/>
          </a:p>
        </p:txBody>
      </p:sp>
      <p:grpSp>
        <p:nvGrpSpPr>
          <p:cNvPr id="354" name="Google Shape;354;p9"/>
          <p:cNvGrpSpPr/>
          <p:nvPr/>
        </p:nvGrpSpPr>
        <p:grpSpPr>
          <a:xfrm>
            <a:off x="397050" y="1901125"/>
            <a:ext cx="4546175" cy="415500"/>
            <a:chOff x="405550" y="3661675"/>
            <a:chExt cx="4546175" cy="415500"/>
          </a:xfrm>
        </p:grpSpPr>
        <p:sp>
          <p:nvSpPr>
            <p:cNvPr id="355" name="Google Shape;355;p9"/>
            <p:cNvSpPr txBox="1"/>
            <p:nvPr/>
          </p:nvSpPr>
          <p:spPr>
            <a:xfrm>
              <a:off x="1392525" y="3661675"/>
              <a:ext cx="3559200" cy="415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np.arange(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</a:t>
              </a:r>
              <a:r>
                <a:rPr b="0" i="0" lang="en" sz="15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)</a:t>
              </a:r>
              <a:endParaRPr b="0" i="0" sz="1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56" name="Google Shape;356;p9"/>
            <p:cNvSpPr txBox="1"/>
            <p:nvPr/>
          </p:nvSpPr>
          <p:spPr>
            <a:xfrm>
              <a:off x="405550" y="3661675"/>
              <a:ext cx="98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B539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 [ ]:</a:t>
              </a:r>
              <a:endParaRPr b="0" i="0" sz="1000" u="none" cap="none" strike="noStrike">
                <a:solidFill>
                  <a:srgbClr val="0B5394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357" name="Google Shape;357;p9"/>
          <p:cNvGrpSpPr/>
          <p:nvPr/>
        </p:nvGrpSpPr>
        <p:grpSpPr>
          <a:xfrm>
            <a:off x="397050" y="2618983"/>
            <a:ext cx="4546175" cy="415500"/>
            <a:chOff x="405550" y="3661675"/>
            <a:chExt cx="4546175" cy="415500"/>
          </a:xfrm>
        </p:grpSpPr>
        <p:sp>
          <p:nvSpPr>
            <p:cNvPr id="358" name="Google Shape;358;p9"/>
            <p:cNvSpPr txBox="1"/>
            <p:nvPr/>
          </p:nvSpPr>
          <p:spPr>
            <a:xfrm>
              <a:off x="1392525" y="3661675"/>
              <a:ext cx="3559200" cy="415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np.arange(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 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13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 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</a:t>
              </a:r>
              <a:r>
                <a:rPr b="0" i="0" lang="en" sz="15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)</a:t>
              </a:r>
              <a:endParaRPr b="0" i="0" sz="1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59" name="Google Shape;359;p9"/>
            <p:cNvSpPr txBox="1"/>
            <p:nvPr/>
          </p:nvSpPr>
          <p:spPr>
            <a:xfrm>
              <a:off x="405550" y="3661675"/>
              <a:ext cx="98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B539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 [ ]:</a:t>
              </a:r>
              <a:endParaRPr b="0" i="0" sz="1000" u="none" cap="none" strike="noStrike">
                <a:solidFill>
                  <a:srgbClr val="0B5394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360" name="Google Shape;360;p9"/>
          <p:cNvGrpSpPr/>
          <p:nvPr/>
        </p:nvGrpSpPr>
        <p:grpSpPr>
          <a:xfrm>
            <a:off x="397050" y="3336842"/>
            <a:ext cx="4546175" cy="415500"/>
            <a:chOff x="405550" y="3661675"/>
            <a:chExt cx="4546175" cy="415500"/>
          </a:xfrm>
        </p:grpSpPr>
        <p:sp>
          <p:nvSpPr>
            <p:cNvPr id="361" name="Google Shape;361;p9"/>
            <p:cNvSpPr txBox="1"/>
            <p:nvPr/>
          </p:nvSpPr>
          <p:spPr>
            <a:xfrm>
              <a:off x="1392525" y="3661675"/>
              <a:ext cx="3559200" cy="415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b="0" i="0" lang="en" sz="15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b="0" i="0" lang="en" sz="1500" u="none" cap="none" strike="noStrike">
                  <a:solidFill>
                    <a:srgbClr val="BE38F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**</a:t>
              </a:r>
              <a:r>
                <a:rPr b="0" i="0" lang="en" sz="15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np.arange(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8</a:t>
              </a:r>
              <a:r>
                <a:rPr b="0" i="0" lang="en" sz="15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)</a:t>
              </a:r>
              <a:endParaRPr b="0" i="0" sz="1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2" name="Google Shape;362;p9"/>
            <p:cNvSpPr txBox="1"/>
            <p:nvPr/>
          </p:nvSpPr>
          <p:spPr>
            <a:xfrm>
              <a:off x="405550" y="3661675"/>
              <a:ext cx="98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B539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 [ ]:</a:t>
              </a:r>
              <a:endParaRPr b="0" i="0" sz="1000" u="none" cap="none" strike="noStrike">
                <a:solidFill>
                  <a:srgbClr val="0B5394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363" name="Google Shape;363;p9"/>
          <p:cNvGrpSpPr/>
          <p:nvPr/>
        </p:nvGrpSpPr>
        <p:grpSpPr>
          <a:xfrm>
            <a:off x="397050" y="4054700"/>
            <a:ext cx="4546175" cy="415500"/>
            <a:chOff x="405550" y="3661675"/>
            <a:chExt cx="4546175" cy="415500"/>
          </a:xfrm>
        </p:grpSpPr>
        <p:sp>
          <p:nvSpPr>
            <p:cNvPr id="364" name="Google Shape;364;p9"/>
            <p:cNvSpPr txBox="1"/>
            <p:nvPr/>
          </p:nvSpPr>
          <p:spPr>
            <a:xfrm>
              <a:off x="1392525" y="3661675"/>
              <a:ext cx="3559200" cy="415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np.sum(np.arange(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)</a:t>
              </a:r>
              <a:r>
                <a:rPr b="0" i="0" lang="en" sz="1500" u="none" cap="none" strike="noStrike">
                  <a:solidFill>
                    <a:srgbClr val="BE38F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**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b="0" i="0" lang="en" sz="1500" u="none" cap="none" strike="noStrike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)</a:t>
              </a:r>
              <a:endParaRPr b="0" i="0" sz="1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5" name="Google Shape;365;p9"/>
            <p:cNvSpPr txBox="1"/>
            <p:nvPr/>
          </p:nvSpPr>
          <p:spPr>
            <a:xfrm>
              <a:off x="405550" y="3661675"/>
              <a:ext cx="98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B539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 [ ]:</a:t>
              </a:r>
              <a:endParaRPr b="0" i="0" sz="1000" u="none" cap="none" strike="noStrike">
                <a:solidFill>
                  <a:srgbClr val="0B5394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393E41"/>
      </a:dk1>
      <a:lt1>
        <a:srgbClr val="FFFFFF"/>
      </a:lt1>
      <a:dk2>
        <a:srgbClr val="2F6C9D"/>
      </a:dk2>
      <a:lt2>
        <a:srgbClr val="DBAD06"/>
      </a:lt2>
      <a:accent1>
        <a:srgbClr val="90CD7A"/>
      </a:accent1>
      <a:accent2>
        <a:srgbClr val="C1E3B5"/>
      </a:accent2>
      <a:accent3>
        <a:srgbClr val="F88562"/>
      </a:accent3>
      <a:accent4>
        <a:srgbClr val="FBC3B1"/>
      </a:accent4>
      <a:accent5>
        <a:srgbClr val="629FD0"/>
      </a:accent5>
      <a:accent6>
        <a:srgbClr val="C0D8ED"/>
      </a:accent6>
      <a:hlink>
        <a:srgbClr val="F885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