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  <p:embeddedFont>
      <p:font typeface="Roboto Medium"/>
      <p:regular r:id="rId46"/>
      <p:bold r:id="rId47"/>
      <p:italic r:id="rId48"/>
      <p:boldItalic r:id="rId49"/>
    </p:embeddedFont>
    <p:embeddedFont>
      <p:font typeface="Source Code Pro"/>
      <p:regular r:id="rId50"/>
      <p:bold r:id="rId51"/>
      <p:italic r:id="rId52"/>
      <p:boldItalic r:id="rId53"/>
    </p:embeddedFont>
    <p:embeddedFont>
      <p:font typeface="Roboto Light"/>
      <p:regular r:id="rId54"/>
      <p:bold r:id="rId55"/>
      <p:italic r:id="rId56"/>
      <p:boldItalic r:id="rId57"/>
    </p:embeddedFont>
    <p:embeddedFont>
      <p:font typeface="Roboto Mono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62" roundtripDataSignature="AMtx7mhH8H0q8f5Ed/nAUUkx5Uyy21tI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285D4E-A7F6-42F7-807E-C84C57D3BD42}">
  <a:tblStyle styleId="{F8285D4E-A7F6-42F7-807E-C84C57D3BD4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-regular.fntdata"/><Relationship Id="rId41" Type="http://schemas.openxmlformats.org/officeDocument/2006/relationships/slide" Target="slides/slide35.xml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RobotoMedium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Medium-italic.fntdata"/><Relationship Id="rId47" Type="http://schemas.openxmlformats.org/officeDocument/2006/relationships/font" Target="fonts/RobotoMedium-bold.fntdata"/><Relationship Id="rId49" Type="http://schemas.openxmlformats.org/officeDocument/2006/relationships/font" Target="fonts/RobotoMedium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customschemas.google.com/relationships/presentationmetadata" Target="metadata"/><Relationship Id="rId61" Type="http://schemas.openxmlformats.org/officeDocument/2006/relationships/font" Target="fonts/RobotoMon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obotoMono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SourceCodePro-bold.fntdata"/><Relationship Id="rId50" Type="http://schemas.openxmlformats.org/officeDocument/2006/relationships/font" Target="fonts/SourceCodePro-regular.fntdata"/><Relationship Id="rId53" Type="http://schemas.openxmlformats.org/officeDocument/2006/relationships/font" Target="fonts/SourceCodePro-boldItalic.fntdata"/><Relationship Id="rId52" Type="http://schemas.openxmlformats.org/officeDocument/2006/relationships/font" Target="fonts/SourceCodePro-italic.fntdata"/><Relationship Id="rId11" Type="http://schemas.openxmlformats.org/officeDocument/2006/relationships/slide" Target="slides/slide5.xml"/><Relationship Id="rId55" Type="http://schemas.openxmlformats.org/officeDocument/2006/relationships/font" Target="fonts/RobotoLight-bold.fntdata"/><Relationship Id="rId10" Type="http://schemas.openxmlformats.org/officeDocument/2006/relationships/slide" Target="slides/slide4.xml"/><Relationship Id="rId54" Type="http://schemas.openxmlformats.org/officeDocument/2006/relationships/font" Target="fonts/RobotoLight-regular.fntdata"/><Relationship Id="rId13" Type="http://schemas.openxmlformats.org/officeDocument/2006/relationships/slide" Target="slides/slide7.xml"/><Relationship Id="rId57" Type="http://schemas.openxmlformats.org/officeDocument/2006/relationships/font" Target="fonts/RobotoLight-boldItalic.fntdata"/><Relationship Id="rId12" Type="http://schemas.openxmlformats.org/officeDocument/2006/relationships/slide" Target="slides/slide6.xml"/><Relationship Id="rId56" Type="http://schemas.openxmlformats.org/officeDocument/2006/relationships/font" Target="fonts/RobotoLight-italic.fntdata"/><Relationship Id="rId15" Type="http://schemas.openxmlformats.org/officeDocument/2006/relationships/slide" Target="slides/slide9.xml"/><Relationship Id="rId59" Type="http://schemas.openxmlformats.org/officeDocument/2006/relationships/font" Target="fonts/RobotoMono-bold.fntdata"/><Relationship Id="rId14" Type="http://schemas.openxmlformats.org/officeDocument/2006/relationships/slide" Target="slides/slide8.xml"/><Relationship Id="rId58" Type="http://schemas.openxmlformats.org/officeDocument/2006/relationships/font" Target="fonts/RobotoMono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ata.census.gov/cedsci/table?q=2020%20education&amp;t=Age%20and%20Sex%3AEducational%20Attainment&amp;g=0100000US%240400000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6708cf0ab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26708cf0ab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https://data.census.gov/cedsci/table?q=2020%20education&amp;t=Age%20and%20Sex%3AEducational%20Attainment&amp;g=0100000US%240400000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6708cf0a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g26708cf0a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6708cf0ab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g26708cf0ab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6708cf0ab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g26708cf0ab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6708cf0ab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g26708cf0ab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6708cf0ab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g26708cf0ab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Heads up: today’s lecture will feel more like a lecture from Week 2 – lots of syntax. Don’t memorize!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 if you’re still iffy on iteration – don’t worry! It will not be heavily emphasized on the quiz, and we will get a lot more practice with it in coming lectures.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6708cf0ab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g26708cf0ab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5" name="Google Shape;58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2" name="Google Shape;59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3" name="Google Shape;13;p54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63"/>
          <p:cNvSpPr txBox="1"/>
          <p:nvPr>
            <p:ph idx="1" type="subTitle"/>
          </p:nvPr>
        </p:nvSpPr>
        <p:spPr>
          <a:xfrm>
            <a:off x="4911800" y="4198225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2" name="Google Shape;62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63"/>
          <p:cNvSpPr txBox="1"/>
          <p:nvPr>
            <p:ph idx="2" type="body"/>
          </p:nvPr>
        </p:nvSpPr>
        <p:spPr>
          <a:xfrm>
            <a:off x="119505" y="771925"/>
            <a:ext cx="43023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4" name="Google Shape;64;p63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63"/>
          <p:cNvSpPr/>
          <p:nvPr/>
        </p:nvSpPr>
        <p:spPr>
          <a:xfrm>
            <a:off x="250680" y="619324"/>
            <a:ext cx="1126500" cy="47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63"/>
          <p:cNvSpPr txBox="1"/>
          <p:nvPr>
            <p:ph idx="3" type="title"/>
          </p:nvPr>
        </p:nvSpPr>
        <p:spPr>
          <a:xfrm>
            <a:off x="5306775" y="3650600"/>
            <a:ext cx="3650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ECTION_TITLE_AND_DESCRIPTION_1_5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64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72" name="Google Shape;72;p64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64"/>
          <p:cNvSpPr txBox="1"/>
          <p:nvPr>
            <p:ph idx="2" type="body"/>
          </p:nvPr>
        </p:nvSpPr>
        <p:spPr>
          <a:xfrm>
            <a:off x="4882950" y="1130475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74" name="Google Shape;74;p64"/>
          <p:cNvSpPr txBox="1"/>
          <p:nvPr>
            <p:ph idx="3" type="title"/>
          </p:nvPr>
        </p:nvSpPr>
        <p:spPr>
          <a:xfrm>
            <a:off x="488295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5"/>
          <p:cNvSpPr txBox="1"/>
          <p:nvPr>
            <p:ph type="title"/>
          </p:nvPr>
        </p:nvSpPr>
        <p:spPr>
          <a:xfrm>
            <a:off x="311700" y="19222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" name="Google Shape;77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65"/>
          <p:cNvSpPr txBox="1"/>
          <p:nvPr>
            <p:ph idx="1" type="subTitle"/>
          </p:nvPr>
        </p:nvSpPr>
        <p:spPr>
          <a:xfrm>
            <a:off x="311700" y="2605525"/>
            <a:ext cx="85206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Quote">
  <p:cSld name="SECTION_TITLE_AND_DESCRIPTION_2_2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6"/>
          <p:cNvSpPr txBox="1"/>
          <p:nvPr>
            <p:ph idx="1" type="subTitle"/>
          </p:nvPr>
        </p:nvSpPr>
        <p:spPr>
          <a:xfrm>
            <a:off x="248050" y="3764875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66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84" name="Google Shape;84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66"/>
          <p:cNvSpPr/>
          <p:nvPr/>
        </p:nvSpPr>
        <p:spPr>
          <a:xfrm>
            <a:off x="1356250" y="1301238"/>
            <a:ext cx="1828800" cy="1828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6"/>
          <p:cNvSpPr txBox="1"/>
          <p:nvPr>
            <p:ph idx="2" type="title"/>
          </p:nvPr>
        </p:nvSpPr>
        <p:spPr>
          <a:xfrm>
            <a:off x="500800" y="3264572"/>
            <a:ext cx="3539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7" name="Google Shape;87;p66"/>
          <p:cNvSpPr/>
          <p:nvPr/>
        </p:nvSpPr>
        <p:spPr>
          <a:xfrm>
            <a:off x="1424800" y="1369788"/>
            <a:ext cx="1691700" cy="1691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6"/>
          <p:cNvSpPr txBox="1"/>
          <p:nvPr>
            <p:ph idx="3" type="body"/>
          </p:nvPr>
        </p:nvSpPr>
        <p:spPr>
          <a:xfrm>
            <a:off x="5003100" y="1032700"/>
            <a:ext cx="37098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Quote">
  <p:cSld name="SECTION_TITLE_AND_DESCRIPTION_2_2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7"/>
          <p:cNvSpPr txBox="1"/>
          <p:nvPr>
            <p:ph idx="1" type="subTitle"/>
          </p:nvPr>
        </p:nvSpPr>
        <p:spPr>
          <a:xfrm>
            <a:off x="248050" y="3764875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67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94" name="Google Shape;94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7"/>
          <p:cNvSpPr/>
          <p:nvPr/>
        </p:nvSpPr>
        <p:spPr>
          <a:xfrm>
            <a:off x="1356250" y="1301238"/>
            <a:ext cx="1828800" cy="182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7"/>
          <p:cNvSpPr txBox="1"/>
          <p:nvPr>
            <p:ph idx="2" type="title"/>
          </p:nvPr>
        </p:nvSpPr>
        <p:spPr>
          <a:xfrm>
            <a:off x="500800" y="3264572"/>
            <a:ext cx="3539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97" name="Google Shape;97;p67"/>
          <p:cNvSpPr/>
          <p:nvPr/>
        </p:nvSpPr>
        <p:spPr>
          <a:xfrm>
            <a:off x="1424800" y="1369788"/>
            <a:ext cx="1691700" cy="1691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7"/>
          <p:cNvSpPr txBox="1"/>
          <p:nvPr>
            <p:ph idx="3" type="body"/>
          </p:nvPr>
        </p:nvSpPr>
        <p:spPr>
          <a:xfrm>
            <a:off x="5003100" y="1032700"/>
            <a:ext cx="37098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Quote">
  <p:cSld name="SECTION_TITLE_AND_DESCRIPTION_2_2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8"/>
          <p:cNvSpPr txBox="1"/>
          <p:nvPr>
            <p:ph idx="1" type="subTitle"/>
          </p:nvPr>
        </p:nvSpPr>
        <p:spPr>
          <a:xfrm>
            <a:off x="248050" y="3764875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68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04" name="Google Shape;104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68"/>
          <p:cNvSpPr/>
          <p:nvPr/>
        </p:nvSpPr>
        <p:spPr>
          <a:xfrm>
            <a:off x="1356250" y="1301238"/>
            <a:ext cx="1828800" cy="182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68"/>
          <p:cNvSpPr txBox="1"/>
          <p:nvPr>
            <p:ph idx="2" type="body"/>
          </p:nvPr>
        </p:nvSpPr>
        <p:spPr>
          <a:xfrm>
            <a:off x="5003100" y="1032700"/>
            <a:ext cx="37098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68"/>
          <p:cNvSpPr txBox="1"/>
          <p:nvPr>
            <p:ph idx="3" type="title"/>
          </p:nvPr>
        </p:nvSpPr>
        <p:spPr>
          <a:xfrm>
            <a:off x="500800" y="3264572"/>
            <a:ext cx="3539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08" name="Google Shape;108;p68"/>
          <p:cNvSpPr/>
          <p:nvPr/>
        </p:nvSpPr>
        <p:spPr>
          <a:xfrm>
            <a:off x="1424800" y="1369788"/>
            <a:ext cx="1691700" cy="1691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6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i="0" sz="25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69"/>
          <p:cNvSpPr txBox="1"/>
          <p:nvPr>
            <p:ph idx="2" type="body"/>
          </p:nvPr>
        </p:nvSpPr>
        <p:spPr>
          <a:xfrm>
            <a:off x="2937350" y="554600"/>
            <a:ext cx="6032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16" name="Google Shape;116;p69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7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0" name="Google Shape;120;p7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i="0" sz="2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70"/>
          <p:cNvSpPr txBox="1"/>
          <p:nvPr>
            <p:ph idx="2" type="body"/>
          </p:nvPr>
        </p:nvSpPr>
        <p:spPr>
          <a:xfrm>
            <a:off x="2937350" y="554600"/>
            <a:ext cx="6032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4" name="Google Shape;124;p70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 1">
  <p:cSld name="SECTION_TITLE_AND_DESCRIPTION_2_1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1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1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8" name="Google Shape;128;p71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71"/>
          <p:cNvSpPr txBox="1"/>
          <p:nvPr>
            <p:ph idx="2" type="body"/>
          </p:nvPr>
        </p:nvSpPr>
        <p:spPr>
          <a:xfrm>
            <a:off x="2937350" y="554600"/>
            <a:ext cx="6032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2" name="Google Shape;132;p71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2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Google Shape;135;p72"/>
          <p:cNvSpPr txBox="1"/>
          <p:nvPr>
            <p:ph idx="1" type="body"/>
          </p:nvPr>
        </p:nvSpPr>
        <p:spPr>
          <a:xfrm>
            <a:off x="4812381" y="859406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6" name="Google Shape;136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72"/>
          <p:cNvSpPr txBox="1"/>
          <p:nvPr>
            <p:ph idx="2" type="body"/>
          </p:nvPr>
        </p:nvSpPr>
        <p:spPr>
          <a:xfrm>
            <a:off x="326856" y="863556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5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" name="Google Shape;18;p55"/>
          <p:cNvSpPr txBox="1"/>
          <p:nvPr>
            <p:ph idx="2" type="body"/>
          </p:nvPr>
        </p:nvSpPr>
        <p:spPr>
          <a:xfrm>
            <a:off x="4667425" y="772025"/>
            <a:ext cx="43023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9" name="Google Shape;19;p55"/>
          <p:cNvSpPr txBox="1"/>
          <p:nvPr>
            <p:ph type="title"/>
          </p:nvPr>
        </p:nvSpPr>
        <p:spPr>
          <a:xfrm>
            <a:off x="46674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20" name="Google Shape;20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55"/>
          <p:cNvSpPr/>
          <p:nvPr/>
        </p:nvSpPr>
        <p:spPr>
          <a:xfrm>
            <a:off x="4798600" y="619424"/>
            <a:ext cx="1126500" cy="4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5"/>
          <p:cNvSpPr txBox="1"/>
          <p:nvPr>
            <p:ph idx="3" type="title"/>
          </p:nvPr>
        </p:nvSpPr>
        <p:spPr>
          <a:xfrm>
            <a:off x="225450" y="3395900"/>
            <a:ext cx="3650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0" name="Google Shape;140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4" name="Google Shape;144;p7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5" name="Google Shape;145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7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7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7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5" name="Google Shape;155;p7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6" name="Google Shape;156;p7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57" name="Google Shape;157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8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78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62" name="Google Shape;162;p78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63" name="Google Shape;163;p78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64" name="Google Shape;164;p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9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79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69" name="Google Shape;169;p79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70" name="Google Shape;170;p79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1" name="Google Shape;171;p79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72" name="Google Shape;172;p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5" name="Google Shape;175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o">
  <p:cSld name="SECTION_HEADER_3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1"/>
          <p:cNvSpPr txBox="1"/>
          <p:nvPr>
            <p:ph type="title"/>
          </p:nvPr>
        </p:nvSpPr>
        <p:spPr>
          <a:xfrm>
            <a:off x="4291275" y="1465050"/>
            <a:ext cx="4541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78" name="Google Shape;178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81"/>
          <p:cNvSpPr/>
          <p:nvPr/>
        </p:nvSpPr>
        <p:spPr>
          <a:xfrm>
            <a:off x="621625" y="972600"/>
            <a:ext cx="3188400" cy="3198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1"/>
          <p:cNvSpPr/>
          <p:nvPr/>
        </p:nvSpPr>
        <p:spPr>
          <a:xfrm>
            <a:off x="697825" y="1048800"/>
            <a:ext cx="3036000" cy="304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81"/>
          <p:cNvSpPr txBox="1"/>
          <p:nvPr>
            <p:ph idx="1" type="subTitle"/>
          </p:nvPr>
        </p:nvSpPr>
        <p:spPr>
          <a:xfrm>
            <a:off x="4291275" y="2518600"/>
            <a:ext cx="356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2" name="Google Shape;182;p81"/>
          <p:cNvSpPr txBox="1"/>
          <p:nvPr>
            <p:ph idx="2" type="body"/>
          </p:nvPr>
        </p:nvSpPr>
        <p:spPr>
          <a:xfrm>
            <a:off x="4431600" y="2971550"/>
            <a:ext cx="4000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 2">
  <p:cSld name="SECTION_TITLE_AND_DESCRIPTION_1_5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82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87" name="Google Shape;187;p82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88" name="Google Shape;188;p82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6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56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8" name="Google Shape;28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6"/>
          <p:cNvSpPr txBox="1"/>
          <p:nvPr>
            <p:ph type="title"/>
          </p:nvPr>
        </p:nvSpPr>
        <p:spPr>
          <a:xfrm>
            <a:off x="342300" y="1630875"/>
            <a:ext cx="38874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56"/>
          <p:cNvSpPr txBox="1"/>
          <p:nvPr>
            <p:ph idx="2" type="subTitle"/>
          </p:nvPr>
        </p:nvSpPr>
        <p:spPr>
          <a:xfrm>
            <a:off x="380250" y="2943375"/>
            <a:ext cx="381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56"/>
          <p:cNvSpPr/>
          <p:nvPr/>
        </p:nvSpPr>
        <p:spPr>
          <a:xfrm>
            <a:off x="457200" y="2873175"/>
            <a:ext cx="1126500" cy="7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4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91" name="Google Shape;191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4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84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96" name="Google Shape;196;p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8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98" name="Google Shape;198;p84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p8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 1">
  <p:cSld name="SECTION_TITLE_AND_DESCRIPTION_1_4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85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04" name="Google Shape;204;p85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05" name="Google Shape;205;p85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6">
  <p:cSld name="SECTION_TITLE_AND_DESCRIPTION_6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6"/>
          <p:cNvSpPr/>
          <p:nvPr/>
        </p:nvSpPr>
        <p:spPr>
          <a:xfrm>
            <a:off x="5867800" y="-125"/>
            <a:ext cx="32763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8" name="Google Shape;208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86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10" name="Google Shape;210;p86"/>
          <p:cNvSpPr txBox="1"/>
          <p:nvPr>
            <p:ph idx="2" type="body"/>
          </p:nvPr>
        </p:nvSpPr>
        <p:spPr>
          <a:xfrm>
            <a:off x="6169350" y="448050"/>
            <a:ext cx="27708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11" name="Google Shape;211;p86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Narrow">
  <p:cSld name="SECTION_TITLE_AND_DESCRIPTION_2_1_1_3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7"/>
          <p:cNvSpPr/>
          <p:nvPr/>
        </p:nvSpPr>
        <p:spPr>
          <a:xfrm>
            <a:off x="0" y="-125"/>
            <a:ext cx="14322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87"/>
          <p:cNvSpPr txBox="1"/>
          <p:nvPr>
            <p:ph idx="1" type="body"/>
          </p:nvPr>
        </p:nvSpPr>
        <p:spPr>
          <a:xfrm>
            <a:off x="1539175" y="554600"/>
            <a:ext cx="74307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15" name="Google Shape;215;p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87"/>
          <p:cNvSpPr txBox="1"/>
          <p:nvPr/>
        </p:nvSpPr>
        <p:spPr>
          <a:xfrm>
            <a:off x="122693" y="3420075"/>
            <a:ext cx="103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87"/>
          <p:cNvSpPr txBox="1"/>
          <p:nvPr>
            <p:ph type="title"/>
          </p:nvPr>
        </p:nvSpPr>
        <p:spPr>
          <a:xfrm>
            <a:off x="16194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7">
  <p:cSld name="SECTION_HEADER_7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None/>
              <a:defRPr sz="3600">
                <a:solidFill>
                  <a:srgbClr val="6FA8D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21" name="Google Shape;221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Narrow 1">
  <p:cSld name="SECTION_TITLE_AND_DESCRIPTION_2_1_1_3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9"/>
          <p:cNvSpPr/>
          <p:nvPr/>
        </p:nvSpPr>
        <p:spPr>
          <a:xfrm>
            <a:off x="0" y="-125"/>
            <a:ext cx="14322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89"/>
          <p:cNvSpPr txBox="1"/>
          <p:nvPr>
            <p:ph idx="1" type="body"/>
          </p:nvPr>
        </p:nvSpPr>
        <p:spPr>
          <a:xfrm>
            <a:off x="1539175" y="402200"/>
            <a:ext cx="74307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25" name="Google Shape;225;p89"/>
          <p:cNvSpPr txBox="1"/>
          <p:nvPr>
            <p:ph type="title"/>
          </p:nvPr>
        </p:nvSpPr>
        <p:spPr>
          <a:xfrm>
            <a:off x="1460125" y="2125"/>
            <a:ext cx="758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26" name="Google Shape;226;p89"/>
          <p:cNvCxnSpPr/>
          <p:nvPr/>
        </p:nvCxnSpPr>
        <p:spPr>
          <a:xfrm>
            <a:off x="1539175" y="402075"/>
            <a:ext cx="7480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7" name="Google Shape;227;p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89"/>
          <p:cNvSpPr txBox="1"/>
          <p:nvPr/>
        </p:nvSpPr>
        <p:spPr>
          <a:xfrm>
            <a:off x="122693" y="3420075"/>
            <a:ext cx="103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Intro">
  <p:cSld name="BLANK_1">
    <p:bg>
      <p:bgPr>
        <a:solidFill>
          <a:schemeClr val="accent3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57"/>
          <p:cNvSpPr txBox="1"/>
          <p:nvPr>
            <p:ph type="ctrTitle"/>
          </p:nvPr>
        </p:nvSpPr>
        <p:spPr>
          <a:xfrm>
            <a:off x="662100" y="2051100"/>
            <a:ext cx="78198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8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8"/>
          <p:cNvSpPr txBox="1"/>
          <p:nvPr>
            <p:ph idx="1" type="body"/>
          </p:nvPr>
        </p:nvSpPr>
        <p:spPr>
          <a:xfrm>
            <a:off x="376500" y="869425"/>
            <a:ext cx="839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8" name="Google Shape;38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4">
  <p:cSld name="SECTION_TITLE_AND_DESCRIPTION_4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9"/>
          <p:cNvSpPr/>
          <p:nvPr/>
        </p:nvSpPr>
        <p:spPr>
          <a:xfrm>
            <a:off x="5867800" y="-125"/>
            <a:ext cx="32763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" name="Google Shape;41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59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43" name="Google Shape;43;p59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" name="Google Shape;44;p59"/>
          <p:cNvSpPr txBox="1"/>
          <p:nvPr/>
        </p:nvSpPr>
        <p:spPr>
          <a:xfrm>
            <a:off x="6813725" y="3123925"/>
            <a:ext cx="2098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Quick Check</a:t>
            </a:r>
            <a:endParaRPr b="1" i="0" sz="4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oint">
  <p:cSld name="BLANK_1_1">
    <p:bg>
      <p:bgPr>
        <a:solidFill>
          <a:schemeClr val="accen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60"/>
          <p:cNvSpPr txBox="1"/>
          <p:nvPr>
            <p:ph type="ctrTitle"/>
          </p:nvPr>
        </p:nvSpPr>
        <p:spPr>
          <a:xfrm>
            <a:off x="662100" y="2051100"/>
            <a:ext cx="78198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1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1"/>
          <p:cNvSpPr txBox="1"/>
          <p:nvPr>
            <p:ph idx="1" type="subTitle"/>
          </p:nvPr>
        </p:nvSpPr>
        <p:spPr>
          <a:xfrm>
            <a:off x="225450" y="3791000"/>
            <a:ext cx="2450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61"/>
          <p:cNvSpPr txBox="1"/>
          <p:nvPr>
            <p:ph idx="2" type="body"/>
          </p:nvPr>
        </p:nvSpPr>
        <p:spPr>
          <a:xfrm>
            <a:off x="2937350" y="554600"/>
            <a:ext cx="6032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52" name="Google Shape;52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61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61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2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5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29" Type="http://schemas.openxmlformats.org/officeDocument/2006/relationships/slideLayout" Target="../slideLayouts/slideLayout27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31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9.xml"/><Relationship Id="rId33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8.xml"/><Relationship Id="rId3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11.xml"/><Relationship Id="rId35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10.xml"/><Relationship Id="rId3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13.xml"/><Relationship Id="rId37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12.xml"/><Relationship Id="rId3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15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38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53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%22Hello,_World!%22_program#Python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/>
          <p:nvPr>
            <p:ph type="ctrTitle"/>
          </p:nvPr>
        </p:nvSpPr>
        <p:spPr>
          <a:xfrm>
            <a:off x="3635400" y="2302365"/>
            <a:ext cx="5196900" cy="7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>
                <a:solidFill>
                  <a:srgbClr val="2F6C9D"/>
                </a:solidFill>
              </a:rPr>
              <a:t>Arrays and Variables</a:t>
            </a:r>
            <a:endParaRPr>
              <a:solidFill>
                <a:srgbClr val="2F6C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1"/>
          <p:cNvSpPr txBox="1"/>
          <p:nvPr/>
        </p:nvSpPr>
        <p:spPr>
          <a:xfrm>
            <a:off x="3635550" y="3340225"/>
            <a:ext cx="3243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393E41"/>
                </a:solidFill>
                <a:latin typeface="Roboto Medium"/>
                <a:ea typeface="Roboto Medium"/>
                <a:cs typeface="Roboto Medium"/>
                <a:sym typeface="Roboto Medium"/>
              </a:rPr>
              <a:t>Spark 010 Spring 2024</a:t>
            </a:r>
            <a:endParaRPr b="0" i="0" sz="1400" u="none" cap="none" strike="noStrike">
              <a:solidFill>
                <a:srgbClr val="393E4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6" name="Google Shape;236;p1"/>
          <p:cNvSpPr txBox="1"/>
          <p:nvPr/>
        </p:nvSpPr>
        <p:spPr>
          <a:xfrm>
            <a:off x="3635450" y="1353420"/>
            <a:ext cx="14100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0</a:t>
            </a:r>
            <a:r>
              <a:rPr lang="en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rPr>
              <a:t>5</a:t>
            </a:r>
            <a:endParaRPr b="0" i="0" sz="1400" u="none" cap="none" strike="noStrike">
              <a:solidFill>
                <a:schemeClr val="accent5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37" name="Google Shape;237;p1"/>
          <p:cNvSpPr txBox="1"/>
          <p:nvPr/>
        </p:nvSpPr>
        <p:spPr>
          <a:xfrm>
            <a:off x="3635543" y="2986525"/>
            <a:ext cx="51969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393E41"/>
                </a:solidFill>
                <a:latin typeface="Roboto Light"/>
                <a:ea typeface="Roboto Light"/>
                <a:cs typeface="Roboto Light"/>
                <a:sym typeface="Roboto Light"/>
              </a:rPr>
              <a:t>Storing many values in a single name.</a:t>
            </a:r>
            <a:endParaRPr b="0" i="0" sz="1600" u="none" cap="none" strike="noStrike">
              <a:solidFill>
                <a:srgbClr val="393E4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8" name="Google Shape;23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9" name="Google Shape;23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600" y="1209200"/>
            <a:ext cx="2725100" cy="27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8" name="Google Shape;328;p10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NoneType</a:t>
            </a:r>
            <a:endParaRPr/>
          </a:p>
        </p:txBody>
      </p:sp>
      <p:sp>
        <p:nvSpPr>
          <p:cNvPr id="329" name="Google Shape;329;p10"/>
          <p:cNvSpPr txBox="1"/>
          <p:nvPr/>
        </p:nvSpPr>
        <p:spPr>
          <a:xfrm>
            <a:off x="345475" y="167075"/>
            <a:ext cx="326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1. Print 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NoneType</a:t>
            </a:r>
            <a:endParaRPr b="1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3. Arrays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30" name="Google Shape;330;p10"/>
          <p:cNvSpPr txBox="1"/>
          <p:nvPr/>
        </p:nvSpPr>
        <p:spPr>
          <a:xfrm>
            <a:off x="115294" y="328759"/>
            <a:ext cx="2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➤</a:t>
            </a:r>
            <a:endParaRPr b="0" i="0" sz="10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1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NoneType</a:t>
            </a:r>
            <a:endParaRPr/>
          </a:p>
        </p:txBody>
      </p:sp>
      <p:sp>
        <p:nvSpPr>
          <p:cNvPr id="336" name="Google Shape;336;p11"/>
          <p:cNvSpPr txBox="1"/>
          <p:nvPr>
            <p:ph idx="1" type="body"/>
          </p:nvPr>
        </p:nvSpPr>
        <p:spPr>
          <a:xfrm>
            <a:off x="266825" y="707000"/>
            <a:ext cx="4961100" cy="14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There are infinitely* many integers, floating point numbers, and strings.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However, for the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NoneType</a:t>
            </a:r>
            <a:r>
              <a:rPr lang="en"/>
              <a:t> data type, there is only one value: </a:t>
            </a:r>
            <a:r>
              <a:rPr b="1"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None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37" name="Google Shape;33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11"/>
          <p:cNvSpPr txBox="1"/>
          <p:nvPr/>
        </p:nvSpPr>
        <p:spPr>
          <a:xfrm>
            <a:off x="5199025" y="4598425"/>
            <a:ext cx="3586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*Actually a finite number because of how computers store information; take CS61C to learn more!</a:t>
            </a:r>
            <a:endParaRPr b="0" i="0" sz="11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39" name="Google Shape;33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2114" y="1107451"/>
            <a:ext cx="2963629" cy="24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1"/>
          <p:cNvSpPr txBox="1"/>
          <p:nvPr/>
        </p:nvSpPr>
        <p:spPr>
          <a:xfrm>
            <a:off x="266825" y="2119700"/>
            <a:ext cx="4515300" cy="16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None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is strange: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Cells will </a:t>
            </a:r>
            <a:r>
              <a:rPr b="1" i="0" lang="e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output expressions that</a:t>
            </a:r>
            <a:b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evaluate to </a:t>
            </a:r>
            <a:r>
              <a:rPr b="1" i="0" lang="en" sz="16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None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b="1" i="0" lang="en" sz="16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None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b="1" i="0" lang="en" sz="16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be displayed (i.e., printed).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b="1" i="0" lang="en" sz="1600" u="none" cap="none" strike="noStrik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None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is also referred to as the “null value.”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2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NoneType</a:t>
            </a:r>
            <a:endParaRPr/>
          </a:p>
        </p:txBody>
      </p:sp>
      <p:sp>
        <p:nvSpPr>
          <p:cNvPr id="346" name="Google Shape;346;p12"/>
          <p:cNvSpPr txBox="1"/>
          <p:nvPr>
            <p:ph idx="1" type="body"/>
          </p:nvPr>
        </p:nvSpPr>
        <p:spPr>
          <a:xfrm>
            <a:off x="266825" y="707000"/>
            <a:ext cx="4961100" cy="14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BDBDBD"/>
                </a:solidFill>
              </a:rPr>
              <a:t>There are infinitely* many integers, floating point numbers, and strings.</a:t>
            </a:r>
            <a:endParaRPr>
              <a:solidFill>
                <a:srgbClr val="BDBDB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BDBDBD"/>
                </a:solidFill>
              </a:rPr>
              <a:t>However, for the </a:t>
            </a:r>
            <a:r>
              <a:rPr lang="en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NoneType</a:t>
            </a:r>
            <a:r>
              <a:rPr lang="en">
                <a:solidFill>
                  <a:srgbClr val="BDBDBD"/>
                </a:solidFill>
              </a:rPr>
              <a:t> data type, there is only one value: </a:t>
            </a:r>
            <a:r>
              <a:rPr b="1" lang="en">
                <a:solidFill>
                  <a:srgbClr val="BDBD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None</a:t>
            </a:r>
            <a:r>
              <a:rPr lang="en">
                <a:solidFill>
                  <a:srgbClr val="BDBDBD"/>
                </a:solidFill>
              </a:rPr>
              <a:t>.</a:t>
            </a:r>
            <a:endParaRPr>
              <a:solidFill>
                <a:srgbClr val="BDBDBD"/>
              </a:solidFill>
            </a:endParaRPr>
          </a:p>
        </p:txBody>
      </p:sp>
      <p:sp>
        <p:nvSpPr>
          <p:cNvPr id="347" name="Google Shape;3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12"/>
          <p:cNvSpPr txBox="1"/>
          <p:nvPr/>
        </p:nvSpPr>
        <p:spPr>
          <a:xfrm>
            <a:off x="5199025" y="4598425"/>
            <a:ext cx="3586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BDBDBD"/>
                </a:solidFill>
                <a:latin typeface="Roboto Light"/>
                <a:ea typeface="Roboto Light"/>
                <a:cs typeface="Roboto Light"/>
                <a:sym typeface="Roboto Light"/>
              </a:rPr>
              <a:t>*Actually a finite number because of how computers store information; take CS61C to learn more!</a:t>
            </a:r>
            <a:endParaRPr b="0" i="0" sz="1100" u="none" cap="none" strike="noStrike">
              <a:solidFill>
                <a:srgbClr val="BDBDBD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49" name="Google Shape;34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2114" y="1107451"/>
            <a:ext cx="2963629" cy="2471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2"/>
          <p:cNvSpPr txBox="1"/>
          <p:nvPr>
            <p:ph idx="1" type="body"/>
          </p:nvPr>
        </p:nvSpPr>
        <p:spPr>
          <a:xfrm>
            <a:off x="266825" y="3636400"/>
            <a:ext cx="54615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print()</a:t>
            </a:r>
            <a:r>
              <a:rPr lang="en"/>
              <a:t> returns </a:t>
            </a:r>
            <a:r>
              <a:rPr b="1"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None</a:t>
            </a:r>
            <a:r>
              <a:rPr lang="en"/>
              <a:t>, therefore when evaluated as the last line in a cell: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Print </a:t>
            </a:r>
            <a:r>
              <a:rPr b="1"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displays</a:t>
            </a:r>
            <a:r>
              <a:rPr lang="en"/>
              <a:t> the value of the evaluated argument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But the cell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does not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r>
              <a:rPr lang="en"/>
              <a:t> anything!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12"/>
          <p:cNvSpPr/>
          <p:nvPr/>
        </p:nvSpPr>
        <p:spPr>
          <a:xfrm>
            <a:off x="5552000" y="1717600"/>
            <a:ext cx="1587600" cy="3063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2"/>
          <p:cNvSpPr/>
          <p:nvPr/>
        </p:nvSpPr>
        <p:spPr>
          <a:xfrm>
            <a:off x="6280142" y="3225500"/>
            <a:ext cx="548700" cy="3063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2"/>
          <p:cNvSpPr txBox="1"/>
          <p:nvPr/>
        </p:nvSpPr>
        <p:spPr>
          <a:xfrm>
            <a:off x="7132275" y="3225500"/>
            <a:ext cx="11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display</a:t>
            </a:r>
            <a:endParaRPr b="1" i="0" sz="1400" u="none" cap="none" strike="noStrike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12"/>
          <p:cNvSpPr txBox="1"/>
          <p:nvPr/>
        </p:nvSpPr>
        <p:spPr>
          <a:xfrm>
            <a:off x="7473750" y="1670650"/>
            <a:ext cx="11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b="1" i="0" sz="14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5" name="Google Shape;355;p12"/>
          <p:cNvCxnSpPr>
            <a:stCxn id="354" idx="1"/>
            <a:endCxn id="351" idx="3"/>
          </p:cNvCxnSpPr>
          <p:nvPr/>
        </p:nvCxnSpPr>
        <p:spPr>
          <a:xfrm rot="10800000">
            <a:off x="7139550" y="1870750"/>
            <a:ext cx="334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6" name="Google Shape;356;p12"/>
          <p:cNvCxnSpPr>
            <a:stCxn id="353" idx="1"/>
            <a:endCxn id="352" idx="3"/>
          </p:cNvCxnSpPr>
          <p:nvPr/>
        </p:nvCxnSpPr>
        <p:spPr>
          <a:xfrm rot="10800000">
            <a:off x="6828975" y="3378800"/>
            <a:ext cx="303300" cy="468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7" name="Google Shape;357;p12"/>
          <p:cNvSpPr txBox="1"/>
          <p:nvPr/>
        </p:nvSpPr>
        <p:spPr>
          <a:xfrm>
            <a:off x="266825" y="2119700"/>
            <a:ext cx="4515300" cy="16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None</a:t>
            </a:r>
            <a:r>
              <a:rPr b="0" i="0" lang="en" sz="1600" u="none" cap="none" strike="noStrike">
                <a:solidFill>
                  <a:srgbClr val="9E9E9E"/>
                </a:solidFill>
                <a:latin typeface="Roboto Light"/>
                <a:ea typeface="Roboto Light"/>
                <a:cs typeface="Roboto Light"/>
                <a:sym typeface="Roboto Light"/>
              </a:rPr>
              <a:t> is strange:</a:t>
            </a:r>
            <a:endParaRPr b="0" i="0" sz="1600" u="none" cap="none" strike="noStrike">
              <a:solidFill>
                <a:srgbClr val="9E9E9E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Roboto Light"/>
              <a:buChar char="●"/>
            </a:pPr>
            <a:r>
              <a:rPr b="0" i="0" lang="en" sz="1600" u="none" cap="none" strike="noStrike">
                <a:solidFill>
                  <a:srgbClr val="9E9E9E"/>
                </a:solidFill>
                <a:latin typeface="Roboto Light"/>
                <a:ea typeface="Roboto Light"/>
                <a:cs typeface="Roboto Light"/>
                <a:sym typeface="Roboto Light"/>
              </a:rPr>
              <a:t>Cells will </a:t>
            </a:r>
            <a:r>
              <a:rPr b="1" i="0" lang="en" sz="1600" u="sng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b="0" i="0" lang="en" sz="1600" u="none" cap="none" strike="noStrike">
                <a:solidFill>
                  <a:srgbClr val="9E9E9E"/>
                </a:solidFill>
                <a:latin typeface="Roboto Light"/>
                <a:ea typeface="Roboto Light"/>
                <a:cs typeface="Roboto Light"/>
                <a:sym typeface="Roboto Light"/>
              </a:rPr>
              <a:t> output expressions that</a:t>
            </a:r>
            <a:br>
              <a:rPr b="0" i="0" lang="en" sz="1600" u="none" cap="none" strike="noStrike">
                <a:solidFill>
                  <a:srgbClr val="9E9E9E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b="0" i="0" lang="en" sz="1600" u="none" cap="none" strike="noStrike">
                <a:solidFill>
                  <a:srgbClr val="9E9E9E"/>
                </a:solidFill>
                <a:latin typeface="Roboto Light"/>
                <a:ea typeface="Roboto Light"/>
                <a:cs typeface="Roboto Light"/>
                <a:sym typeface="Roboto Light"/>
              </a:rPr>
              <a:t>evaluate to </a:t>
            </a:r>
            <a:r>
              <a:rPr b="1" i="0" lang="en" sz="1600" u="none" cap="none" strike="noStrike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None</a:t>
            </a:r>
            <a:r>
              <a:rPr b="0" i="0" lang="en" sz="1600" u="none" cap="none" strike="noStrike">
                <a:solidFill>
                  <a:srgbClr val="9E9E9E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b="0" i="0" sz="1600" u="none" cap="none" strike="noStrike">
              <a:solidFill>
                <a:srgbClr val="9E9E9E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Roboto Light"/>
              <a:buChar char="●"/>
            </a:pPr>
            <a:r>
              <a:rPr b="1" i="0" lang="en" sz="1600" u="none" cap="none" strike="noStrike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None</a:t>
            </a:r>
            <a:r>
              <a:rPr b="0" i="0" lang="en" sz="1600" u="none" cap="none" strike="noStrike">
                <a:solidFill>
                  <a:srgbClr val="9E9E9E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b="1" i="0" lang="en" sz="1600" u="sng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can</a:t>
            </a:r>
            <a:r>
              <a:rPr b="0" i="0" lang="en" sz="1600" u="none" cap="none" strike="noStrike">
                <a:solidFill>
                  <a:srgbClr val="9E9E9E"/>
                </a:solidFill>
                <a:latin typeface="Roboto Light"/>
                <a:ea typeface="Roboto Light"/>
                <a:cs typeface="Roboto Light"/>
                <a:sym typeface="Roboto Light"/>
              </a:rPr>
              <a:t> be displayed (i.e., printed).</a:t>
            </a:r>
            <a:endParaRPr b="0" i="0" sz="1600" u="none" cap="none" strike="noStrike">
              <a:solidFill>
                <a:srgbClr val="9E9E9E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600"/>
              <a:buFont typeface="Roboto Light"/>
              <a:buChar char="●"/>
            </a:pPr>
            <a:r>
              <a:rPr b="1" i="0" lang="en" sz="1600" u="none" cap="none" strike="noStrike">
                <a:solidFill>
                  <a:srgbClr val="9E9E9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None</a:t>
            </a:r>
            <a:r>
              <a:rPr b="0" i="0" lang="en" sz="1600" u="none" cap="none" strike="noStrike">
                <a:solidFill>
                  <a:srgbClr val="9E9E9E"/>
                </a:solidFill>
                <a:latin typeface="Roboto Light"/>
                <a:ea typeface="Roboto Light"/>
                <a:cs typeface="Roboto Light"/>
                <a:sym typeface="Roboto Light"/>
              </a:rPr>
              <a:t> is also referred to as the “null value.”</a:t>
            </a:r>
            <a:endParaRPr b="0" i="0" sz="1600" u="none" cap="none" strike="noStrike">
              <a:solidFill>
                <a:srgbClr val="9E9E9E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3" name="Google Shape;363;p1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Quick Check 2</a:t>
            </a:r>
            <a:endParaRPr/>
          </a:p>
        </p:txBody>
      </p:sp>
      <p:sp>
        <p:nvSpPr>
          <p:cNvPr id="364" name="Google Shape;364;p13"/>
          <p:cNvSpPr txBox="1"/>
          <p:nvPr/>
        </p:nvSpPr>
        <p:spPr>
          <a:xfrm>
            <a:off x="6169350" y="448050"/>
            <a:ext cx="27708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13"/>
          <p:cNvSpPr txBox="1"/>
          <p:nvPr>
            <p:ph idx="1" type="body"/>
          </p:nvPr>
        </p:nvSpPr>
        <p:spPr>
          <a:xfrm>
            <a:off x="369331" y="1152150"/>
            <a:ext cx="50874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What is output and/or displayed when we run the cell below?</a:t>
            </a:r>
            <a:endParaRPr/>
          </a:p>
        </p:txBody>
      </p:sp>
      <p:sp>
        <p:nvSpPr>
          <p:cNvPr id="366" name="Google Shape;366;p13"/>
          <p:cNvSpPr txBox="1"/>
          <p:nvPr/>
        </p:nvSpPr>
        <p:spPr>
          <a:xfrm>
            <a:off x="1137931" y="2061475"/>
            <a:ext cx="4617000" cy="461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en" sz="1800" u="none" cap="none" strike="noStrike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"This value is"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8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en" sz="18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))</a:t>
            </a:r>
            <a:endParaRPr b="0" i="0" sz="1800" u="none" cap="none" strike="noStrike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7" name="Google Shape;367;p13"/>
          <p:cNvSpPr txBox="1"/>
          <p:nvPr/>
        </p:nvSpPr>
        <p:spPr>
          <a:xfrm>
            <a:off x="158381" y="2061475"/>
            <a:ext cx="1224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 [ ]:</a:t>
            </a:r>
            <a:endParaRPr b="0" i="0" sz="1200" u="none" cap="none" strike="noStrike">
              <a:solidFill>
                <a:schemeClr val="accent3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4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Python Data Types: Summary</a:t>
            </a:r>
            <a:endParaRPr/>
          </a:p>
        </p:txBody>
      </p:sp>
      <p:sp>
        <p:nvSpPr>
          <p:cNvPr id="373" name="Google Shape;3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74" name="Google Shape;374;p14"/>
          <p:cNvGraphicFramePr/>
          <p:nvPr/>
        </p:nvGraphicFramePr>
        <p:xfrm>
          <a:off x="365275" y="93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{F8285D4E-A7F6-42F7-807E-C84C57D3BD42}</a:tableStyleId>
              </a:tblPr>
              <a:tblGrid>
                <a:gridCol w="1466725"/>
                <a:gridCol w="1787325"/>
                <a:gridCol w="2939475"/>
              </a:tblGrid>
              <a:tr h="23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Type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Category</a:t>
                      </a:r>
                      <a:endParaRPr b="1" sz="16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Example Value(s)</a:t>
                      </a:r>
                      <a:endParaRPr b="1" sz="1300" u="none" cap="none" strike="noStrike">
                        <a:solidFill>
                          <a:schemeClr val="lt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int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Numeric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3, -1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float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Numeric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3.4, -1.3, 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str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Text Sequence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“”, “Hello, World!”, ‘234’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NoneType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Special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None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bool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Numeric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True, False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5" name="Google Shape;375;p14"/>
          <p:cNvGraphicFramePr/>
          <p:nvPr/>
        </p:nvGraphicFramePr>
        <p:xfrm>
          <a:off x="365275" y="34979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{F8285D4E-A7F6-42F7-807E-C84C57D3BD42}</a:tableStyleId>
              </a:tblPr>
              <a:tblGrid>
                <a:gridCol w="1466725"/>
                <a:gridCol w="1787325"/>
                <a:gridCol w="2939475"/>
              </a:tblGrid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array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NumPy Sequence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array([1, 2, 3]), array([])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DataFrames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Pandas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pd.DataFrame()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…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…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…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6" name="Google Shape;376;p14"/>
          <p:cNvSpPr txBox="1"/>
          <p:nvPr/>
        </p:nvSpPr>
        <p:spPr>
          <a:xfrm>
            <a:off x="6909450" y="3082177"/>
            <a:ext cx="23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coming up</a:t>
            </a:r>
            <a:endParaRPr b="1" i="0" sz="14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14"/>
          <p:cNvSpPr txBox="1"/>
          <p:nvPr/>
        </p:nvSpPr>
        <p:spPr>
          <a:xfrm>
            <a:off x="6909450" y="3726918"/>
            <a:ext cx="23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our next topics</a:t>
            </a:r>
            <a:endParaRPr b="1" i="0" sz="1400" u="none" cap="none" strike="noStrike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14"/>
          <p:cNvSpPr txBox="1"/>
          <p:nvPr/>
        </p:nvSpPr>
        <p:spPr>
          <a:xfrm>
            <a:off x="6909450" y="2021877"/>
            <a:ext cx="234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so far</a:t>
            </a:r>
            <a:endParaRPr b="1" i="0" sz="14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14"/>
          <p:cNvSpPr/>
          <p:nvPr/>
        </p:nvSpPr>
        <p:spPr>
          <a:xfrm>
            <a:off x="6636425" y="1382377"/>
            <a:ext cx="273000" cy="1699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4"/>
          <p:cNvSpPr/>
          <p:nvPr/>
        </p:nvSpPr>
        <p:spPr>
          <a:xfrm>
            <a:off x="6636425" y="3070702"/>
            <a:ext cx="273000" cy="400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4"/>
          <p:cNvSpPr/>
          <p:nvPr/>
        </p:nvSpPr>
        <p:spPr>
          <a:xfrm>
            <a:off x="6636425" y="3486489"/>
            <a:ext cx="273000" cy="853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6708cf0ab6_1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g26708cf0ab6_1_0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388" name="Google Shape;388;g26708cf0ab6_1_0"/>
          <p:cNvSpPr txBox="1"/>
          <p:nvPr/>
        </p:nvSpPr>
        <p:spPr>
          <a:xfrm>
            <a:off x="345475" y="167075"/>
            <a:ext cx="3267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1.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Print</a:t>
            </a:r>
            <a:endParaRPr sz="12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2</a:t>
            </a: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. </a:t>
            </a:r>
            <a:r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NoneType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1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Arrays</a:t>
            </a:r>
            <a:endParaRPr b="1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9" name="Google Shape;389;g26708cf0ab6_1_0"/>
          <p:cNvSpPr txBox="1"/>
          <p:nvPr/>
        </p:nvSpPr>
        <p:spPr>
          <a:xfrm>
            <a:off x="115294" y="507087"/>
            <a:ext cx="2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➤</a:t>
            </a:r>
            <a:endParaRPr b="0" i="0" sz="10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9"/>
          <p:cNvSpPr txBox="1"/>
          <p:nvPr/>
        </p:nvSpPr>
        <p:spPr>
          <a:xfrm>
            <a:off x="5426652" y="1077025"/>
            <a:ext cx="3450900" cy="415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5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b="0" i="0" lang="en" sz="1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numpy </a:t>
            </a:r>
            <a:r>
              <a:rPr b="1" lang="en" sz="1500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as</a:t>
            </a:r>
            <a:r>
              <a:rPr lang="en" sz="1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np</a:t>
            </a:r>
            <a:endParaRPr b="0" i="0" sz="1500" u="none" cap="none" strike="noStrike">
              <a:solidFill>
                <a:srgbClr val="BE38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95" name="Google Shape;395;p19"/>
          <p:cNvSpPr txBox="1"/>
          <p:nvPr>
            <p:ph idx="4294967295" type="body"/>
          </p:nvPr>
        </p:nvSpPr>
        <p:spPr>
          <a:xfrm>
            <a:off x="236625" y="806150"/>
            <a:ext cx="4556700" cy="16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The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numpy</a:t>
            </a:r>
            <a:r>
              <a:rPr lang="en"/>
              <a:t> Python package is a fundamental package..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We generally put the 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import statement</a:t>
            </a:r>
            <a:r>
              <a:rPr lang="en"/>
              <a:t> in a cell at the top of our notebook.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After running the import statement, we can then call package functions by </a:t>
            </a:r>
            <a:r>
              <a:rPr i="1" lang="en"/>
              <a:t>prepending</a:t>
            </a:r>
            <a:r>
              <a:rPr lang="en"/>
              <a:t> </a:t>
            </a:r>
            <a:r>
              <a:rPr lang="en"/>
              <a:t>with “np.”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np.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array()</a:t>
            </a:r>
            <a:r>
              <a:rPr lang="en"/>
              <a:t> function</a:t>
            </a:r>
            <a:br>
              <a:rPr lang="en"/>
            </a:br>
            <a:r>
              <a:rPr lang="en"/>
              <a:t>is from this package!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96" name="Google Shape;396;p19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numpy</a:t>
            </a:r>
            <a:r>
              <a:rPr lang="en"/>
              <a:t> Package</a:t>
            </a:r>
            <a:endParaRPr/>
          </a:p>
        </p:txBody>
      </p:sp>
      <p:pic>
        <p:nvPicPr>
          <p:cNvPr id="397" name="Google Shape;397;p19"/>
          <p:cNvPicPr preferRelativeResize="0"/>
          <p:nvPr/>
        </p:nvPicPr>
        <p:blipFill rotWithShape="1">
          <a:blip r:embed="rId3">
            <a:alphaModFix/>
          </a:blip>
          <a:srcRect b="0" l="7345" r="7337" t="0"/>
          <a:stretch/>
        </p:blipFill>
        <p:spPr>
          <a:xfrm>
            <a:off x="4674624" y="2258900"/>
            <a:ext cx="4296225" cy="2094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6371950" y="1617561"/>
            <a:ext cx="2505600" cy="516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“Import the 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numpy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package”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17"/>
          <p:cNvPicPr preferRelativeResize="0"/>
          <p:nvPr/>
        </p:nvPicPr>
        <p:blipFill rotWithShape="1">
          <a:blip r:embed="rId3">
            <a:alphaModFix/>
          </a:blip>
          <a:srcRect b="0" l="4170" r="4179" t="0"/>
          <a:stretch/>
        </p:blipFill>
        <p:spPr>
          <a:xfrm>
            <a:off x="4946525" y="1331375"/>
            <a:ext cx="4074626" cy="17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17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An Array Is a </a:t>
            </a:r>
            <a:r>
              <a:rPr lang="en">
                <a:solidFill>
                  <a:schemeClr val="accent1"/>
                </a:solidFill>
              </a:rPr>
              <a:t>Sequential</a:t>
            </a:r>
            <a:r>
              <a:rPr lang="en"/>
              <a:t> </a:t>
            </a:r>
            <a:r>
              <a:rPr lang="en">
                <a:solidFill>
                  <a:schemeClr val="accent3"/>
                </a:solidFill>
              </a:rPr>
              <a:t>Collection</a:t>
            </a:r>
            <a:r>
              <a:rPr lang="en"/>
              <a:t> of Values</a:t>
            </a:r>
            <a:endParaRPr/>
          </a:p>
        </p:txBody>
      </p:sp>
      <p:sp>
        <p:nvSpPr>
          <p:cNvPr id="406" name="Google Shape;40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17"/>
          <p:cNvSpPr txBox="1"/>
          <p:nvPr/>
        </p:nvSpPr>
        <p:spPr>
          <a:xfrm>
            <a:off x="4095500" y="701075"/>
            <a:ext cx="181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multiple values organized together</a:t>
            </a:r>
            <a:endParaRPr b="0" i="0" sz="12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8" name="Google Shape;408;p17"/>
          <p:cNvSpPr txBox="1"/>
          <p:nvPr/>
        </p:nvSpPr>
        <p:spPr>
          <a:xfrm>
            <a:off x="2524425" y="701068"/>
            <a:ext cx="139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arranged like a line/queue</a:t>
            </a:r>
            <a:endParaRPr b="0" i="0" sz="12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09" name="Google Shape;409;p17"/>
          <p:cNvSpPr txBox="1"/>
          <p:nvPr/>
        </p:nvSpPr>
        <p:spPr>
          <a:xfrm>
            <a:off x="606825" y="1383550"/>
            <a:ext cx="3651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Use </a:t>
            </a:r>
            <a:r>
              <a:rPr b="1" lang="en" sz="1600">
                <a:latin typeface="Source Code Pro"/>
                <a:ea typeface="Source Code Pro"/>
                <a:cs typeface="Source Code Pro"/>
                <a:sym typeface="Source Code Pro"/>
              </a:rPr>
              <a:t>np.array</a:t>
            </a:r>
            <a:r>
              <a:rPr b="1" i="0" lang="en" sz="16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to create arrays.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Values in an array must all be of the same data type, and Python will cast appropriately.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0" name="Google Shape;410;p17"/>
          <p:cNvSpPr txBox="1"/>
          <p:nvPr/>
        </p:nvSpPr>
        <p:spPr>
          <a:xfrm>
            <a:off x="7110450" y="1616766"/>
            <a:ext cx="191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Array with 4 </a:t>
            </a:r>
            <a:r>
              <a:rPr b="1" i="0" lang="en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0" i="0" lang="en" sz="10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s</a:t>
            </a:r>
            <a:endParaRPr b="0" i="0" sz="10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1" name="Google Shape;411;p17"/>
          <p:cNvSpPr txBox="1"/>
          <p:nvPr/>
        </p:nvSpPr>
        <p:spPr>
          <a:xfrm>
            <a:off x="7110450" y="2217188"/>
            <a:ext cx="191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Array with 4 </a:t>
            </a:r>
            <a:r>
              <a:rPr b="1" i="0" lang="en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float</a:t>
            </a:r>
            <a:r>
              <a:rPr b="0" i="0" lang="en" sz="10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s</a:t>
            </a:r>
            <a:endParaRPr b="0" i="0" sz="10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2" name="Google Shape;412;p17"/>
          <p:cNvSpPr txBox="1"/>
          <p:nvPr/>
        </p:nvSpPr>
        <p:spPr>
          <a:xfrm>
            <a:off x="7110450" y="3001160"/>
            <a:ext cx="191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Array with 3 </a:t>
            </a:r>
            <a:r>
              <a:rPr b="1" i="0" lang="en" sz="10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</a:t>
            </a:r>
            <a:r>
              <a:rPr b="0" i="0" lang="en" sz="10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s</a:t>
            </a:r>
            <a:endParaRPr b="0" i="0" sz="10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13" name="Google Shape;413;p17"/>
          <p:cNvSpPr/>
          <p:nvPr/>
        </p:nvSpPr>
        <p:spPr>
          <a:xfrm>
            <a:off x="3923925" y="2312300"/>
            <a:ext cx="780000" cy="14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8"/>
          <p:cNvSpPr/>
          <p:nvPr/>
        </p:nvSpPr>
        <p:spPr>
          <a:xfrm>
            <a:off x="1011450" y="4636000"/>
            <a:ext cx="7121100" cy="393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Arrays allow us to write code that performs computation on many pieces of data at once.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18"/>
          <p:cNvPicPr preferRelativeResize="0"/>
          <p:nvPr/>
        </p:nvPicPr>
        <p:blipFill rotWithShape="1">
          <a:blip r:embed="rId3">
            <a:alphaModFix amt="26000"/>
          </a:blip>
          <a:srcRect b="0" l="4170" r="4179" t="0"/>
          <a:stretch/>
        </p:blipFill>
        <p:spPr>
          <a:xfrm>
            <a:off x="4946525" y="1331375"/>
            <a:ext cx="4074623" cy="178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37000"/>
              </a:srgbClr>
            </a:outerShdw>
          </a:effectLst>
        </p:spPr>
      </p:pic>
      <p:sp>
        <p:nvSpPr>
          <p:cNvPr id="420" name="Google Shape;420;p18"/>
          <p:cNvSpPr txBox="1"/>
          <p:nvPr/>
        </p:nvSpPr>
        <p:spPr>
          <a:xfrm>
            <a:off x="606825" y="2957750"/>
            <a:ext cx="41703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Python can assign an entire array</a:t>
            </a:r>
            <a:b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of values to a single name. 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The order of a list is fixed (i.e., they will be arranged in the order specified when building the array), and values can be repeated.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8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An Array Is a </a:t>
            </a:r>
            <a:r>
              <a:rPr lang="en">
                <a:solidFill>
                  <a:schemeClr val="accent1"/>
                </a:solidFill>
              </a:rPr>
              <a:t>Sequential</a:t>
            </a:r>
            <a:r>
              <a:rPr lang="en"/>
              <a:t> </a:t>
            </a:r>
            <a:r>
              <a:rPr lang="en">
                <a:solidFill>
                  <a:schemeClr val="accent3"/>
                </a:solidFill>
              </a:rPr>
              <a:t>Collection</a:t>
            </a:r>
            <a:r>
              <a:rPr lang="en"/>
              <a:t> of Values</a:t>
            </a:r>
            <a:endParaRPr/>
          </a:p>
        </p:txBody>
      </p:sp>
      <p:sp>
        <p:nvSpPr>
          <p:cNvPr id="422" name="Google Shape;42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Google Shape;423;p18"/>
          <p:cNvSpPr txBox="1"/>
          <p:nvPr/>
        </p:nvSpPr>
        <p:spPr>
          <a:xfrm>
            <a:off x="4095500" y="701075"/>
            <a:ext cx="1810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multiple values organized together</a:t>
            </a:r>
            <a:endParaRPr b="0" i="0" sz="12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4" name="Google Shape;424;p18"/>
          <p:cNvSpPr txBox="1"/>
          <p:nvPr/>
        </p:nvSpPr>
        <p:spPr>
          <a:xfrm>
            <a:off x="2524425" y="701068"/>
            <a:ext cx="139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arranged like a line/queue</a:t>
            </a:r>
            <a:endParaRPr b="0" i="0" sz="12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5" name="Google Shape;425;p18"/>
          <p:cNvSpPr txBox="1"/>
          <p:nvPr/>
        </p:nvSpPr>
        <p:spPr>
          <a:xfrm>
            <a:off x="606825" y="1383550"/>
            <a:ext cx="3651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BDBDBD"/>
                </a:solidFill>
                <a:latin typeface="Roboto Light"/>
                <a:ea typeface="Roboto Light"/>
                <a:cs typeface="Roboto Light"/>
                <a:sym typeface="Roboto Light"/>
              </a:rPr>
              <a:t>Use </a:t>
            </a:r>
            <a:r>
              <a:rPr b="1" lang="en" sz="1600">
                <a:solidFill>
                  <a:srgbClr val="BDBD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np.</a:t>
            </a:r>
            <a:r>
              <a:rPr b="1" i="0" lang="en" sz="1600" u="none" cap="none" strike="noStrike">
                <a:solidFill>
                  <a:srgbClr val="BDBD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array()</a:t>
            </a:r>
            <a:r>
              <a:rPr b="0" i="0" lang="en" sz="1600" u="none" cap="none" strike="noStrike">
                <a:solidFill>
                  <a:srgbClr val="BDBDBD"/>
                </a:solidFill>
                <a:latin typeface="Roboto Light"/>
                <a:ea typeface="Roboto Light"/>
                <a:cs typeface="Roboto Light"/>
                <a:sym typeface="Roboto Light"/>
              </a:rPr>
              <a:t> to create arrays.</a:t>
            </a:r>
            <a:endParaRPr b="0" i="0" sz="1600" u="none" cap="none" strike="noStrike">
              <a:solidFill>
                <a:srgbClr val="BDBDBD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BDBDBD"/>
                </a:solidFill>
                <a:latin typeface="Roboto Light"/>
                <a:ea typeface="Roboto Light"/>
                <a:cs typeface="Roboto Light"/>
                <a:sym typeface="Roboto Light"/>
              </a:rPr>
              <a:t>Values in an array must all be of the same data type, and Python will cast appropriately.</a:t>
            </a:r>
            <a:endParaRPr b="0" i="0" sz="1600" u="none" cap="none" strike="noStrike">
              <a:solidFill>
                <a:srgbClr val="BDBDBD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26" name="Google Shape;426;p18"/>
          <p:cNvPicPr preferRelativeResize="0"/>
          <p:nvPr/>
        </p:nvPicPr>
        <p:blipFill rotWithShape="1">
          <a:blip r:embed="rId4">
            <a:alphaModFix/>
          </a:blip>
          <a:srcRect b="0" l="11059" r="11059" t="0"/>
          <a:stretch/>
        </p:blipFill>
        <p:spPr>
          <a:xfrm>
            <a:off x="4963853" y="3286989"/>
            <a:ext cx="4039959" cy="94465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18"/>
          <p:cNvSpPr txBox="1"/>
          <p:nvPr/>
        </p:nvSpPr>
        <p:spPr>
          <a:xfrm>
            <a:off x="7110450" y="1616766"/>
            <a:ext cx="191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BDBDBD"/>
                </a:solidFill>
                <a:latin typeface="Roboto Light"/>
                <a:ea typeface="Roboto Light"/>
                <a:cs typeface="Roboto Light"/>
                <a:sym typeface="Roboto Light"/>
              </a:rPr>
              <a:t>Array with 4 </a:t>
            </a:r>
            <a:r>
              <a:rPr b="1" i="0" lang="en" sz="1000" u="none" cap="none" strike="noStrike">
                <a:solidFill>
                  <a:srgbClr val="BDBD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b="0" i="0" lang="en" sz="1000" u="none" cap="none" strike="noStrike">
                <a:solidFill>
                  <a:srgbClr val="BDBDBD"/>
                </a:solidFill>
                <a:latin typeface="Roboto Light"/>
                <a:ea typeface="Roboto Light"/>
                <a:cs typeface="Roboto Light"/>
                <a:sym typeface="Roboto Light"/>
              </a:rPr>
              <a:t>s</a:t>
            </a:r>
            <a:endParaRPr b="0" i="0" sz="1000" u="none" cap="none" strike="noStrike">
              <a:solidFill>
                <a:srgbClr val="BDBDBD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8" name="Google Shape;428;p18"/>
          <p:cNvSpPr txBox="1"/>
          <p:nvPr/>
        </p:nvSpPr>
        <p:spPr>
          <a:xfrm>
            <a:off x="7110450" y="2217188"/>
            <a:ext cx="191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BDBDBD"/>
                </a:solidFill>
                <a:latin typeface="Roboto Light"/>
                <a:ea typeface="Roboto Light"/>
                <a:cs typeface="Roboto Light"/>
                <a:sym typeface="Roboto Light"/>
              </a:rPr>
              <a:t>Array with 4 </a:t>
            </a:r>
            <a:r>
              <a:rPr b="1" i="0" lang="en" sz="1000" u="none" cap="none" strike="noStrike">
                <a:solidFill>
                  <a:srgbClr val="BDBD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float</a:t>
            </a:r>
            <a:r>
              <a:rPr b="0" i="0" lang="en" sz="1000" u="none" cap="none" strike="noStrike">
                <a:solidFill>
                  <a:srgbClr val="BDBDBD"/>
                </a:solidFill>
                <a:latin typeface="Roboto Light"/>
                <a:ea typeface="Roboto Light"/>
                <a:cs typeface="Roboto Light"/>
                <a:sym typeface="Roboto Light"/>
              </a:rPr>
              <a:t>s</a:t>
            </a:r>
            <a:endParaRPr b="0" i="0" sz="1000" u="none" cap="none" strike="noStrike">
              <a:solidFill>
                <a:srgbClr val="BDBDBD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29" name="Google Shape;429;p18"/>
          <p:cNvSpPr txBox="1"/>
          <p:nvPr/>
        </p:nvSpPr>
        <p:spPr>
          <a:xfrm>
            <a:off x="7110450" y="3001160"/>
            <a:ext cx="191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BDBDBD"/>
                </a:solidFill>
                <a:latin typeface="Roboto Light"/>
                <a:ea typeface="Roboto Light"/>
                <a:cs typeface="Roboto Light"/>
                <a:sym typeface="Roboto Light"/>
              </a:rPr>
              <a:t>Array with 3 </a:t>
            </a:r>
            <a:r>
              <a:rPr b="1" i="0" lang="en" sz="1000" u="none" cap="none" strike="noStrike">
                <a:solidFill>
                  <a:srgbClr val="BDBDB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</a:t>
            </a:r>
            <a:r>
              <a:rPr b="0" i="0" lang="en" sz="1000" u="none" cap="none" strike="noStrike">
                <a:solidFill>
                  <a:srgbClr val="BDBDBD"/>
                </a:solidFill>
                <a:latin typeface="Roboto Light"/>
                <a:ea typeface="Roboto Light"/>
                <a:cs typeface="Roboto Light"/>
                <a:sym typeface="Roboto Light"/>
              </a:rPr>
              <a:t>s</a:t>
            </a:r>
            <a:endParaRPr b="0" i="0" sz="1000" u="none" cap="none" strike="noStrike">
              <a:solidFill>
                <a:srgbClr val="BDBDBD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0" name="Google Shape;430;p18"/>
          <p:cNvSpPr/>
          <p:nvPr/>
        </p:nvSpPr>
        <p:spPr>
          <a:xfrm>
            <a:off x="3923925" y="2312300"/>
            <a:ext cx="780000" cy="14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DBD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8"/>
          <p:cNvSpPr/>
          <p:nvPr/>
        </p:nvSpPr>
        <p:spPr>
          <a:xfrm>
            <a:off x="3923925" y="3391953"/>
            <a:ext cx="780000" cy="14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20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Array Operations</a:t>
            </a:r>
            <a:endParaRPr/>
          </a:p>
        </p:txBody>
      </p:sp>
      <p:sp>
        <p:nvSpPr>
          <p:cNvPr id="438" name="Google Shape;438;p20"/>
          <p:cNvSpPr txBox="1"/>
          <p:nvPr/>
        </p:nvSpPr>
        <p:spPr>
          <a:xfrm>
            <a:off x="115294" y="583287"/>
            <a:ext cx="2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➤</a:t>
            </a:r>
            <a:endParaRPr b="0" i="0" sz="10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39" name="Google Shape;439;p20"/>
          <p:cNvSpPr txBox="1"/>
          <p:nvPr/>
        </p:nvSpPr>
        <p:spPr>
          <a:xfrm>
            <a:off x="345475" y="167075"/>
            <a:ext cx="3267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1.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Print</a:t>
            </a:r>
            <a:endParaRPr sz="12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2</a:t>
            </a: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. </a:t>
            </a:r>
            <a:r>
              <a:rPr b="0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NoneType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1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Arrays</a:t>
            </a:r>
            <a:endParaRPr b="1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"/>
          <p:cNvSpPr txBox="1"/>
          <p:nvPr>
            <p:ph idx="2" type="body"/>
          </p:nvPr>
        </p:nvSpPr>
        <p:spPr>
          <a:xfrm>
            <a:off x="4667425" y="772025"/>
            <a:ext cx="38751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Make sure you can access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JupyterHub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If not, email Jordan, Adrien, or Suzanne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Office hours start today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(Suzanne) Mondays 430 - 520PM in ACS 366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(Adrien) Wednesdays 430 - 520PM in ACS 330B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(Jordan) Thursdays 10-12am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Homework 2</a:t>
            </a:r>
            <a:r>
              <a:rPr lang="en"/>
              <a:t> will be released today and due on Wednesday Feb 07 @ 3PM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"/>
          <p:cNvSpPr txBox="1"/>
          <p:nvPr>
            <p:ph type="title"/>
          </p:nvPr>
        </p:nvSpPr>
        <p:spPr>
          <a:xfrm>
            <a:off x="46674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Week 1</a:t>
            </a:r>
            <a:endParaRPr/>
          </a:p>
        </p:txBody>
      </p:sp>
      <p:sp>
        <p:nvSpPr>
          <p:cNvPr id="246" name="Google Shape;24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2"/>
          <p:cNvSpPr txBox="1"/>
          <p:nvPr>
            <p:ph idx="3" type="title"/>
          </p:nvPr>
        </p:nvSpPr>
        <p:spPr>
          <a:xfrm>
            <a:off x="225450" y="3395900"/>
            <a:ext cx="38277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Announcements!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1"/>
          <p:cNvSpPr/>
          <p:nvPr/>
        </p:nvSpPr>
        <p:spPr>
          <a:xfrm>
            <a:off x="460450" y="3900925"/>
            <a:ext cx="2868000" cy="76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(Later)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How is this data presented, and in what </a:t>
            </a:r>
            <a:r>
              <a:rPr b="1" i="0" lang="en" sz="14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societal context</a:t>
            </a:r>
            <a:r>
              <a:rPr b="0" i="0" lang="en" sz="1400" u="none" cap="none" strike="noStrike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was it analyzed?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5" name="Google Shape;445;p21"/>
          <p:cNvSpPr/>
          <p:nvPr/>
        </p:nvSpPr>
        <p:spPr>
          <a:xfrm>
            <a:off x="460450" y="3075825"/>
            <a:ext cx="2868000" cy="65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(Now)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How can we use </a:t>
            </a:r>
            <a:r>
              <a:rPr b="1" i="0" lang="en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arrays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to analyze this data?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446" name="Google Shape;446;p21"/>
          <p:cNvGraphicFramePr/>
          <p:nvPr/>
        </p:nvGraphicFramePr>
        <p:xfrm>
          <a:off x="4040700" y="1109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{F8285D4E-A7F6-42F7-807E-C84C57D3BD42}</a:tableStyleId>
              </a:tblPr>
              <a:tblGrid>
                <a:gridCol w="1213675"/>
                <a:gridCol w="1206650"/>
                <a:gridCol w="1206650"/>
                <a:gridCol w="1147400"/>
              </a:tblGrid>
              <a:tr h="103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total state population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high school graduate or higher (%)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bachelor's degree or higher (%)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Alabama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3,344,006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86.9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26.2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California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26,665,143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83.9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34.7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Florida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15,255,326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88.5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30.5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New York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13,649,157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87.2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37.5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Texas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18,449,851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84.4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30.7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447" name="Google Shape;447;p21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American Community Survey (ACS) 2020</a:t>
            </a:r>
            <a:endParaRPr/>
          </a:p>
        </p:txBody>
      </p:sp>
      <p:sp>
        <p:nvSpPr>
          <p:cNvPr id="448" name="Google Shape;448;p21"/>
          <p:cNvSpPr txBox="1"/>
          <p:nvPr>
            <p:ph idx="1" type="body"/>
          </p:nvPr>
        </p:nvSpPr>
        <p:spPr>
          <a:xfrm>
            <a:off x="266199" y="919525"/>
            <a:ext cx="3256500" cy="13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The following table is drawn from the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American Community Survey </a:t>
            </a:r>
            <a:r>
              <a:rPr lang="en"/>
              <a:t>(ACS) of 2020. It shows education levels of adults 25 years or higher by state.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We show AL, CA, FL, NY, TX.</a:t>
            </a:r>
            <a:endParaRPr/>
          </a:p>
        </p:txBody>
      </p:sp>
      <p:sp>
        <p:nvSpPr>
          <p:cNvPr id="449" name="Google Shape;4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2"/>
          <p:cNvSpPr txBox="1"/>
          <p:nvPr>
            <p:ph type="title"/>
          </p:nvPr>
        </p:nvSpPr>
        <p:spPr>
          <a:xfrm>
            <a:off x="2991025" y="140375"/>
            <a:ext cx="5335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Compute % of Non-HS Graduates by State</a:t>
            </a:r>
            <a:endParaRPr/>
          </a:p>
        </p:txBody>
      </p:sp>
      <p:sp>
        <p:nvSpPr>
          <p:cNvPr id="455" name="Google Shape;45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56" name="Google Shape;456;p22"/>
          <p:cNvGraphicFramePr/>
          <p:nvPr/>
        </p:nvGraphicFramePr>
        <p:xfrm>
          <a:off x="3090500" y="7965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{F8285D4E-A7F6-42F7-807E-C84C57D3BD42}</a:tableStyleId>
              </a:tblPr>
              <a:tblGrid>
                <a:gridCol w="1167050"/>
                <a:gridCol w="1452225"/>
                <a:gridCol w="1564100"/>
                <a:gridCol w="1562700"/>
              </a:tblGrid>
              <a:tr h="81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total state population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high school graduate or higher (%)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bachelor's degree or higher (%)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Alabama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3,344,006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86.9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26.2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California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26,665,143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83.9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34.7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Florida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15,255,326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88.5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30.5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New York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13,649,157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87.2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37.5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Texas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18,449,851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84.4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30.7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457" name="Google Shape;457;p22"/>
          <p:cNvSpPr txBox="1"/>
          <p:nvPr/>
        </p:nvSpPr>
        <p:spPr>
          <a:xfrm>
            <a:off x="2906700" y="3830850"/>
            <a:ext cx="6316200" cy="40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hs_or_higher </a:t>
            </a:r>
            <a:r>
              <a:rPr b="0" i="0" lang="en" sz="14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np.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array([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86.9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83.9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88.5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87.2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84.4]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0" i="0" sz="1400" u="none" cap="none" strike="noStrike">
              <a:solidFill>
                <a:srgbClr val="BE38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58" name="Google Shape;458;p22"/>
          <p:cNvSpPr/>
          <p:nvPr/>
        </p:nvSpPr>
        <p:spPr>
          <a:xfrm>
            <a:off x="5732475" y="1621875"/>
            <a:ext cx="1538100" cy="19854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6708cf0ab6_0_0"/>
          <p:cNvSpPr txBox="1"/>
          <p:nvPr>
            <p:ph type="title"/>
          </p:nvPr>
        </p:nvSpPr>
        <p:spPr>
          <a:xfrm>
            <a:off x="2991025" y="140375"/>
            <a:ext cx="5335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Compute % of Non-HS Graduates by State</a:t>
            </a:r>
            <a:endParaRPr/>
          </a:p>
        </p:txBody>
      </p:sp>
      <p:sp>
        <p:nvSpPr>
          <p:cNvPr id="464" name="Google Shape;464;g26708cf0ab6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65" name="Google Shape;465;g26708cf0ab6_0_0"/>
          <p:cNvGraphicFramePr/>
          <p:nvPr/>
        </p:nvGraphicFramePr>
        <p:xfrm>
          <a:off x="3090500" y="7965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{F8285D4E-A7F6-42F7-807E-C84C57D3BD42}</a:tableStyleId>
              </a:tblPr>
              <a:tblGrid>
                <a:gridCol w="1167050"/>
                <a:gridCol w="1452225"/>
                <a:gridCol w="1564100"/>
                <a:gridCol w="1562700"/>
              </a:tblGrid>
              <a:tr h="81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total state population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high school graduate or higher (%)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bachelor's degree or higher (%)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Alabama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3,344,006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86.9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26.2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California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26,665,143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83.9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34.7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Florida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15,255,326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88.5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30.5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New York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13,649,157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87.2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37.5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Texas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18,449,851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84.4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30.7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466" name="Google Shape;466;g26708cf0ab6_0_0"/>
          <p:cNvSpPr txBox="1"/>
          <p:nvPr/>
        </p:nvSpPr>
        <p:spPr>
          <a:xfrm>
            <a:off x="2906700" y="3830850"/>
            <a:ext cx="6316200" cy="40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hs_or_higher </a:t>
            </a:r>
            <a:r>
              <a:rPr b="0" i="0" lang="en" sz="14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np.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array([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86.9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83.9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88.5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87.2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84.4]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0" i="0" sz="1400" u="none" cap="none" strike="noStrike">
              <a:solidFill>
                <a:srgbClr val="BE38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7" name="Google Shape;467;g26708cf0ab6_0_0"/>
          <p:cNvSpPr txBox="1"/>
          <p:nvPr/>
        </p:nvSpPr>
        <p:spPr>
          <a:xfrm>
            <a:off x="2906700" y="4351588"/>
            <a:ext cx="5346600" cy="40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below_hs </a:t>
            </a:r>
            <a:r>
              <a:rPr b="0" i="0" lang="en" sz="14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8" name="Google Shape;468;g26708cf0ab6_0_0"/>
          <p:cNvSpPr/>
          <p:nvPr/>
        </p:nvSpPr>
        <p:spPr>
          <a:xfrm>
            <a:off x="5732475" y="1621875"/>
            <a:ext cx="1538100" cy="19854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6708cf0ab6_0_9"/>
          <p:cNvSpPr txBox="1"/>
          <p:nvPr>
            <p:ph type="title"/>
          </p:nvPr>
        </p:nvSpPr>
        <p:spPr>
          <a:xfrm>
            <a:off x="2991025" y="140375"/>
            <a:ext cx="5335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Compute % of Non-HS Graduates by State</a:t>
            </a:r>
            <a:endParaRPr/>
          </a:p>
        </p:txBody>
      </p:sp>
      <p:sp>
        <p:nvSpPr>
          <p:cNvPr id="474" name="Google Shape;474;g26708cf0ab6_0_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75" name="Google Shape;475;g26708cf0ab6_0_9"/>
          <p:cNvGraphicFramePr/>
          <p:nvPr/>
        </p:nvGraphicFramePr>
        <p:xfrm>
          <a:off x="3090500" y="7965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{F8285D4E-A7F6-42F7-807E-C84C57D3BD42}</a:tableStyleId>
              </a:tblPr>
              <a:tblGrid>
                <a:gridCol w="1167050"/>
                <a:gridCol w="1452225"/>
                <a:gridCol w="1564100"/>
                <a:gridCol w="1562700"/>
              </a:tblGrid>
              <a:tr h="81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total state population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high school graduate or higher (%)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bachelor's degree or higher (%)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Alabama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3,344,006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86.9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26.2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California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26,665,143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83.9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34.7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Florida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15,255,326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88.5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30.5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New York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13,649,157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87.2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37.5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Texas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18,449,851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84.4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30.7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476" name="Google Shape;476;g26708cf0ab6_0_9"/>
          <p:cNvSpPr txBox="1"/>
          <p:nvPr/>
        </p:nvSpPr>
        <p:spPr>
          <a:xfrm>
            <a:off x="2906700" y="3830850"/>
            <a:ext cx="6316200" cy="40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hs_or_higher </a:t>
            </a:r>
            <a:r>
              <a:rPr b="0" i="0" lang="en" sz="14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np.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array([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86.9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83.9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88.5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87.2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84.4]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0" i="0" sz="1400" u="none" cap="none" strike="noStrike">
              <a:solidFill>
                <a:srgbClr val="BE38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7" name="Google Shape;477;g26708cf0ab6_0_9"/>
          <p:cNvSpPr txBox="1"/>
          <p:nvPr/>
        </p:nvSpPr>
        <p:spPr>
          <a:xfrm>
            <a:off x="2906700" y="4351588"/>
            <a:ext cx="5346600" cy="61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below_hs </a:t>
            </a:r>
            <a:r>
              <a:rPr b="0" i="0" lang="en" sz="14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100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4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hs_or_higher</a:t>
            </a:r>
            <a:endParaRPr b="0" i="0" sz="1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below_hs</a:t>
            </a:r>
            <a:endParaRPr b="0" i="0" sz="1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8" name="Google Shape;478;g26708cf0ab6_0_9"/>
          <p:cNvSpPr/>
          <p:nvPr/>
        </p:nvSpPr>
        <p:spPr>
          <a:xfrm>
            <a:off x="5732475" y="1621875"/>
            <a:ext cx="1538100" cy="19854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3"/>
          <p:cNvSpPr txBox="1"/>
          <p:nvPr>
            <p:ph idx="1" type="subTitle"/>
          </p:nvPr>
        </p:nvSpPr>
        <p:spPr>
          <a:xfrm>
            <a:off x="225450" y="3791000"/>
            <a:ext cx="2450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84" name="Google Shape;484;p23"/>
          <p:cNvSpPr txBox="1"/>
          <p:nvPr>
            <p:ph type="title"/>
          </p:nvPr>
        </p:nvSpPr>
        <p:spPr>
          <a:xfrm>
            <a:off x="2991025" y="140375"/>
            <a:ext cx="5235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accent3"/>
                </a:solidFill>
              </a:rPr>
              <a:t>Arithmetic on Arrays: 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accent3"/>
                </a:solidFill>
              </a:rPr>
              <a:t>Evaluation Returns a </a:t>
            </a:r>
            <a:r>
              <a:rPr lang="en" u="sng">
                <a:solidFill>
                  <a:schemeClr val="accent3"/>
                </a:solidFill>
              </a:rPr>
              <a:t>New</a:t>
            </a:r>
            <a:r>
              <a:rPr lang="en">
                <a:solidFill>
                  <a:schemeClr val="accent3"/>
                </a:solidFill>
              </a:rPr>
              <a:t> Array</a:t>
            </a:r>
            <a:endParaRPr/>
          </a:p>
        </p:txBody>
      </p:sp>
      <p:sp>
        <p:nvSpPr>
          <p:cNvPr id="485" name="Google Shape;48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6" name="Google Shape;486;p23"/>
          <p:cNvSpPr txBox="1"/>
          <p:nvPr/>
        </p:nvSpPr>
        <p:spPr>
          <a:xfrm>
            <a:off x="3051225" y="997925"/>
            <a:ext cx="2404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⚠️ 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Evaluating array expressions returns a </a:t>
            </a:r>
            <a:r>
              <a:rPr b="1" i="0" lang="en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new array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; it does </a:t>
            </a:r>
            <a:r>
              <a:rPr b="1" i="0" lang="en" sz="1600" u="sng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change the original array.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7" name="Google Shape;487;p23"/>
          <p:cNvPicPr preferRelativeResize="0"/>
          <p:nvPr/>
        </p:nvPicPr>
        <p:blipFill rotWithShape="1">
          <a:blip r:embed="rId3">
            <a:alphaModFix/>
          </a:blip>
          <a:srcRect b="48029" l="0" r="0" t="0"/>
          <a:stretch/>
        </p:blipFill>
        <p:spPr>
          <a:xfrm>
            <a:off x="5456012" y="1192825"/>
            <a:ext cx="3565232" cy="7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4"/>
          <p:cNvSpPr txBox="1"/>
          <p:nvPr>
            <p:ph idx="1" type="subTitle"/>
          </p:nvPr>
        </p:nvSpPr>
        <p:spPr>
          <a:xfrm>
            <a:off x="225450" y="3791000"/>
            <a:ext cx="2450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93" name="Google Shape;493;p24"/>
          <p:cNvSpPr txBox="1"/>
          <p:nvPr>
            <p:ph type="title"/>
          </p:nvPr>
        </p:nvSpPr>
        <p:spPr>
          <a:xfrm>
            <a:off x="2991025" y="140375"/>
            <a:ext cx="5235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accent3"/>
                </a:solidFill>
              </a:rPr>
              <a:t>Arithmetic on Arrays: 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accent3"/>
                </a:solidFill>
              </a:rPr>
              <a:t>Evaluation Returns a </a:t>
            </a:r>
            <a:r>
              <a:rPr lang="en" u="sng">
                <a:solidFill>
                  <a:schemeClr val="accent3"/>
                </a:solidFill>
              </a:rPr>
              <a:t>New</a:t>
            </a:r>
            <a:r>
              <a:rPr lang="en">
                <a:solidFill>
                  <a:schemeClr val="accent3"/>
                </a:solidFill>
              </a:rPr>
              <a:t> Array</a:t>
            </a:r>
            <a:endParaRPr/>
          </a:p>
        </p:txBody>
      </p:sp>
      <p:sp>
        <p:nvSpPr>
          <p:cNvPr id="494" name="Google Shape;4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5" name="Google Shape;495;p24"/>
          <p:cNvSpPr txBox="1"/>
          <p:nvPr/>
        </p:nvSpPr>
        <p:spPr>
          <a:xfrm>
            <a:off x="3051225" y="997925"/>
            <a:ext cx="2404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9E9E9E"/>
                </a:solidFill>
                <a:latin typeface="Roboto Light"/>
                <a:ea typeface="Roboto Light"/>
                <a:cs typeface="Roboto Light"/>
                <a:sym typeface="Roboto Light"/>
              </a:rPr>
              <a:t>⚠️ Evaluating array expressions returns a </a:t>
            </a:r>
            <a:r>
              <a:rPr b="1" i="0" lang="en" sz="1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new array</a:t>
            </a:r>
            <a:r>
              <a:rPr b="0" i="0" lang="en" sz="1600" u="none" cap="none" strike="noStrike">
                <a:solidFill>
                  <a:srgbClr val="9E9E9E"/>
                </a:solidFill>
                <a:latin typeface="Roboto Light"/>
                <a:ea typeface="Roboto Light"/>
                <a:cs typeface="Roboto Light"/>
                <a:sym typeface="Roboto Light"/>
              </a:rPr>
              <a:t>; it does </a:t>
            </a:r>
            <a:r>
              <a:rPr b="1" i="0" lang="en" sz="1600" u="sng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b="0" i="0" lang="en" sz="1600" u="none" cap="none" strike="noStrike">
                <a:solidFill>
                  <a:srgbClr val="9E9E9E"/>
                </a:solidFill>
                <a:latin typeface="Roboto Light"/>
                <a:ea typeface="Roboto Light"/>
                <a:cs typeface="Roboto Light"/>
                <a:sym typeface="Roboto Light"/>
              </a:rPr>
              <a:t> change the original array.</a:t>
            </a:r>
            <a:endParaRPr b="0" i="0" sz="1600" u="none" cap="none" strike="noStrike">
              <a:solidFill>
                <a:srgbClr val="9E9E9E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6" name="Google Shape;496;p24"/>
          <p:cNvPicPr preferRelativeResize="0"/>
          <p:nvPr/>
        </p:nvPicPr>
        <p:blipFill rotWithShape="1">
          <a:blip r:embed="rId3">
            <a:alphaModFix amt="50000"/>
          </a:blip>
          <a:srcRect b="48029" l="0" r="0" t="0"/>
          <a:stretch/>
        </p:blipFill>
        <p:spPr>
          <a:xfrm>
            <a:off x="5456012" y="1192825"/>
            <a:ext cx="3565232" cy="7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24"/>
          <p:cNvSpPr txBox="1"/>
          <p:nvPr>
            <p:ph type="title"/>
          </p:nvPr>
        </p:nvSpPr>
        <p:spPr>
          <a:xfrm>
            <a:off x="3051225" y="2398750"/>
            <a:ext cx="5235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accent3"/>
                </a:solidFill>
              </a:rPr>
              <a:t>Array Arithmetic is </a:t>
            </a:r>
            <a:r>
              <a:rPr lang="en" u="sng">
                <a:solidFill>
                  <a:schemeClr val="accent3"/>
                </a:solidFill>
              </a:rPr>
              <a:t>Element-Wise</a:t>
            </a:r>
            <a:endParaRPr u="sng"/>
          </a:p>
        </p:txBody>
      </p:sp>
      <p:sp>
        <p:nvSpPr>
          <p:cNvPr id="498" name="Google Shape;498;p24"/>
          <p:cNvSpPr txBox="1"/>
          <p:nvPr/>
        </p:nvSpPr>
        <p:spPr>
          <a:xfrm>
            <a:off x="3162975" y="2961150"/>
            <a:ext cx="2038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1) Arithmetic with an array and a</a:t>
            </a:r>
            <a:r>
              <a:rPr b="1" i="0" lang="en" sz="1600" u="none" cap="none" strike="noStrik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" sz="16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numeric value</a:t>
            </a:r>
            <a:endParaRPr b="0" i="0" sz="1600" u="none" cap="none" strike="noStrike">
              <a:solidFill>
                <a:schemeClr val="accent5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99" name="Google Shape;499;p24"/>
          <p:cNvPicPr preferRelativeResize="0"/>
          <p:nvPr/>
        </p:nvPicPr>
        <p:blipFill rotWithShape="1">
          <a:blip r:embed="rId3">
            <a:alphaModFix/>
          </a:blip>
          <a:srcRect b="0" l="0" r="0" t="51496"/>
          <a:stretch/>
        </p:blipFill>
        <p:spPr>
          <a:xfrm>
            <a:off x="5201344" y="3020762"/>
            <a:ext cx="3819805" cy="779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5"/>
          <p:cNvSpPr/>
          <p:nvPr/>
        </p:nvSpPr>
        <p:spPr>
          <a:xfrm>
            <a:off x="441200" y="1676113"/>
            <a:ext cx="3278400" cy="1883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This </a:t>
            </a:r>
            <a:r>
              <a:rPr b="1" i="0" lang="en" sz="20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element-wise</a:t>
            </a:r>
            <a:r>
              <a:rPr b="1" i="0" lang="en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sz="2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behavior works with all of the arithmetic operations you expect!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5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Element-Wise Arithmetic</a:t>
            </a:r>
            <a:endParaRPr/>
          </a:p>
        </p:txBody>
      </p:sp>
      <p:sp>
        <p:nvSpPr>
          <p:cNvPr id="506" name="Google Shape;50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7" name="Google Shape;50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1525" y="1163163"/>
            <a:ext cx="4517401" cy="2909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6708cf0ab6_0_88"/>
          <p:cNvSpPr txBox="1"/>
          <p:nvPr>
            <p:ph type="title"/>
          </p:nvPr>
        </p:nvSpPr>
        <p:spPr>
          <a:xfrm>
            <a:off x="2991025" y="140375"/>
            <a:ext cx="5335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Estimate # Bachelor Degrees by State</a:t>
            </a:r>
            <a:endParaRPr/>
          </a:p>
        </p:txBody>
      </p:sp>
      <p:sp>
        <p:nvSpPr>
          <p:cNvPr id="513" name="Google Shape;513;g26708cf0ab6_0_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14" name="Google Shape;514;g26708cf0ab6_0_88"/>
          <p:cNvGraphicFramePr/>
          <p:nvPr/>
        </p:nvGraphicFramePr>
        <p:xfrm>
          <a:off x="3090500" y="7965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{F8285D4E-A7F6-42F7-807E-C84C57D3BD42}</a:tableStyleId>
              </a:tblPr>
              <a:tblGrid>
                <a:gridCol w="1167050"/>
                <a:gridCol w="1452225"/>
                <a:gridCol w="1564100"/>
                <a:gridCol w="1562700"/>
              </a:tblGrid>
              <a:tr h="81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total state population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high school graduate or higher (%)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bachelor's degree or higher (%)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Alabama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3,344,006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86.9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26.2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California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26,665,143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83.9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34.7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Florida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15,255,326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88.5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30.5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New York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13,649,157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87.2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37.5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Texas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18,449,851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84.4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30.7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515" name="Google Shape;515;g26708cf0ab6_0_88"/>
          <p:cNvSpPr txBox="1"/>
          <p:nvPr/>
        </p:nvSpPr>
        <p:spPr>
          <a:xfrm>
            <a:off x="2705675" y="3830850"/>
            <a:ext cx="6314700" cy="61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bs_or_higher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4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state_pop </a:t>
            </a:r>
            <a:r>
              <a:rPr b="0" i="0" lang="en" sz="14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6" name="Google Shape;516;g26708cf0ab6_0_88"/>
          <p:cNvSpPr txBox="1"/>
          <p:nvPr/>
        </p:nvSpPr>
        <p:spPr>
          <a:xfrm>
            <a:off x="2906700" y="4566175"/>
            <a:ext cx="6039900" cy="40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num_bs_per_state = </a:t>
            </a:r>
            <a:endParaRPr b="0" i="0" sz="1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17" name="Google Shape;517;g26708cf0ab6_0_88"/>
          <p:cNvSpPr/>
          <p:nvPr/>
        </p:nvSpPr>
        <p:spPr>
          <a:xfrm>
            <a:off x="4284675" y="1621875"/>
            <a:ext cx="1425000" cy="19854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g26708cf0ab6_0_88"/>
          <p:cNvSpPr/>
          <p:nvPr/>
        </p:nvSpPr>
        <p:spPr>
          <a:xfrm>
            <a:off x="7273875" y="1605900"/>
            <a:ext cx="1562700" cy="19854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6708cf0ab6_0_58"/>
          <p:cNvSpPr txBox="1"/>
          <p:nvPr>
            <p:ph type="title"/>
          </p:nvPr>
        </p:nvSpPr>
        <p:spPr>
          <a:xfrm>
            <a:off x="2991025" y="140375"/>
            <a:ext cx="5335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Estimate # Bachelor Degrees by State</a:t>
            </a:r>
            <a:endParaRPr/>
          </a:p>
        </p:txBody>
      </p:sp>
      <p:sp>
        <p:nvSpPr>
          <p:cNvPr id="524" name="Google Shape;524;g26708cf0ab6_0_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25" name="Google Shape;525;g26708cf0ab6_0_58"/>
          <p:cNvGraphicFramePr/>
          <p:nvPr/>
        </p:nvGraphicFramePr>
        <p:xfrm>
          <a:off x="3090500" y="7965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{F8285D4E-A7F6-42F7-807E-C84C57D3BD42}</a:tableStyleId>
              </a:tblPr>
              <a:tblGrid>
                <a:gridCol w="1167050"/>
                <a:gridCol w="1452225"/>
                <a:gridCol w="1564100"/>
                <a:gridCol w="1562700"/>
              </a:tblGrid>
              <a:tr h="81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total state population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high school graduate or higher (%)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bachelor's degree or higher (%)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Alabama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3,344,006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86.9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26.2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California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26,665,143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83.9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34.7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Florida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15,255,326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88.5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30.5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New York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13,649,157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87.2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37.5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Texas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18,449,851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84.4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30.7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526" name="Google Shape;526;g26708cf0ab6_0_58"/>
          <p:cNvSpPr txBox="1"/>
          <p:nvPr/>
        </p:nvSpPr>
        <p:spPr>
          <a:xfrm>
            <a:off x="2705675" y="3830850"/>
            <a:ext cx="6314700" cy="61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bs_or_higher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4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np.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array([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26.2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34.7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30.5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37.5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30.7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])</a:t>
            </a:r>
            <a:endParaRPr b="0" i="0" sz="1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state_pop </a:t>
            </a:r>
            <a:r>
              <a:rPr b="0" i="0" lang="en" sz="14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7" name="Google Shape;527;g26708cf0ab6_0_58"/>
          <p:cNvSpPr txBox="1"/>
          <p:nvPr/>
        </p:nvSpPr>
        <p:spPr>
          <a:xfrm>
            <a:off x="2906700" y="4566175"/>
            <a:ext cx="6039900" cy="40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num_bs_per_state = </a:t>
            </a:r>
            <a:endParaRPr b="0" i="0" sz="1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28" name="Google Shape;528;g26708cf0ab6_0_58"/>
          <p:cNvSpPr/>
          <p:nvPr/>
        </p:nvSpPr>
        <p:spPr>
          <a:xfrm>
            <a:off x="4284675" y="1621875"/>
            <a:ext cx="1425000" cy="19854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g26708cf0ab6_0_58"/>
          <p:cNvSpPr/>
          <p:nvPr/>
        </p:nvSpPr>
        <p:spPr>
          <a:xfrm>
            <a:off x="7273875" y="1605900"/>
            <a:ext cx="1562700" cy="19854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6708cf0ab6_0_78"/>
          <p:cNvSpPr txBox="1"/>
          <p:nvPr>
            <p:ph type="title"/>
          </p:nvPr>
        </p:nvSpPr>
        <p:spPr>
          <a:xfrm>
            <a:off x="2991025" y="140375"/>
            <a:ext cx="5335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Estimate # Bachelor Degrees by State</a:t>
            </a:r>
            <a:endParaRPr/>
          </a:p>
        </p:txBody>
      </p:sp>
      <p:sp>
        <p:nvSpPr>
          <p:cNvPr id="535" name="Google Shape;535;g26708cf0ab6_0_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36" name="Google Shape;536;g26708cf0ab6_0_78"/>
          <p:cNvGraphicFramePr/>
          <p:nvPr/>
        </p:nvGraphicFramePr>
        <p:xfrm>
          <a:off x="3090500" y="7965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{F8285D4E-A7F6-42F7-807E-C84C57D3BD42}</a:tableStyleId>
              </a:tblPr>
              <a:tblGrid>
                <a:gridCol w="1167050"/>
                <a:gridCol w="1452225"/>
                <a:gridCol w="1564100"/>
                <a:gridCol w="1562700"/>
              </a:tblGrid>
              <a:tr h="81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total state population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high school graduate or higher (%)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bachelor's degree or higher (%)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Alabama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3,344,006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86.9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26.2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California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26,665,143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83.9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34.7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Florida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15,255,326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88.5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30.5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New York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13,649,157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87.2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37.5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Texas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18,449,851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84.4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30.7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537" name="Google Shape;537;g26708cf0ab6_0_78"/>
          <p:cNvSpPr txBox="1"/>
          <p:nvPr/>
        </p:nvSpPr>
        <p:spPr>
          <a:xfrm>
            <a:off x="2705675" y="3830850"/>
            <a:ext cx="6314700" cy="61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bs_or_higher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4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np.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array([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26.2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34.7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30.5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37.5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30.7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])</a:t>
            </a:r>
            <a:endParaRPr b="0" i="0" sz="1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state_pop </a:t>
            </a:r>
            <a:r>
              <a:rPr b="0" i="0" lang="en" sz="14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np.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array(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3344006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 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. . 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13649157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8" name="Google Shape;538;g26708cf0ab6_0_78"/>
          <p:cNvSpPr txBox="1"/>
          <p:nvPr/>
        </p:nvSpPr>
        <p:spPr>
          <a:xfrm>
            <a:off x="2906700" y="4566175"/>
            <a:ext cx="6039900" cy="40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num_bs_per_state = </a:t>
            </a:r>
            <a:endParaRPr b="0" i="0" sz="1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9" name="Google Shape;539;g26708cf0ab6_0_78"/>
          <p:cNvSpPr/>
          <p:nvPr/>
        </p:nvSpPr>
        <p:spPr>
          <a:xfrm>
            <a:off x="4284675" y="1621875"/>
            <a:ext cx="1425000" cy="19854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g26708cf0ab6_0_78"/>
          <p:cNvSpPr/>
          <p:nvPr/>
        </p:nvSpPr>
        <p:spPr>
          <a:xfrm>
            <a:off x="7273875" y="1605900"/>
            <a:ext cx="1562700" cy="19854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3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edium"/>
              <a:buAutoNum type="arabicPeriod"/>
            </a:pPr>
            <a:r>
              <a:rPr lang="en"/>
              <a:t>NoneType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print()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"/>
              <a:t>Display vs. Output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Medium"/>
              <a:buAutoNum type="arabicPeriod"/>
            </a:pPr>
            <a:r>
              <a:rPr lang="en"/>
              <a:t>Arrays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lphaLcPeriod"/>
            </a:pPr>
            <a:r>
              <a:rPr lang="en"/>
              <a:t>Array Operations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"/>
          <p:cNvSpPr txBox="1"/>
          <p:nvPr>
            <p:ph type="title"/>
          </p:nvPr>
        </p:nvSpPr>
        <p:spPr>
          <a:xfrm>
            <a:off x="342300" y="1630875"/>
            <a:ext cx="38874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Today’s Roadmap</a:t>
            </a:r>
            <a:endParaRPr/>
          </a:p>
        </p:txBody>
      </p:sp>
      <p:sp>
        <p:nvSpPr>
          <p:cNvPr id="255" name="Google Shape;255;p3"/>
          <p:cNvSpPr txBox="1"/>
          <p:nvPr>
            <p:ph idx="2" type="subTitle"/>
          </p:nvPr>
        </p:nvSpPr>
        <p:spPr>
          <a:xfrm>
            <a:off x="380250" y="2943375"/>
            <a:ext cx="381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Lecture 05, Spark 010 Spring 2024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6708cf0ab6_0_68"/>
          <p:cNvSpPr txBox="1"/>
          <p:nvPr>
            <p:ph type="title"/>
          </p:nvPr>
        </p:nvSpPr>
        <p:spPr>
          <a:xfrm>
            <a:off x="2991025" y="140375"/>
            <a:ext cx="5335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Estimate # Bachelor Degrees by State</a:t>
            </a:r>
            <a:endParaRPr/>
          </a:p>
        </p:txBody>
      </p:sp>
      <p:sp>
        <p:nvSpPr>
          <p:cNvPr id="546" name="Google Shape;546;g26708cf0ab6_0_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47" name="Google Shape;547;g26708cf0ab6_0_68"/>
          <p:cNvGraphicFramePr/>
          <p:nvPr/>
        </p:nvGraphicFramePr>
        <p:xfrm>
          <a:off x="3090500" y="7965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{F8285D4E-A7F6-42F7-807E-C84C57D3BD42}</a:tableStyleId>
              </a:tblPr>
              <a:tblGrid>
                <a:gridCol w="1167050"/>
                <a:gridCol w="1452225"/>
                <a:gridCol w="1564100"/>
                <a:gridCol w="1562700"/>
              </a:tblGrid>
              <a:tr h="81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total state population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high school graduate or higher (%)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bachelor's degree or higher (%)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Alabama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3,344,006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86.9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26.2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California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26,665,143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83.9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34.7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Florida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15,255,326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88.5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30.5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New York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13,649,157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87.2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37.5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Texas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18,449,851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84.4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30.7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548" name="Google Shape;548;g26708cf0ab6_0_68"/>
          <p:cNvSpPr txBox="1"/>
          <p:nvPr/>
        </p:nvSpPr>
        <p:spPr>
          <a:xfrm>
            <a:off x="2705675" y="3830850"/>
            <a:ext cx="6314700" cy="61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bs_or_higher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4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np.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array([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26.2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34.7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30.5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37.5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30.7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])</a:t>
            </a:r>
            <a:endParaRPr b="0" i="0" sz="1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state_pop </a:t>
            </a:r>
            <a:r>
              <a:rPr b="0" i="0" lang="en" sz="14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np.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array(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3344006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 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. . 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13649157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9" name="Google Shape;549;g26708cf0ab6_0_68"/>
          <p:cNvSpPr txBox="1"/>
          <p:nvPr/>
        </p:nvSpPr>
        <p:spPr>
          <a:xfrm>
            <a:off x="2906700" y="4566175"/>
            <a:ext cx="6039900" cy="40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num_bs_per_state = 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bs_or_higher </a:t>
            </a:r>
            <a:r>
              <a:rPr b="0" i="0" lang="en" sz="14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100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4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state_pop</a:t>
            </a:r>
            <a:endParaRPr b="0" i="0" sz="1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0" name="Google Shape;550;g26708cf0ab6_0_68"/>
          <p:cNvSpPr/>
          <p:nvPr/>
        </p:nvSpPr>
        <p:spPr>
          <a:xfrm>
            <a:off x="4284675" y="1621875"/>
            <a:ext cx="1425000" cy="19854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g26708cf0ab6_0_68"/>
          <p:cNvSpPr/>
          <p:nvPr/>
        </p:nvSpPr>
        <p:spPr>
          <a:xfrm>
            <a:off x="7273875" y="1605900"/>
            <a:ext cx="1562700" cy="19854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7"/>
          <p:cNvSpPr txBox="1"/>
          <p:nvPr>
            <p:ph idx="1" type="subTitle"/>
          </p:nvPr>
        </p:nvSpPr>
        <p:spPr>
          <a:xfrm>
            <a:off x="225450" y="3791000"/>
            <a:ext cx="2450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57" name="Google Shape;557;p27"/>
          <p:cNvSpPr txBox="1"/>
          <p:nvPr>
            <p:ph type="title"/>
          </p:nvPr>
        </p:nvSpPr>
        <p:spPr>
          <a:xfrm>
            <a:off x="2991025" y="140375"/>
            <a:ext cx="5235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accent3"/>
                </a:solidFill>
              </a:rPr>
              <a:t>Arithmetic on Arrays: 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accent3"/>
                </a:solidFill>
              </a:rPr>
              <a:t>Evaluation Returns a </a:t>
            </a:r>
            <a:r>
              <a:rPr lang="en" u="sng">
                <a:solidFill>
                  <a:schemeClr val="accent3"/>
                </a:solidFill>
              </a:rPr>
              <a:t>New</a:t>
            </a:r>
            <a:r>
              <a:rPr lang="en">
                <a:solidFill>
                  <a:schemeClr val="accent3"/>
                </a:solidFill>
              </a:rPr>
              <a:t> Array</a:t>
            </a:r>
            <a:endParaRPr/>
          </a:p>
        </p:txBody>
      </p:sp>
      <p:sp>
        <p:nvSpPr>
          <p:cNvPr id="558" name="Google Shape;55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9" name="Google Shape;559;p27"/>
          <p:cNvSpPr txBox="1"/>
          <p:nvPr/>
        </p:nvSpPr>
        <p:spPr>
          <a:xfrm>
            <a:off x="3051225" y="997925"/>
            <a:ext cx="2404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9E9E9E"/>
                </a:solidFill>
                <a:latin typeface="Roboto Light"/>
                <a:ea typeface="Roboto Light"/>
                <a:cs typeface="Roboto Light"/>
                <a:sym typeface="Roboto Light"/>
              </a:rPr>
              <a:t>⚠️ Evaluating array expressions returns a </a:t>
            </a:r>
            <a:r>
              <a:rPr b="1" i="0" lang="en" sz="1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new array</a:t>
            </a:r>
            <a:r>
              <a:rPr b="0" i="0" lang="en" sz="1600" u="none" cap="none" strike="noStrike">
                <a:solidFill>
                  <a:srgbClr val="9E9E9E"/>
                </a:solidFill>
                <a:latin typeface="Roboto Light"/>
                <a:ea typeface="Roboto Light"/>
                <a:cs typeface="Roboto Light"/>
                <a:sym typeface="Roboto Light"/>
              </a:rPr>
              <a:t>; it does </a:t>
            </a:r>
            <a:r>
              <a:rPr b="1" i="0" lang="en" sz="1600" u="sng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b="0" i="0" lang="en" sz="1600" u="none" cap="none" strike="noStrike">
                <a:solidFill>
                  <a:srgbClr val="9E9E9E"/>
                </a:solidFill>
                <a:latin typeface="Roboto Light"/>
                <a:ea typeface="Roboto Light"/>
                <a:cs typeface="Roboto Light"/>
                <a:sym typeface="Roboto Light"/>
              </a:rPr>
              <a:t> change the original array.</a:t>
            </a:r>
            <a:endParaRPr b="0" i="0" sz="1600" u="none" cap="none" strike="noStrike">
              <a:solidFill>
                <a:srgbClr val="9E9E9E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60" name="Google Shape;560;p27"/>
          <p:cNvPicPr preferRelativeResize="0"/>
          <p:nvPr/>
        </p:nvPicPr>
        <p:blipFill rotWithShape="1">
          <a:blip r:embed="rId3">
            <a:alphaModFix amt="50000"/>
          </a:blip>
          <a:srcRect b="48029" l="0" r="0" t="0"/>
          <a:stretch/>
        </p:blipFill>
        <p:spPr>
          <a:xfrm>
            <a:off x="5456012" y="1192825"/>
            <a:ext cx="3565232" cy="7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27"/>
          <p:cNvSpPr txBox="1"/>
          <p:nvPr>
            <p:ph type="title"/>
          </p:nvPr>
        </p:nvSpPr>
        <p:spPr>
          <a:xfrm>
            <a:off x="3051225" y="2398750"/>
            <a:ext cx="5235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accent3"/>
                </a:solidFill>
              </a:rPr>
              <a:t>Array Arithmetic is </a:t>
            </a:r>
            <a:r>
              <a:rPr lang="en" u="sng">
                <a:solidFill>
                  <a:schemeClr val="accent3"/>
                </a:solidFill>
              </a:rPr>
              <a:t>Element-Wise</a:t>
            </a:r>
            <a:endParaRPr u="sng"/>
          </a:p>
        </p:txBody>
      </p:sp>
      <p:sp>
        <p:nvSpPr>
          <p:cNvPr id="562" name="Google Shape;562;p27"/>
          <p:cNvSpPr txBox="1"/>
          <p:nvPr/>
        </p:nvSpPr>
        <p:spPr>
          <a:xfrm>
            <a:off x="3162975" y="2961150"/>
            <a:ext cx="2038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9E9E9E"/>
                </a:solidFill>
                <a:latin typeface="Roboto Light"/>
                <a:ea typeface="Roboto Light"/>
                <a:cs typeface="Roboto Light"/>
                <a:sym typeface="Roboto Light"/>
              </a:rPr>
              <a:t>1) Arithmetic with an array and a</a:t>
            </a:r>
            <a:r>
              <a:rPr b="1" i="0" lang="en" sz="1600" u="none" cap="none" strike="noStrik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numeric value</a:t>
            </a:r>
            <a:endParaRPr b="0" i="0" sz="1600" u="none" cap="none" strike="noStrike">
              <a:solidFill>
                <a:srgbClr val="9E9E9E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563" name="Google Shape;563;p27"/>
          <p:cNvPicPr preferRelativeResize="0"/>
          <p:nvPr/>
        </p:nvPicPr>
        <p:blipFill rotWithShape="1">
          <a:blip r:embed="rId3">
            <a:alphaModFix amt="50000"/>
          </a:blip>
          <a:srcRect b="0" l="0" r="0" t="51496"/>
          <a:stretch/>
        </p:blipFill>
        <p:spPr>
          <a:xfrm>
            <a:off x="5201344" y="3020762"/>
            <a:ext cx="3819805" cy="779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2976" y="4477738"/>
            <a:ext cx="5235001" cy="515911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27"/>
          <p:cNvSpPr txBox="1"/>
          <p:nvPr/>
        </p:nvSpPr>
        <p:spPr>
          <a:xfrm>
            <a:off x="3162975" y="3800650"/>
            <a:ext cx="4216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2) Arithmetic with two </a:t>
            </a:r>
            <a:r>
              <a:rPr b="1" i="0" lang="en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arrays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b="1" i="0" lang="en" sz="16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of equal length 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(same number of values).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1" name="Google Shape;571;p28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Quick Check 3</a:t>
            </a:r>
            <a:endParaRPr/>
          </a:p>
        </p:txBody>
      </p:sp>
      <p:sp>
        <p:nvSpPr>
          <p:cNvPr id="572" name="Google Shape;572;p28"/>
          <p:cNvSpPr txBox="1"/>
          <p:nvPr/>
        </p:nvSpPr>
        <p:spPr>
          <a:xfrm>
            <a:off x="6169350" y="448050"/>
            <a:ext cx="27708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28"/>
          <p:cNvSpPr txBox="1"/>
          <p:nvPr>
            <p:ph idx="1" type="body"/>
          </p:nvPr>
        </p:nvSpPr>
        <p:spPr>
          <a:xfrm>
            <a:off x="235500" y="1152150"/>
            <a:ext cx="54813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Assign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f_temps</a:t>
            </a:r>
            <a:r>
              <a:rPr lang="en"/>
              <a:t> to the result of converting all celsius temperatures in the array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c_temps</a:t>
            </a:r>
            <a:r>
              <a:rPr lang="en"/>
              <a:t> to fahrenheit.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How many elements are in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empty_array</a:t>
            </a:r>
            <a:r>
              <a:rPr lang="en"/>
              <a:t>?</a:t>
            </a:r>
            <a:endParaRPr/>
          </a:p>
        </p:txBody>
      </p:sp>
      <p:sp>
        <p:nvSpPr>
          <p:cNvPr id="574" name="Google Shape;574;p28"/>
          <p:cNvSpPr txBox="1"/>
          <p:nvPr/>
        </p:nvSpPr>
        <p:spPr>
          <a:xfrm>
            <a:off x="394500" y="3659575"/>
            <a:ext cx="4617000" cy="431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empty_array </a:t>
            </a:r>
            <a:r>
              <a:rPr b="0" i="0" lang="en" sz="16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b="0"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np.</a:t>
            </a:r>
            <a:r>
              <a:rPr b="0"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array([])</a:t>
            </a:r>
            <a:endParaRPr b="0" i="0" sz="1600" u="none" cap="none" strike="noStrike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5" name="Google Shape;575;p28"/>
          <p:cNvSpPr txBox="1"/>
          <p:nvPr/>
        </p:nvSpPr>
        <p:spPr>
          <a:xfrm>
            <a:off x="394500" y="1927050"/>
            <a:ext cx="5322300" cy="677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c_temps </a:t>
            </a:r>
            <a:r>
              <a:rPr b="0" i="0" lang="en" sz="16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b="0"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np.</a:t>
            </a:r>
            <a:r>
              <a:rPr b="0"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array([</a:t>
            </a:r>
            <a:r>
              <a:rPr b="0" i="0" lang="en" sz="16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30</a:t>
            </a:r>
            <a:r>
              <a:rPr b="0"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6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18</a:t>
            </a:r>
            <a:r>
              <a:rPr b="0"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6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</a:t>
            </a:r>
            <a:r>
              <a:rPr b="0" i="0" lang="en" sz="16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4.5</a:t>
            </a:r>
            <a:r>
              <a:rPr b="0"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6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b="0"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6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3]</a:t>
            </a:r>
            <a:r>
              <a:rPr b="0"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f_temps </a:t>
            </a:r>
            <a:r>
              <a:rPr b="0" i="0" lang="en" sz="16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b="0" i="0" lang="en" sz="16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6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b="0" i="0" sz="1600" u="none" cap="none" strike="noStrike">
              <a:solidFill>
                <a:srgbClr val="BE38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6" name="Google Shape;576;p28"/>
          <p:cNvSpPr txBox="1"/>
          <p:nvPr/>
        </p:nvSpPr>
        <p:spPr>
          <a:xfrm>
            <a:off x="394500" y="2658550"/>
            <a:ext cx="49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Hint: Fahrenheit is Celsius * 9/5 + 32</a:t>
            </a:r>
            <a:endParaRPr b="0" i="1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2" name="Google Shape;582;p50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In Conclusion…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1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588" name="Google Shape;588;p51"/>
          <p:cNvSpPr txBox="1"/>
          <p:nvPr>
            <p:ph idx="1" type="body"/>
          </p:nvPr>
        </p:nvSpPr>
        <p:spPr>
          <a:xfrm>
            <a:off x="376500" y="869425"/>
            <a:ext cx="839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print()</a:t>
            </a:r>
            <a:r>
              <a:rPr lang="en"/>
              <a:t> function is used to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display</a:t>
            </a:r>
            <a:r>
              <a:rPr lang="en"/>
              <a:t> things, but does have an output itself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/>
              <a:t>Python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NoneType</a:t>
            </a:r>
            <a:r>
              <a:rPr lang="en"/>
              <a:t> indicates a “null” value — It represents the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absence</a:t>
            </a:r>
            <a:r>
              <a:rPr lang="en"/>
              <a:t> of a value.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b="1"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None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/>
              <a:t>can be </a:t>
            </a:r>
            <a:r>
              <a:rPr lang="en" u="sng"/>
              <a:t>printed</a:t>
            </a:r>
            <a:r>
              <a:rPr lang="en"/>
              <a:t>, but is </a:t>
            </a:r>
            <a:r>
              <a:rPr lang="en" u="sng"/>
              <a:t>not outputted</a:t>
            </a:r>
            <a:r>
              <a:rPr lang="en"/>
              <a:t> 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use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arrays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/>
              <a:t>to store and work with multiple values at once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We can perform (element-wise) arithmetic operations and other functions on arrays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5" name="Google Shape;595;p52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Source Code Pro Light"/>
              <a:buChar char="●"/>
            </a:pPr>
            <a:r>
              <a:rPr lang="en"/>
              <a:t>Print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Source Code Pro Light"/>
              <a:buChar char="●"/>
            </a:pPr>
            <a:r>
              <a:rPr lang="en"/>
              <a:t>NoneType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Arrays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Numpy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52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597" name="Google Shape;597;p52"/>
          <p:cNvSpPr txBox="1"/>
          <p:nvPr>
            <p:ph idx="2" type="body"/>
          </p:nvPr>
        </p:nvSpPr>
        <p:spPr>
          <a:xfrm>
            <a:off x="4882950" y="1130475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More Numpy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Array Indexing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Working with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98" name="Google Shape;598;p52"/>
          <p:cNvSpPr txBox="1"/>
          <p:nvPr>
            <p:ph idx="3" type="title"/>
          </p:nvPr>
        </p:nvSpPr>
        <p:spPr>
          <a:xfrm>
            <a:off x="488295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Next Time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4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print()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2" name="Google Shape;262;p4"/>
          <p:cNvSpPr txBox="1"/>
          <p:nvPr/>
        </p:nvSpPr>
        <p:spPr>
          <a:xfrm>
            <a:off x="345475" y="167075"/>
            <a:ext cx="3267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Print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2. </a:t>
            </a:r>
            <a:r>
              <a:rPr lang="en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NoneType</a:t>
            </a:r>
            <a:endParaRPr sz="12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3</a:t>
            </a:r>
            <a:r>
              <a:rPr lang="en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. Arrays</a:t>
            </a:r>
            <a:endParaRPr sz="12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3" name="Google Shape;263;p4"/>
          <p:cNvSpPr txBox="1"/>
          <p:nvPr/>
        </p:nvSpPr>
        <p:spPr>
          <a:xfrm>
            <a:off x="115294" y="176359"/>
            <a:ext cx="2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➤</a:t>
            </a:r>
            <a:endParaRPr b="0" i="0" sz="10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 very useful function for human display: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print()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9" name="Google Shape;26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0" name="Google Shape;27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3575" y="1313728"/>
            <a:ext cx="3425975" cy="1164297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5"/>
          <p:cNvSpPr txBox="1"/>
          <p:nvPr>
            <p:ph idx="1" type="body"/>
          </p:nvPr>
        </p:nvSpPr>
        <p:spPr>
          <a:xfrm>
            <a:off x="335650" y="1088000"/>
            <a:ext cx="3888600" cy="12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The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print()</a:t>
            </a:r>
            <a:r>
              <a:rPr lang="en"/>
              <a:t> function </a:t>
            </a:r>
            <a:r>
              <a:rPr b="1"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displays</a:t>
            </a:r>
            <a:r>
              <a:rPr lang="en"/>
              <a:t> values.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Works even if it’s not the</a:t>
            </a:r>
            <a:br>
              <a:rPr lang="en"/>
            </a:br>
            <a:r>
              <a:rPr lang="en"/>
              <a:t>last line of a cell!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Strings are displayed without quotes</a:t>
            </a:r>
            <a:endParaRPr/>
          </a:p>
        </p:txBody>
      </p:sp>
      <p:grpSp>
        <p:nvGrpSpPr>
          <p:cNvPr id="272" name="Google Shape;272;p5"/>
          <p:cNvGrpSpPr/>
          <p:nvPr/>
        </p:nvGrpSpPr>
        <p:grpSpPr>
          <a:xfrm>
            <a:off x="335101" y="2349800"/>
            <a:ext cx="8571449" cy="1224550"/>
            <a:chOff x="106501" y="1664000"/>
            <a:chExt cx="8571449" cy="1224550"/>
          </a:xfrm>
        </p:grpSpPr>
        <p:pic>
          <p:nvPicPr>
            <p:cNvPr id="273" name="Google Shape;273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267206" y="1718850"/>
              <a:ext cx="4410744" cy="1169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" name="Google Shape;274;p5"/>
            <p:cNvSpPr txBox="1"/>
            <p:nvPr/>
          </p:nvSpPr>
          <p:spPr>
            <a:xfrm>
              <a:off x="106501" y="1664000"/>
              <a:ext cx="3930600" cy="11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30200" lvl="0" marL="4572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boto Light"/>
                <a:buChar char="●"/>
              </a:pPr>
              <a:r>
                <a:rPr b="0" i="0" lang="en" sz="1600" u="none" cap="none" strike="noStrike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Can take multiple arguments of different types</a:t>
              </a:r>
              <a:endPara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-330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Roboto Light"/>
                <a:buChar char="●"/>
              </a:pPr>
              <a:r>
                <a:rPr b="0" i="0" lang="en" sz="1600" u="none" cap="none" strike="noStrike">
                  <a:solidFill>
                    <a:schemeClr val="dk1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Sub-expressions are evaluated before display</a:t>
              </a:r>
              <a:endPara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"/>
          <p:cNvSpPr/>
          <p:nvPr/>
        </p:nvSpPr>
        <p:spPr>
          <a:xfrm>
            <a:off x="6437550" y="3664275"/>
            <a:ext cx="2469300" cy="805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Terminology going forward: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Print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means </a:t>
            </a: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means </a:t>
            </a: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cell output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6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 very useful function for human display: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print()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1" name="Google Shape;28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2" name="Google Shape;282;p6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4413575" y="1313728"/>
            <a:ext cx="3425975" cy="1164297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6"/>
          <p:cNvSpPr txBox="1"/>
          <p:nvPr>
            <p:ph idx="1" type="body"/>
          </p:nvPr>
        </p:nvSpPr>
        <p:spPr>
          <a:xfrm>
            <a:off x="335650" y="1088000"/>
            <a:ext cx="3888600" cy="12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BDBDBD"/>
                </a:solidFill>
              </a:rPr>
              <a:t>The </a:t>
            </a:r>
            <a:r>
              <a:rPr b="1" lang="en">
                <a:solidFill>
                  <a:srgbClr val="BDBDBD"/>
                </a:solidFill>
                <a:latin typeface="Roboto Mono"/>
                <a:ea typeface="Roboto Mono"/>
                <a:cs typeface="Roboto Mono"/>
                <a:sym typeface="Roboto Mono"/>
              </a:rPr>
              <a:t>print()</a:t>
            </a:r>
            <a:r>
              <a:rPr lang="en">
                <a:solidFill>
                  <a:srgbClr val="BDBDBD"/>
                </a:solidFill>
              </a:rPr>
              <a:t> function </a:t>
            </a:r>
            <a:r>
              <a:rPr b="1" lang="en">
                <a:solidFill>
                  <a:srgbClr val="BDBDBD"/>
                </a:solidFill>
                <a:latin typeface="Roboto"/>
                <a:ea typeface="Roboto"/>
                <a:cs typeface="Roboto"/>
                <a:sym typeface="Roboto"/>
              </a:rPr>
              <a:t>displays</a:t>
            </a:r>
            <a:r>
              <a:rPr lang="en">
                <a:solidFill>
                  <a:srgbClr val="BDBDBD"/>
                </a:solidFill>
              </a:rPr>
              <a:t> values.</a:t>
            </a:r>
            <a:endParaRPr>
              <a:solidFill>
                <a:srgbClr val="BDBDBD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BDBDBD"/>
              </a:buClr>
              <a:buSzPts val="1600"/>
              <a:buChar char="●"/>
            </a:pPr>
            <a:r>
              <a:rPr lang="en">
                <a:solidFill>
                  <a:srgbClr val="BDBDBD"/>
                </a:solidFill>
              </a:rPr>
              <a:t>Works even if it’s not the</a:t>
            </a:r>
            <a:br>
              <a:rPr lang="en">
                <a:solidFill>
                  <a:srgbClr val="BDBDBD"/>
                </a:solidFill>
              </a:rPr>
            </a:br>
            <a:r>
              <a:rPr lang="en">
                <a:solidFill>
                  <a:srgbClr val="BDBDBD"/>
                </a:solidFill>
              </a:rPr>
              <a:t>last line of a cell!</a:t>
            </a:r>
            <a:endParaRPr>
              <a:solidFill>
                <a:srgbClr val="BDBDBD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DBDBD"/>
              </a:buClr>
              <a:buSzPts val="1600"/>
              <a:buChar char="●"/>
            </a:pPr>
            <a:r>
              <a:rPr lang="en">
                <a:solidFill>
                  <a:srgbClr val="BDBDBD"/>
                </a:solidFill>
              </a:rPr>
              <a:t>Strings are displayed without quotes</a:t>
            </a:r>
            <a:endParaRPr>
              <a:solidFill>
                <a:srgbClr val="BDBDBD"/>
              </a:solidFill>
            </a:endParaRPr>
          </a:p>
        </p:txBody>
      </p:sp>
      <p:grpSp>
        <p:nvGrpSpPr>
          <p:cNvPr id="284" name="Google Shape;284;p6"/>
          <p:cNvGrpSpPr/>
          <p:nvPr/>
        </p:nvGrpSpPr>
        <p:grpSpPr>
          <a:xfrm>
            <a:off x="335101" y="2349800"/>
            <a:ext cx="8571449" cy="1224550"/>
            <a:chOff x="106501" y="1664000"/>
            <a:chExt cx="8571449" cy="1224550"/>
          </a:xfrm>
        </p:grpSpPr>
        <p:pic>
          <p:nvPicPr>
            <p:cNvPr id="285" name="Google Shape;285;p6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>
              <a:off x="4267206" y="1718850"/>
              <a:ext cx="4410744" cy="1169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6" name="Google Shape;286;p6"/>
            <p:cNvSpPr txBox="1"/>
            <p:nvPr/>
          </p:nvSpPr>
          <p:spPr>
            <a:xfrm>
              <a:off x="106501" y="1664000"/>
              <a:ext cx="3930600" cy="11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30200" lvl="0" marL="45720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BDBDBD"/>
                </a:buClr>
                <a:buSzPts val="1600"/>
                <a:buFont typeface="Roboto Light"/>
                <a:buChar char="●"/>
              </a:pPr>
              <a:r>
                <a:rPr b="0" i="0" lang="en" sz="1600" u="none" cap="none" strike="noStrike">
                  <a:solidFill>
                    <a:srgbClr val="BDBDBD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Can take multiple arguments of different types</a:t>
              </a:r>
              <a:endParaRPr b="0" i="0" sz="1600" u="none" cap="none" strike="noStrike">
                <a:solidFill>
                  <a:srgbClr val="BDBDBD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  <a:p>
              <a:pPr indent="-330200" lvl="0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DBDBD"/>
                </a:buClr>
                <a:buSzPts val="1600"/>
                <a:buFont typeface="Roboto Light"/>
                <a:buChar char="●"/>
              </a:pPr>
              <a:r>
                <a:rPr b="0" i="0" lang="en" sz="1600" u="none" cap="none" strike="noStrike">
                  <a:solidFill>
                    <a:srgbClr val="BDBDBD"/>
                  </a:solidFill>
                  <a:latin typeface="Roboto Light"/>
                  <a:ea typeface="Roboto Light"/>
                  <a:cs typeface="Roboto Light"/>
                  <a:sym typeface="Roboto Light"/>
                </a:rPr>
                <a:t>Sub-expressions are evaluated before display</a:t>
              </a:r>
              <a:endParaRPr b="0" i="0" sz="1600" u="none" cap="none" strike="noStrike">
                <a:solidFill>
                  <a:srgbClr val="BDBDBD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pic>
        <p:nvPicPr>
          <p:cNvPr id="287" name="Google Shape;28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01050" y="3738924"/>
            <a:ext cx="2949928" cy="1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6"/>
          <p:cNvSpPr txBox="1"/>
          <p:nvPr/>
        </p:nvSpPr>
        <p:spPr>
          <a:xfrm>
            <a:off x="612650" y="3469273"/>
            <a:ext cx="30000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⚠️ 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⚠️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Print </a:t>
            </a:r>
            <a:r>
              <a:rPr b="1" i="0" lang="en" sz="16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displays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values.</a:t>
            </a:r>
            <a:b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It </a:t>
            </a:r>
            <a:r>
              <a:rPr b="1" i="0" lang="en" sz="16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does not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produce cell output!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"/>
          <p:cNvSpPr txBox="1"/>
          <p:nvPr>
            <p:ph idx="1" type="body"/>
          </p:nvPr>
        </p:nvSpPr>
        <p:spPr>
          <a:xfrm>
            <a:off x="311700" y="1152150"/>
            <a:ext cx="40929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happens when we run the cell below?</a:t>
            </a:r>
            <a:endParaRPr/>
          </a:p>
        </p:txBody>
      </p:sp>
      <p:sp>
        <p:nvSpPr>
          <p:cNvPr id="294" name="Google Shape;294;p7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Quick Check 1</a:t>
            </a:r>
            <a:endParaRPr/>
          </a:p>
        </p:txBody>
      </p:sp>
      <p:sp>
        <p:nvSpPr>
          <p:cNvPr id="295" name="Google Shape;29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7"/>
          <p:cNvSpPr txBox="1"/>
          <p:nvPr/>
        </p:nvSpPr>
        <p:spPr>
          <a:xfrm>
            <a:off x="394050" y="2220875"/>
            <a:ext cx="3785400" cy="1569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</a:t>
            </a:r>
            <a:r>
              <a:rPr b="0" i="0" lang="en" sz="18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en" sz="18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15</a:t>
            </a:r>
            <a:r>
              <a:rPr b="0" i="0" lang="en" sz="18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b="0" i="0" lang="en" sz="18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8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b="0" i="0" lang="en" sz="18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3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8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8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b="0" i="0" sz="1800" u="none" cap="none" strike="noStrike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endParaRPr b="0" i="0" sz="18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</a:t>
            </a:r>
            <a:r>
              <a:rPr b="0" i="0" lang="en" sz="18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en" sz="18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14</a:t>
            </a:r>
            <a:r>
              <a:rPr b="0" i="0" lang="en" sz="18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</a:t>
            </a:r>
            <a:r>
              <a:rPr b="0" i="0" lang="en" sz="18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7"/>
          <p:cNvSpPr txBox="1"/>
          <p:nvPr>
            <p:ph idx="4294967295" type="body"/>
          </p:nvPr>
        </p:nvSpPr>
        <p:spPr>
          <a:xfrm>
            <a:off x="6169350" y="448050"/>
            <a:ext cx="27708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8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“Hello, World!”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3" name="Google Shape;303;p8"/>
          <p:cNvSpPr txBox="1"/>
          <p:nvPr>
            <p:ph idx="1" type="body"/>
          </p:nvPr>
        </p:nvSpPr>
        <p:spPr>
          <a:xfrm>
            <a:off x="312825" y="869238"/>
            <a:ext cx="3153900" cy="2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This is a common “first” program to test that a programming language works as expected.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Now you understand it!!!</a:t>
            </a:r>
            <a:endParaRPr/>
          </a:p>
        </p:txBody>
      </p:sp>
      <p:sp>
        <p:nvSpPr>
          <p:cNvPr id="304" name="Google Shape;30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8"/>
          <p:cNvSpPr txBox="1"/>
          <p:nvPr/>
        </p:nvSpPr>
        <p:spPr>
          <a:xfrm>
            <a:off x="3560809" y="4693944"/>
            <a:ext cx="519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https://en.wikipedia.org/wiki/%22Hello,_World!%22_program#Python</a:t>
            </a:r>
            <a:r>
              <a:rPr b="1" i="0" lang="en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6" name="Google Shape;30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4025" y="991513"/>
            <a:ext cx="5295900" cy="14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8"/>
          <p:cNvSpPr txBox="1"/>
          <p:nvPr/>
        </p:nvSpPr>
        <p:spPr>
          <a:xfrm>
            <a:off x="2263500" y="3126300"/>
            <a:ext cx="4617000" cy="461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en" sz="1800" u="none" cap="none" strike="noStrike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"Hello, World!"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0" i="0" sz="1800" u="none" cap="none" strike="noStrike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9"/>
          <p:cNvSpPr/>
          <p:nvPr/>
        </p:nvSpPr>
        <p:spPr>
          <a:xfrm>
            <a:off x="4400750" y="4150075"/>
            <a:ext cx="4285200" cy="761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If your lines of code are too long, use the</a:t>
            </a:r>
            <a:b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b="0" i="0" lang="en" sz="1600" u="none" cap="none" strike="noStrike">
                <a:solidFill>
                  <a:schemeClr val="dk1"/>
                </a:solidFill>
                <a:highlight>
                  <a:srgbClr val="DEE2E6"/>
                </a:highlight>
                <a:latin typeface="Roboto Mono"/>
                <a:ea typeface="Roboto Mono"/>
                <a:cs typeface="Roboto Mono"/>
                <a:sym typeface="Roboto Mono"/>
              </a:rPr>
              <a:t>\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character to break code into multiple lines.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9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Review of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print()</a:t>
            </a:r>
            <a:r>
              <a:rPr lang="en">
                <a:solidFill>
                  <a:schemeClr val="accent3"/>
                </a:solidFill>
              </a:rPr>
              <a:t> </a:t>
            </a:r>
            <a:r>
              <a:rPr lang="en"/>
              <a:t>and Typecasting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4" name="Google Shape;314;p9"/>
          <p:cNvSpPr txBox="1"/>
          <p:nvPr>
            <p:ph idx="1" type="body"/>
          </p:nvPr>
        </p:nvSpPr>
        <p:spPr>
          <a:xfrm>
            <a:off x="183247" y="630800"/>
            <a:ext cx="42852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There are two common ways to print strings:</a:t>
            </a:r>
            <a:endParaRPr/>
          </a:p>
        </p:txBody>
      </p:sp>
      <p:sp>
        <p:nvSpPr>
          <p:cNvPr id="315" name="Google Shape;31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9"/>
          <p:cNvSpPr txBox="1"/>
          <p:nvPr>
            <p:ph idx="1" type="body"/>
          </p:nvPr>
        </p:nvSpPr>
        <p:spPr>
          <a:xfrm>
            <a:off x="108763" y="1128350"/>
            <a:ext cx="4375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Multiple arguments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17" name="Google Shape;317;p9"/>
          <p:cNvSpPr txBox="1"/>
          <p:nvPr/>
        </p:nvSpPr>
        <p:spPr>
          <a:xfrm>
            <a:off x="108777" y="2850650"/>
            <a:ext cx="412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Python inserts a space character for display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Arguments can be different data types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18" name="Google Shape;31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63" y="1690725"/>
            <a:ext cx="4125475" cy="1094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" name="Google Shape;319;p9"/>
          <p:cNvCxnSpPr>
            <a:stCxn id="316" idx="3"/>
          </p:cNvCxnSpPr>
          <p:nvPr/>
        </p:nvCxnSpPr>
        <p:spPr>
          <a:xfrm>
            <a:off x="4484563" y="1376600"/>
            <a:ext cx="0" cy="2602200"/>
          </a:xfrm>
          <a:prstGeom prst="straightConnector1">
            <a:avLst/>
          </a:prstGeom>
          <a:noFill/>
          <a:ln cap="flat" cmpd="sng" w="9525">
            <a:solidFill>
              <a:srgbClr val="BDBDB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0" name="Google Shape;320;p9"/>
          <p:cNvSpPr txBox="1"/>
          <p:nvPr>
            <p:ph idx="1" type="body"/>
          </p:nvPr>
        </p:nvSpPr>
        <p:spPr>
          <a:xfrm>
            <a:off x="4647063" y="1128350"/>
            <a:ext cx="4375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String concatenation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21" name="Google Shape;32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4688" y="1690725"/>
            <a:ext cx="4400550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9"/>
          <p:cNvSpPr txBox="1"/>
          <p:nvPr/>
        </p:nvSpPr>
        <p:spPr>
          <a:xfrm>
            <a:off x="4780177" y="2861175"/>
            <a:ext cx="4058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Programmer must insert space character for display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string argument, so all values must be cast to string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393E41"/>
      </a:dk1>
      <a:lt1>
        <a:srgbClr val="FFFFFF"/>
      </a:lt1>
      <a:dk2>
        <a:srgbClr val="2F6C9D"/>
      </a:dk2>
      <a:lt2>
        <a:srgbClr val="DBAD06"/>
      </a:lt2>
      <a:accent1>
        <a:srgbClr val="90CD7A"/>
      </a:accent1>
      <a:accent2>
        <a:srgbClr val="C1E3B5"/>
      </a:accent2>
      <a:accent3>
        <a:srgbClr val="F88562"/>
      </a:accent3>
      <a:accent4>
        <a:srgbClr val="FBC3B1"/>
      </a:accent4>
      <a:accent5>
        <a:srgbClr val="629FD0"/>
      </a:accent5>
      <a:accent6>
        <a:srgbClr val="C0D8ED"/>
      </a:accent6>
      <a:hlink>
        <a:srgbClr val="F885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