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y="5143500" cx="9144000"/>
  <p:notesSz cx="6858000" cy="9144000"/>
  <p:embeddedFontLst>
    <p:embeddedFont>
      <p:font typeface="Roboto"/>
      <p:regular r:id="rId48"/>
      <p:bold r:id="rId49"/>
      <p:italic r:id="rId50"/>
      <p:boldItalic r:id="rId51"/>
    </p:embeddedFont>
    <p:embeddedFont>
      <p:font typeface="Roboto Medium"/>
      <p:regular r:id="rId52"/>
      <p:bold r:id="rId53"/>
      <p:italic r:id="rId54"/>
      <p:boldItalic r:id="rId55"/>
    </p:embeddedFont>
    <p:embeddedFont>
      <p:font typeface="Source Code Pro"/>
      <p:regular r:id="rId56"/>
      <p:bold r:id="rId57"/>
      <p:italic r:id="rId58"/>
      <p:boldItalic r:id="rId59"/>
    </p:embeddedFont>
    <p:embeddedFont>
      <p:font typeface="Roboto Light"/>
      <p:regular r:id="rId60"/>
      <p:bold r:id="rId61"/>
      <p:italic r:id="rId62"/>
      <p:boldItalic r:id="rId63"/>
    </p:embeddedFont>
    <p:embeddedFont>
      <p:font typeface="Roboto Mono"/>
      <p:regular r:id="rId64"/>
      <p:bold r:id="rId65"/>
      <p:italic r:id="rId66"/>
      <p:boldItalic r:id="rId6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68" roundtripDataSignature="AMtx7mi+xNGxYSan8cqr2M0VlPjprh7h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79129AC-EF85-4B72-A194-0CE0CA362ED4}">
  <a:tblStyle styleId="{979129AC-EF85-4B72-A194-0CE0CA362ED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AA4C82C2-142F-4BD9-988F-A5865F3726ED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Roboto-regular.fntdata"/><Relationship Id="rId47" Type="http://schemas.openxmlformats.org/officeDocument/2006/relationships/slide" Target="slides/slide41.xml"/><Relationship Id="rId49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RobotoLight-italic.fntdata"/><Relationship Id="rId61" Type="http://schemas.openxmlformats.org/officeDocument/2006/relationships/font" Target="fonts/RobotoLight-bold.fntdata"/><Relationship Id="rId20" Type="http://schemas.openxmlformats.org/officeDocument/2006/relationships/slide" Target="slides/slide14.xml"/><Relationship Id="rId64" Type="http://schemas.openxmlformats.org/officeDocument/2006/relationships/font" Target="fonts/RobotoMono-regular.fntdata"/><Relationship Id="rId63" Type="http://schemas.openxmlformats.org/officeDocument/2006/relationships/font" Target="fonts/RobotoLight-boldItalic.fntdata"/><Relationship Id="rId22" Type="http://schemas.openxmlformats.org/officeDocument/2006/relationships/slide" Target="slides/slide16.xml"/><Relationship Id="rId66" Type="http://schemas.openxmlformats.org/officeDocument/2006/relationships/font" Target="fonts/RobotoMono-italic.fntdata"/><Relationship Id="rId21" Type="http://schemas.openxmlformats.org/officeDocument/2006/relationships/slide" Target="slides/slide15.xml"/><Relationship Id="rId65" Type="http://schemas.openxmlformats.org/officeDocument/2006/relationships/font" Target="fonts/RobotoMono-bold.fntdata"/><Relationship Id="rId24" Type="http://schemas.openxmlformats.org/officeDocument/2006/relationships/slide" Target="slides/slide18.xml"/><Relationship Id="rId68" Type="http://customschemas.google.com/relationships/presentationmetadata" Target="metadata"/><Relationship Id="rId23" Type="http://schemas.openxmlformats.org/officeDocument/2006/relationships/slide" Target="slides/slide17.xml"/><Relationship Id="rId67" Type="http://schemas.openxmlformats.org/officeDocument/2006/relationships/font" Target="fonts/RobotoMono-boldItalic.fntdata"/><Relationship Id="rId60" Type="http://schemas.openxmlformats.org/officeDocument/2006/relationships/font" Target="fonts/RobotoLight-regular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Roboto-boldItalic.fntdata"/><Relationship Id="rId50" Type="http://schemas.openxmlformats.org/officeDocument/2006/relationships/font" Target="fonts/Roboto-italic.fntdata"/><Relationship Id="rId53" Type="http://schemas.openxmlformats.org/officeDocument/2006/relationships/font" Target="fonts/RobotoMedium-bold.fntdata"/><Relationship Id="rId52" Type="http://schemas.openxmlformats.org/officeDocument/2006/relationships/font" Target="fonts/RobotoMedium-regular.fntdata"/><Relationship Id="rId11" Type="http://schemas.openxmlformats.org/officeDocument/2006/relationships/slide" Target="slides/slide5.xml"/><Relationship Id="rId55" Type="http://schemas.openxmlformats.org/officeDocument/2006/relationships/font" Target="fonts/RobotoMedium-boldItalic.fntdata"/><Relationship Id="rId10" Type="http://schemas.openxmlformats.org/officeDocument/2006/relationships/slide" Target="slides/slide4.xml"/><Relationship Id="rId54" Type="http://schemas.openxmlformats.org/officeDocument/2006/relationships/font" Target="fonts/RobotoMedium-italic.fntdata"/><Relationship Id="rId13" Type="http://schemas.openxmlformats.org/officeDocument/2006/relationships/slide" Target="slides/slide7.xml"/><Relationship Id="rId57" Type="http://schemas.openxmlformats.org/officeDocument/2006/relationships/font" Target="fonts/SourceCodePro-bold.fntdata"/><Relationship Id="rId12" Type="http://schemas.openxmlformats.org/officeDocument/2006/relationships/slide" Target="slides/slide6.xml"/><Relationship Id="rId56" Type="http://schemas.openxmlformats.org/officeDocument/2006/relationships/font" Target="fonts/SourceCodePro-regular.fntdata"/><Relationship Id="rId15" Type="http://schemas.openxmlformats.org/officeDocument/2006/relationships/slide" Target="slides/slide9.xml"/><Relationship Id="rId59" Type="http://schemas.openxmlformats.org/officeDocument/2006/relationships/font" Target="fonts/SourceCodePro-boldItalic.fntdata"/><Relationship Id="rId14" Type="http://schemas.openxmlformats.org/officeDocument/2006/relationships/slide" Target="slides/slide8.xml"/><Relationship Id="rId58" Type="http://schemas.openxmlformats.org/officeDocument/2006/relationships/font" Target="fonts/SourceCodePro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ata.census.gov/cedsci/table?q=2020%20education&amp;t=Age%20and%20Sex%3AEducational%20Attainment&amp;g=0100000US%240400000" TargetMode="Externa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" name="Google Shape;39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Use brackets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8" name="Google Shape;40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1" name="Google Shape;42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8" name="Google Shape;42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CHANGE THIS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2677701c6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7" name="Google Shape;437;g2677701c6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2677978dd1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5" name="Google Shape;445;g2677978dd1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b3dabd23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g2b3dabd23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677701c68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5" name="Google Shape;455;g2677701c68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Another screenshot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677701c68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3" name="Google Shape;463;g2677701c68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2677701c689_0_9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3" name="Google Shape;473;g2677701c689_0_9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2677701c689_0_6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1" name="Google Shape;481;g2677701c689_0_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2677701c689_0_10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8" name="Google Shape;488;g2677701c689_0_10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2677701c689_0_6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5" name="Google Shape;495;g2677701c689_0_6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2677701c689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3" name="Google Shape;503;g2677701c689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2677701c689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0" name="Google Shape;510;g2677701c689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2677701c689_0_6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7" name="Google Shape;517;g2677701c689_0_6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2677701c689_0_6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5" name="Google Shape;525;g2677701c689_0_6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2677701c689_0_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3" name="Google Shape;533;g2677701c689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2677701c689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0" name="Google Shape;540;g2677701c689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https://data.census.gov/cedsci/table?q=2020%20education&amp;t=Age%20and%20Sex%3AEducational%20Attainment&amp;g=0100000US%240400000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2677701c689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0" name="Google Shape;550;g2677701c689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2677701c689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9" name="Google Shape;559;g2677701c689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2677701c689_0_5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9" name="Google Shape;569;g2677701c689_0_5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2677701c68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9" name="Google Shape;579;g2677701c68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2677701c689_0_9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2677701c689_0_9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2677701c689_0_9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6" name="Google Shape;596;g2677701c689_0_9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2677701c689_0_9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2677701c689_0_9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2" name="Google Shape;622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8" name="Google Shape;628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5" name="Google Shape;635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3" name="Google Shape;13;p45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" name="Google Shape;14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right 1">
  <p:cSld name="SECTION_TITLE_AND_DESCRIPTION_2_3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54"/>
          <p:cNvSpPr txBox="1"/>
          <p:nvPr>
            <p:ph idx="1" type="subTitle"/>
          </p:nvPr>
        </p:nvSpPr>
        <p:spPr>
          <a:xfrm>
            <a:off x="4911800" y="4198225"/>
            <a:ext cx="4045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14300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6" name="Google Shape;66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54"/>
          <p:cNvSpPr txBox="1"/>
          <p:nvPr>
            <p:ph idx="2" type="body"/>
          </p:nvPr>
        </p:nvSpPr>
        <p:spPr>
          <a:xfrm>
            <a:off x="119505" y="771925"/>
            <a:ext cx="4302300" cy="38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68" name="Google Shape;68;p54"/>
          <p:cNvSpPr txBox="1"/>
          <p:nvPr>
            <p:ph type="title"/>
          </p:nvPr>
        </p:nvSpPr>
        <p:spPr>
          <a:xfrm>
            <a:off x="119505" y="140275"/>
            <a:ext cx="430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9" name="Google Shape;69;p54"/>
          <p:cNvSpPr/>
          <p:nvPr/>
        </p:nvSpPr>
        <p:spPr>
          <a:xfrm>
            <a:off x="250680" y="619324"/>
            <a:ext cx="1126500" cy="4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3951" y="115501"/>
            <a:ext cx="457201" cy="45720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54"/>
          <p:cNvSpPr txBox="1"/>
          <p:nvPr>
            <p:ph idx="3" type="title"/>
          </p:nvPr>
        </p:nvSpPr>
        <p:spPr>
          <a:xfrm>
            <a:off x="5306775" y="3650600"/>
            <a:ext cx="36501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mmary">
  <p:cSld name="SECTION_TITLE_AND_DESCRIPTION_1_5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55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76" name="Google Shape;76;p55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55"/>
          <p:cNvSpPr txBox="1"/>
          <p:nvPr>
            <p:ph idx="2" type="body"/>
          </p:nvPr>
        </p:nvSpPr>
        <p:spPr>
          <a:xfrm>
            <a:off x="4882950" y="1130475"/>
            <a:ext cx="39501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78" name="Google Shape;78;p55"/>
          <p:cNvSpPr txBox="1"/>
          <p:nvPr>
            <p:ph idx="3" type="title"/>
          </p:nvPr>
        </p:nvSpPr>
        <p:spPr>
          <a:xfrm>
            <a:off x="4882950" y="445025"/>
            <a:ext cx="395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6"/>
          <p:cNvSpPr txBox="1"/>
          <p:nvPr>
            <p:ph type="title"/>
          </p:nvPr>
        </p:nvSpPr>
        <p:spPr>
          <a:xfrm>
            <a:off x="311700" y="19222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1" name="Google Shape;81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56"/>
          <p:cNvSpPr txBox="1"/>
          <p:nvPr>
            <p:ph idx="1" type="subTitle"/>
          </p:nvPr>
        </p:nvSpPr>
        <p:spPr>
          <a:xfrm>
            <a:off x="311700" y="2605525"/>
            <a:ext cx="8520600" cy="15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right">
  <p:cSld name="SECTION_TITLE_AND_DESCRIPTION_2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57"/>
          <p:cNvSpPr txBox="1"/>
          <p:nvPr>
            <p:ph idx="1" type="subTitle"/>
          </p:nvPr>
        </p:nvSpPr>
        <p:spPr>
          <a:xfrm>
            <a:off x="4911800" y="4198225"/>
            <a:ext cx="4045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14300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6" name="Google Shape;86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57"/>
          <p:cNvSpPr txBox="1"/>
          <p:nvPr>
            <p:ph idx="2" type="body"/>
          </p:nvPr>
        </p:nvSpPr>
        <p:spPr>
          <a:xfrm>
            <a:off x="119505" y="771925"/>
            <a:ext cx="4302300" cy="38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88" name="Google Shape;88;p57"/>
          <p:cNvSpPr txBox="1"/>
          <p:nvPr>
            <p:ph type="title"/>
          </p:nvPr>
        </p:nvSpPr>
        <p:spPr>
          <a:xfrm>
            <a:off x="119505" y="140275"/>
            <a:ext cx="430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" name="Google Shape;89;p57"/>
          <p:cNvSpPr/>
          <p:nvPr/>
        </p:nvSpPr>
        <p:spPr>
          <a:xfrm>
            <a:off x="250680" y="619324"/>
            <a:ext cx="1126500" cy="47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5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3951" y="115501"/>
            <a:ext cx="457201" cy="45720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57"/>
          <p:cNvSpPr txBox="1"/>
          <p:nvPr>
            <p:ph idx="3" type="title"/>
          </p:nvPr>
        </p:nvSpPr>
        <p:spPr>
          <a:xfrm>
            <a:off x="5306775" y="3650600"/>
            <a:ext cx="36501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Quote">
  <p:cSld name="SECTION_TITLE_AND_DESCRIPTION_2_2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58"/>
          <p:cNvSpPr txBox="1"/>
          <p:nvPr>
            <p:ph idx="1" type="subTitle"/>
          </p:nvPr>
        </p:nvSpPr>
        <p:spPr>
          <a:xfrm>
            <a:off x="248050" y="3764875"/>
            <a:ext cx="4045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14300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58"/>
          <p:cNvSpPr txBox="1"/>
          <p:nvPr>
            <p:ph type="title"/>
          </p:nvPr>
        </p:nvSpPr>
        <p:spPr>
          <a:xfrm>
            <a:off x="119505" y="140275"/>
            <a:ext cx="430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97" name="Google Shape;97;p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3951" y="115501"/>
            <a:ext cx="457201" cy="45720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58"/>
          <p:cNvSpPr/>
          <p:nvPr/>
        </p:nvSpPr>
        <p:spPr>
          <a:xfrm>
            <a:off x="1356250" y="1301238"/>
            <a:ext cx="1828800" cy="18288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58"/>
          <p:cNvSpPr txBox="1"/>
          <p:nvPr>
            <p:ph idx="2" type="title"/>
          </p:nvPr>
        </p:nvSpPr>
        <p:spPr>
          <a:xfrm>
            <a:off x="500800" y="3264572"/>
            <a:ext cx="35397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00" name="Google Shape;100;p58"/>
          <p:cNvSpPr/>
          <p:nvPr/>
        </p:nvSpPr>
        <p:spPr>
          <a:xfrm>
            <a:off x="1424800" y="1369788"/>
            <a:ext cx="1691700" cy="1691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58"/>
          <p:cNvSpPr txBox="1"/>
          <p:nvPr>
            <p:ph idx="3" type="body"/>
          </p:nvPr>
        </p:nvSpPr>
        <p:spPr>
          <a:xfrm>
            <a:off x="5003100" y="1032700"/>
            <a:ext cx="3709800" cy="3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810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2pPr>
            <a:lvl3pPr indent="-3810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3pPr>
            <a:lvl4pPr indent="-3810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4pPr>
            <a:lvl5pPr indent="-3810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5pPr>
            <a:lvl6pPr indent="-3810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6pPr>
            <a:lvl7pPr indent="-3810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7pPr>
            <a:lvl8pPr indent="-3810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8pPr>
            <a:lvl9pPr indent="-3810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d Quote">
  <p:cSld name="SECTION_TITLE_AND_DESCRIPTION_2_2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59"/>
          <p:cNvSpPr txBox="1"/>
          <p:nvPr>
            <p:ph idx="1" type="subTitle"/>
          </p:nvPr>
        </p:nvSpPr>
        <p:spPr>
          <a:xfrm>
            <a:off x="248050" y="3764875"/>
            <a:ext cx="4045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14300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5" name="Google Shape;105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59"/>
          <p:cNvSpPr txBox="1"/>
          <p:nvPr>
            <p:ph type="title"/>
          </p:nvPr>
        </p:nvSpPr>
        <p:spPr>
          <a:xfrm>
            <a:off x="119505" y="140275"/>
            <a:ext cx="430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107" name="Google Shape;107;p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3951" y="115501"/>
            <a:ext cx="457201" cy="45720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59"/>
          <p:cNvSpPr/>
          <p:nvPr/>
        </p:nvSpPr>
        <p:spPr>
          <a:xfrm>
            <a:off x="1356250" y="1301238"/>
            <a:ext cx="1828800" cy="18288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59"/>
          <p:cNvSpPr txBox="1"/>
          <p:nvPr>
            <p:ph idx="2" type="title"/>
          </p:nvPr>
        </p:nvSpPr>
        <p:spPr>
          <a:xfrm>
            <a:off x="500800" y="3264572"/>
            <a:ext cx="35397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None/>
              <a:defRPr sz="28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10" name="Google Shape;110;p59"/>
          <p:cNvSpPr/>
          <p:nvPr/>
        </p:nvSpPr>
        <p:spPr>
          <a:xfrm>
            <a:off x="1424800" y="1369788"/>
            <a:ext cx="1691700" cy="1691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59"/>
          <p:cNvSpPr txBox="1"/>
          <p:nvPr>
            <p:ph idx="3" type="body"/>
          </p:nvPr>
        </p:nvSpPr>
        <p:spPr>
          <a:xfrm>
            <a:off x="5003100" y="1032700"/>
            <a:ext cx="3709800" cy="3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2pPr>
            <a:lvl3pPr indent="-3810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3pPr>
            <a:lvl4pPr indent="-3810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4pPr>
            <a:lvl5pPr indent="-3810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5pPr>
            <a:lvl6pPr indent="-3810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6pPr>
            <a:lvl7pPr indent="-3810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7pPr>
            <a:lvl8pPr indent="-3810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8pPr>
            <a:lvl9pPr indent="-3810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 Quote">
  <p:cSld name="SECTION_TITLE_AND_DESCRIPTION_2_2_2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60"/>
          <p:cNvSpPr txBox="1"/>
          <p:nvPr>
            <p:ph idx="1" type="subTitle"/>
          </p:nvPr>
        </p:nvSpPr>
        <p:spPr>
          <a:xfrm>
            <a:off x="248050" y="3764875"/>
            <a:ext cx="4045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14300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5" name="Google Shape;115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" name="Google Shape;116;p60"/>
          <p:cNvSpPr txBox="1"/>
          <p:nvPr>
            <p:ph type="title"/>
          </p:nvPr>
        </p:nvSpPr>
        <p:spPr>
          <a:xfrm>
            <a:off x="119505" y="140275"/>
            <a:ext cx="4302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117" name="Google Shape;117;p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3951" y="115501"/>
            <a:ext cx="457201" cy="457201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60"/>
          <p:cNvSpPr/>
          <p:nvPr/>
        </p:nvSpPr>
        <p:spPr>
          <a:xfrm>
            <a:off x="1356250" y="1301238"/>
            <a:ext cx="1828800" cy="18288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60"/>
          <p:cNvSpPr txBox="1"/>
          <p:nvPr>
            <p:ph idx="2" type="body"/>
          </p:nvPr>
        </p:nvSpPr>
        <p:spPr>
          <a:xfrm>
            <a:off x="5003100" y="1032700"/>
            <a:ext cx="3709800" cy="32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810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indent="-3810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2pPr>
            <a:lvl3pPr indent="-3810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3pPr>
            <a:lvl4pPr indent="-3810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4pPr>
            <a:lvl5pPr indent="-3810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5pPr>
            <a:lvl6pPr indent="-3810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6pPr>
            <a:lvl7pPr indent="-3810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7pPr>
            <a:lvl8pPr indent="-3810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8pPr>
            <a:lvl9pPr indent="-3810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0" name="Google Shape;120;p60"/>
          <p:cNvSpPr txBox="1"/>
          <p:nvPr>
            <p:ph idx="3" type="title"/>
          </p:nvPr>
        </p:nvSpPr>
        <p:spPr>
          <a:xfrm>
            <a:off x="500800" y="3264572"/>
            <a:ext cx="3539700" cy="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21" name="Google Shape;121;p60"/>
          <p:cNvSpPr/>
          <p:nvPr/>
        </p:nvSpPr>
        <p:spPr>
          <a:xfrm>
            <a:off x="1424800" y="1369788"/>
            <a:ext cx="1691700" cy="16917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">
  <p:cSld name="SECTION_TITLE_AND_DESCRIPTION_2_1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1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61"/>
          <p:cNvSpPr txBox="1"/>
          <p:nvPr>
            <p:ph idx="1" type="subTitle"/>
          </p:nvPr>
        </p:nvSpPr>
        <p:spPr>
          <a:xfrm>
            <a:off x="225450" y="3791000"/>
            <a:ext cx="2450400" cy="7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5" name="Google Shape;125;p61"/>
          <p:cNvSpPr txBox="1"/>
          <p:nvPr>
            <p:ph idx="2" type="body"/>
          </p:nvPr>
        </p:nvSpPr>
        <p:spPr>
          <a:xfrm>
            <a:off x="2937350" y="554600"/>
            <a:ext cx="6032400" cy="42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126" name="Google Shape;126;p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61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i="0" sz="2500" u="none" cap="none" strike="noStrik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61"/>
          <p:cNvSpPr txBox="1"/>
          <p:nvPr>
            <p:ph type="title"/>
          </p:nvPr>
        </p:nvSpPr>
        <p:spPr>
          <a:xfrm>
            <a:off x="2991025" y="140375"/>
            <a:ext cx="387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Solution">
  <p:cSld name="SECTION_TITLE_AND_DESCRIPTION_2_1_1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2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62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3" name="Google Shape;133;p62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Solution</a:t>
            </a:r>
            <a:endParaRPr b="1" i="0" sz="2500" u="none" cap="none" strike="noStrik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4" name="Google Shape;134;p6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Google Shape;136;p62"/>
          <p:cNvSpPr txBox="1"/>
          <p:nvPr>
            <p:ph idx="2" type="body"/>
          </p:nvPr>
        </p:nvSpPr>
        <p:spPr>
          <a:xfrm>
            <a:off x="2937350" y="554600"/>
            <a:ext cx="6032400" cy="42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37" name="Google Shape;137;p62"/>
          <p:cNvSpPr txBox="1"/>
          <p:nvPr>
            <p:ph type="title"/>
          </p:nvPr>
        </p:nvSpPr>
        <p:spPr>
          <a:xfrm>
            <a:off x="2991025" y="140375"/>
            <a:ext cx="387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Solution 1">
  <p:cSld name="SECTION_TITLE_AND_DESCRIPTION_2_1_1_1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3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63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1" name="Google Shape;141;p63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i="0" sz="2500" u="none" cap="none" strike="noStrike">
              <a:solidFill>
                <a:schemeClr val="accent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2" name="Google Shape;142;p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63"/>
          <p:cNvSpPr txBox="1"/>
          <p:nvPr>
            <p:ph idx="2" type="body"/>
          </p:nvPr>
        </p:nvSpPr>
        <p:spPr>
          <a:xfrm>
            <a:off x="2937350" y="554600"/>
            <a:ext cx="6032400" cy="42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45" name="Google Shape;145;p63"/>
          <p:cNvSpPr txBox="1"/>
          <p:nvPr>
            <p:ph type="title"/>
          </p:nvPr>
        </p:nvSpPr>
        <p:spPr>
          <a:xfrm>
            <a:off x="2991025" y="140375"/>
            <a:ext cx="387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left">
  <p:cSld name="SECTION_TITLE_AND_DESCRIPTION_2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7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47"/>
          <p:cNvSpPr txBox="1"/>
          <p:nvPr>
            <p:ph idx="1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" name="Google Shape;18;p47"/>
          <p:cNvSpPr txBox="1"/>
          <p:nvPr>
            <p:ph idx="2" type="body"/>
          </p:nvPr>
        </p:nvSpPr>
        <p:spPr>
          <a:xfrm>
            <a:off x="4667425" y="772025"/>
            <a:ext cx="4302300" cy="38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9" name="Google Shape;19;p47"/>
          <p:cNvSpPr txBox="1"/>
          <p:nvPr>
            <p:ph type="title"/>
          </p:nvPr>
        </p:nvSpPr>
        <p:spPr>
          <a:xfrm>
            <a:off x="4667425" y="140375"/>
            <a:ext cx="387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20" name="Google Shape;20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47"/>
          <p:cNvSpPr/>
          <p:nvPr/>
        </p:nvSpPr>
        <p:spPr>
          <a:xfrm>
            <a:off x="4798600" y="619424"/>
            <a:ext cx="1126500" cy="4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47"/>
          <p:cNvSpPr txBox="1"/>
          <p:nvPr>
            <p:ph idx="3" type="title"/>
          </p:nvPr>
        </p:nvSpPr>
        <p:spPr>
          <a:xfrm>
            <a:off x="225450" y="3395900"/>
            <a:ext cx="36501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4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8" name="Google Shape;148;p64"/>
          <p:cNvSpPr txBox="1"/>
          <p:nvPr>
            <p:ph idx="1" type="body"/>
          </p:nvPr>
        </p:nvSpPr>
        <p:spPr>
          <a:xfrm>
            <a:off x="4812381" y="859406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49" name="Google Shape;149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64"/>
          <p:cNvSpPr txBox="1"/>
          <p:nvPr>
            <p:ph idx="2" type="body"/>
          </p:nvPr>
        </p:nvSpPr>
        <p:spPr>
          <a:xfrm>
            <a:off x="326856" y="863556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5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3" name="Google Shape;153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6" name="Google Shape;156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_3">
  <p:cSld name="SECTION_TITLE_AND_DESCRIPTION_3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6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0" name="Google Shape;160;p6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1" name="Google Shape;161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67"/>
          <p:cNvSpPr txBox="1"/>
          <p:nvPr>
            <p:ph idx="2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68"/>
          <p:cNvSpPr txBox="1"/>
          <p:nvPr>
            <p:ph type="title"/>
          </p:nvPr>
        </p:nvSpPr>
        <p:spPr>
          <a:xfrm>
            <a:off x="95425" y="4382350"/>
            <a:ext cx="8425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7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1" name="Google Shape;171;p7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2" name="Google Shape;172;p7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173" name="Google Shape;173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left">
  <p:cSld name="SECTION_TITLE_AND_DESCRIPTION_1_1_1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1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7" name="Google Shape;177;p71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178" name="Google Shape;178;p71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179" name="Google Shape;179;p71"/>
          <p:cNvSpPr txBox="1"/>
          <p:nvPr>
            <p:ph type="title"/>
          </p:nvPr>
        </p:nvSpPr>
        <p:spPr>
          <a:xfrm>
            <a:off x="4882900" y="445025"/>
            <a:ext cx="395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80" name="Google Shape;180;p7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left, Heading">
  <p:cSld name="SECTION_TITLE_AND_DESCRIPTION_1_1_1_1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2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4" name="Google Shape;184;p72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185" name="Google Shape;185;p72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186" name="Google Shape;186;p72"/>
          <p:cNvSpPr txBox="1"/>
          <p:nvPr>
            <p:ph idx="3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7" name="Google Shape;187;p72"/>
          <p:cNvSpPr txBox="1"/>
          <p:nvPr>
            <p:ph type="title"/>
          </p:nvPr>
        </p:nvSpPr>
        <p:spPr>
          <a:xfrm>
            <a:off x="208450" y="3418425"/>
            <a:ext cx="395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pic>
        <p:nvPicPr>
          <p:cNvPr id="188" name="Google Shape;188;p7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1" name="Google Shape;191;p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Point">
  <p:cSld name="BLANK_1_1">
    <p:bg>
      <p:bgPr>
        <a:solidFill>
          <a:schemeClr val="accent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46"/>
          <p:cNvSpPr txBox="1"/>
          <p:nvPr>
            <p:ph type="ctrTitle"/>
          </p:nvPr>
        </p:nvSpPr>
        <p:spPr>
          <a:xfrm>
            <a:off x="662100" y="2051100"/>
            <a:ext cx="7819800" cy="104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o">
  <p:cSld name="SECTION_HEADER_3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4"/>
          <p:cNvSpPr txBox="1"/>
          <p:nvPr>
            <p:ph type="title"/>
          </p:nvPr>
        </p:nvSpPr>
        <p:spPr>
          <a:xfrm>
            <a:off x="4291275" y="1465050"/>
            <a:ext cx="4541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94" name="Google Shape;194;p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Google Shape;195;p74"/>
          <p:cNvSpPr/>
          <p:nvPr/>
        </p:nvSpPr>
        <p:spPr>
          <a:xfrm>
            <a:off x="621625" y="972600"/>
            <a:ext cx="3188400" cy="3198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74"/>
          <p:cNvSpPr/>
          <p:nvPr/>
        </p:nvSpPr>
        <p:spPr>
          <a:xfrm>
            <a:off x="697825" y="1048800"/>
            <a:ext cx="3036000" cy="3045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74"/>
          <p:cNvSpPr txBox="1"/>
          <p:nvPr>
            <p:ph idx="1" type="subTitle"/>
          </p:nvPr>
        </p:nvSpPr>
        <p:spPr>
          <a:xfrm>
            <a:off x="4291275" y="2518600"/>
            <a:ext cx="35694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2pPr>
            <a:lvl3pPr lvl="2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3pPr>
            <a:lvl4pPr lvl="3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4pPr>
            <a:lvl5pPr lvl="4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5pPr>
            <a:lvl6pPr lvl="5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6pPr>
            <a:lvl7pPr lvl="6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7pPr>
            <a:lvl8pPr lvl="7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8pPr>
            <a:lvl9pPr lvl="8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"/>
              <a:buNone/>
              <a:defRPr b="1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98" name="Google Shape;198;p74"/>
          <p:cNvSpPr txBox="1"/>
          <p:nvPr>
            <p:ph idx="2" type="body"/>
          </p:nvPr>
        </p:nvSpPr>
        <p:spPr>
          <a:xfrm>
            <a:off x="4431600" y="2971550"/>
            <a:ext cx="40005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2pPr>
            <a:lvl3pPr indent="-3175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175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175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175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6pPr>
            <a:lvl7pPr indent="-3175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7pPr>
            <a:lvl8pPr indent="-3175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8pPr>
            <a:lvl9pPr indent="-3175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right 2">
  <p:cSld name="SECTION_TITLE_AND_DESCRIPTION_1_5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2" name="Google Shape;202;p75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203" name="Google Shape;203;p75"/>
          <p:cNvSpPr txBox="1"/>
          <p:nvPr>
            <p:ph idx="2" type="body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204" name="Google Shape;204;p75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4"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07" name="Google Shape;207;p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lude">
  <p:cSld name="SECTION_TITLE_AND_DESCRIPTION_1_3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7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77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212" name="Google Shape;212;p7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77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214" name="Google Shape;214;p77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5" name="Google Shape;215;p77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right 1">
  <p:cSld name="SECTION_TITLE_AND_DESCRIPTION_1_4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7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9" name="Google Shape;219;p78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220" name="Google Shape;220;p78"/>
          <p:cNvSpPr txBox="1"/>
          <p:nvPr>
            <p:ph idx="2" type="body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221" name="Google Shape;221;p78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_6">
  <p:cSld name="SECTION_TITLE_AND_DESCRIPTION_6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79"/>
          <p:cNvSpPr/>
          <p:nvPr/>
        </p:nvSpPr>
        <p:spPr>
          <a:xfrm>
            <a:off x="5867800" y="-125"/>
            <a:ext cx="32763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4" name="Google Shape;224;p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p79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226" name="Google Shape;226;p79"/>
          <p:cNvSpPr txBox="1"/>
          <p:nvPr>
            <p:ph idx="2" type="body"/>
          </p:nvPr>
        </p:nvSpPr>
        <p:spPr>
          <a:xfrm>
            <a:off x="6169350" y="448050"/>
            <a:ext cx="2770800" cy="41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227" name="Google Shape;227;p79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7">
  <p:cSld name="SECTION_HEADER_7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8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None/>
              <a:defRPr sz="3600">
                <a:solidFill>
                  <a:srgbClr val="6FA8D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3600"/>
              <a:buFont typeface="Avenir"/>
              <a:buNone/>
              <a:defRPr sz="3600">
                <a:solidFill>
                  <a:srgbClr val="6FA8DC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30" name="Google Shape;230;p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Narrow 1">
  <p:cSld name="SECTION_TITLE_AND_DESCRIPTION_2_1_1_3_1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81"/>
          <p:cNvSpPr/>
          <p:nvPr/>
        </p:nvSpPr>
        <p:spPr>
          <a:xfrm>
            <a:off x="0" y="-125"/>
            <a:ext cx="14322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81"/>
          <p:cNvSpPr txBox="1"/>
          <p:nvPr>
            <p:ph idx="1" type="body"/>
          </p:nvPr>
        </p:nvSpPr>
        <p:spPr>
          <a:xfrm>
            <a:off x="1539175" y="402200"/>
            <a:ext cx="7430700" cy="42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234" name="Google Shape;234;p81"/>
          <p:cNvSpPr txBox="1"/>
          <p:nvPr>
            <p:ph type="title"/>
          </p:nvPr>
        </p:nvSpPr>
        <p:spPr>
          <a:xfrm>
            <a:off x="1460125" y="2125"/>
            <a:ext cx="7588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35" name="Google Shape;235;p81"/>
          <p:cNvCxnSpPr/>
          <p:nvPr/>
        </p:nvCxnSpPr>
        <p:spPr>
          <a:xfrm>
            <a:off x="1539175" y="402075"/>
            <a:ext cx="7480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36" name="Google Shape;236;p8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8" name="Google Shape;238;p81"/>
          <p:cNvSpPr txBox="1"/>
          <p:nvPr/>
        </p:nvSpPr>
        <p:spPr>
          <a:xfrm>
            <a:off x="122693" y="3420075"/>
            <a:ext cx="1034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i="0" sz="2500" u="none" cap="none" strike="noStrike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Narrow 2">
  <p:cSld name="SECTION_TITLE_AND_DESCRIPTION_2_1_1_4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82"/>
          <p:cNvSpPr/>
          <p:nvPr/>
        </p:nvSpPr>
        <p:spPr>
          <a:xfrm>
            <a:off x="0" y="-125"/>
            <a:ext cx="18471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82"/>
          <p:cNvSpPr txBox="1"/>
          <p:nvPr>
            <p:ph idx="1" type="body"/>
          </p:nvPr>
        </p:nvSpPr>
        <p:spPr>
          <a:xfrm>
            <a:off x="1968175" y="402200"/>
            <a:ext cx="7001400" cy="42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242" name="Google Shape;242;p82"/>
          <p:cNvSpPr txBox="1"/>
          <p:nvPr>
            <p:ph type="title"/>
          </p:nvPr>
        </p:nvSpPr>
        <p:spPr>
          <a:xfrm>
            <a:off x="1847100" y="0"/>
            <a:ext cx="7173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43" name="Google Shape;243;p82"/>
          <p:cNvCxnSpPr/>
          <p:nvPr/>
        </p:nvCxnSpPr>
        <p:spPr>
          <a:xfrm>
            <a:off x="1968175" y="402225"/>
            <a:ext cx="7051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44" name="Google Shape;244;p8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6" name="Google Shape;246;p82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i="0" sz="2500" u="none" cap="none" strike="noStrike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Narrow 3">
  <p:cSld name="SECTION_TITLE_AND_DESCRIPTION_2_1_1_3_2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83"/>
          <p:cNvSpPr/>
          <p:nvPr/>
        </p:nvSpPr>
        <p:spPr>
          <a:xfrm>
            <a:off x="0" y="-125"/>
            <a:ext cx="14322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83"/>
          <p:cNvSpPr txBox="1"/>
          <p:nvPr>
            <p:ph idx="1" type="body"/>
          </p:nvPr>
        </p:nvSpPr>
        <p:spPr>
          <a:xfrm>
            <a:off x="1539175" y="402200"/>
            <a:ext cx="7430700" cy="42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250" name="Google Shape;250;p83"/>
          <p:cNvSpPr txBox="1"/>
          <p:nvPr>
            <p:ph type="title"/>
          </p:nvPr>
        </p:nvSpPr>
        <p:spPr>
          <a:xfrm>
            <a:off x="1460125" y="2125"/>
            <a:ext cx="7588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251" name="Google Shape;251;p83"/>
          <p:cNvCxnSpPr/>
          <p:nvPr/>
        </p:nvCxnSpPr>
        <p:spPr>
          <a:xfrm>
            <a:off x="1539175" y="402075"/>
            <a:ext cx="7480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52" name="Google Shape;252;p8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4" name="Google Shape;254;p83"/>
          <p:cNvSpPr txBox="1"/>
          <p:nvPr/>
        </p:nvSpPr>
        <p:spPr>
          <a:xfrm>
            <a:off x="122693" y="3420075"/>
            <a:ext cx="1034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i="0" sz="2500" u="none" cap="none" strike="noStrike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SECTION_TITLE_AND_DESCRIPTION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8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48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31" name="Google Shape;31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48"/>
          <p:cNvSpPr txBox="1"/>
          <p:nvPr>
            <p:ph type="title"/>
          </p:nvPr>
        </p:nvSpPr>
        <p:spPr>
          <a:xfrm>
            <a:off x="342300" y="1630875"/>
            <a:ext cx="3887400" cy="124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" name="Google Shape;33;p48"/>
          <p:cNvSpPr txBox="1"/>
          <p:nvPr>
            <p:ph idx="2" type="subTitle"/>
          </p:nvPr>
        </p:nvSpPr>
        <p:spPr>
          <a:xfrm>
            <a:off x="380250" y="2943375"/>
            <a:ext cx="3811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" name="Google Shape;34;p48"/>
          <p:cNvSpPr/>
          <p:nvPr/>
        </p:nvSpPr>
        <p:spPr>
          <a:xfrm>
            <a:off x="457200" y="2873175"/>
            <a:ext cx="1126500" cy="70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9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49"/>
          <p:cNvSpPr txBox="1"/>
          <p:nvPr>
            <p:ph idx="1" type="body"/>
          </p:nvPr>
        </p:nvSpPr>
        <p:spPr>
          <a:xfrm>
            <a:off x="376500" y="869425"/>
            <a:ext cx="8391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●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○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■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8" name="Google Shape;38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Intro">
  <p:cSld name="BLANK_1">
    <p:bg>
      <p:bgPr>
        <a:solidFill>
          <a:schemeClr val="accent3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50"/>
          <p:cNvSpPr txBox="1"/>
          <p:nvPr>
            <p:ph type="ctrTitle"/>
          </p:nvPr>
        </p:nvSpPr>
        <p:spPr>
          <a:xfrm>
            <a:off x="662100" y="2051100"/>
            <a:ext cx="7819800" cy="104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1">
  <p:cSld name="SECTION_TITLE_AND_DESCRIPTION_2_1_1_2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1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51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" name="Google Shape;45;p51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Compare</a:t>
            </a:r>
            <a:endParaRPr b="1" i="0" sz="2500" u="none" cap="none" strike="noStrike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6" name="Google Shape;46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51"/>
          <p:cNvSpPr txBox="1"/>
          <p:nvPr>
            <p:ph idx="2" type="body"/>
          </p:nvPr>
        </p:nvSpPr>
        <p:spPr>
          <a:xfrm>
            <a:off x="2937350" y="554600"/>
            <a:ext cx="6032400" cy="42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49" name="Google Shape;49;p51"/>
          <p:cNvSpPr txBox="1"/>
          <p:nvPr>
            <p:ph type="title"/>
          </p:nvPr>
        </p:nvSpPr>
        <p:spPr>
          <a:xfrm>
            <a:off x="2991025" y="140375"/>
            <a:ext cx="387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_4">
  <p:cSld name="SECTION_TITLE_AND_DESCRIPTION_4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2"/>
          <p:cNvSpPr/>
          <p:nvPr/>
        </p:nvSpPr>
        <p:spPr>
          <a:xfrm>
            <a:off x="5867800" y="-125"/>
            <a:ext cx="327630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2" name="Google Shape;52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52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54" name="Google Shape;54;p52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5" name="Google Shape;55;p52"/>
          <p:cNvSpPr txBox="1"/>
          <p:nvPr/>
        </p:nvSpPr>
        <p:spPr>
          <a:xfrm>
            <a:off x="6813725" y="3123925"/>
            <a:ext cx="20985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n" sz="4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Quick Check</a:t>
            </a:r>
            <a:endParaRPr b="1" i="0" sz="4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Narrow">
  <p:cSld name="SECTION_TITLE_AND_DESCRIPTION_2_1_1_3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3"/>
          <p:cNvSpPr/>
          <p:nvPr/>
        </p:nvSpPr>
        <p:spPr>
          <a:xfrm>
            <a:off x="0" y="-125"/>
            <a:ext cx="14322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53"/>
          <p:cNvSpPr txBox="1"/>
          <p:nvPr>
            <p:ph idx="1" type="body"/>
          </p:nvPr>
        </p:nvSpPr>
        <p:spPr>
          <a:xfrm>
            <a:off x="1539175" y="554600"/>
            <a:ext cx="7430700" cy="42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59" name="Google Shape;59;p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53"/>
          <p:cNvSpPr txBox="1"/>
          <p:nvPr/>
        </p:nvSpPr>
        <p:spPr>
          <a:xfrm>
            <a:off x="122693" y="3420075"/>
            <a:ext cx="10344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i="0" sz="2500" u="none" cap="none" strike="noStrike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62;p53"/>
          <p:cNvSpPr txBox="1"/>
          <p:nvPr>
            <p:ph type="title"/>
          </p:nvPr>
        </p:nvSpPr>
        <p:spPr>
          <a:xfrm>
            <a:off x="1619425" y="140375"/>
            <a:ext cx="387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18.xml"/><Relationship Id="rId42" Type="http://schemas.openxmlformats.org/officeDocument/2006/relationships/theme" Target="../theme/theme1.xml"/><Relationship Id="rId41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19.xml"/><Relationship Id="rId24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1.xml"/><Relationship Id="rId1" Type="http://schemas.openxmlformats.org/officeDocument/2006/relationships/image" Target="../media/image5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26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5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29" Type="http://schemas.openxmlformats.org/officeDocument/2006/relationships/slideLayout" Target="../slideLayouts/slideLayout27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31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9.xml"/><Relationship Id="rId33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8.xml"/><Relationship Id="rId32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11.xml"/><Relationship Id="rId35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10.xml"/><Relationship Id="rId34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13.xml"/><Relationship Id="rId37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12.xml"/><Relationship Id="rId36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15.xml"/><Relationship Id="rId39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14.xml"/><Relationship Id="rId38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4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  <a:defRPr b="1" i="0" sz="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"/>
              <a:buNone/>
              <a:defRPr b="1" i="0" sz="2800" u="none" cap="none" strike="noStrike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"/>
              <a:buNone/>
              <a:defRPr b="1" i="0" sz="2800" u="none" cap="none" strike="noStrike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"/>
              <a:buNone/>
              <a:defRPr b="1" i="0" sz="2800" u="none" cap="none" strike="noStrike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"/>
              <a:buNone/>
              <a:defRPr b="1" i="0" sz="2800" u="none" cap="none" strike="noStrike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"/>
              <a:buNone/>
              <a:defRPr b="1" i="0" sz="2800" u="none" cap="none" strike="noStrike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"/>
              <a:buNone/>
              <a:defRPr b="1" i="0" sz="2800" u="none" cap="none" strike="noStrike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"/>
              <a:buNone/>
              <a:defRPr b="1" i="0" sz="2800" u="none" cap="none" strike="noStrike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"/>
              <a:buNone/>
              <a:defRPr b="1" i="0" sz="2800" u="none" cap="none" strike="noStrike">
                <a:solidFill>
                  <a:srgbClr val="0B5394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44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b="0"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30200" lvl="1" marL="9144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b="0"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30200" lvl="2" marL="13716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b="0"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30200" lvl="3" marL="18288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b="0"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30200" lvl="4" marL="22860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b="0"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30200" lvl="5" marL="2743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b="0"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30200" lvl="6" marL="32004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b="0"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30200" lvl="7" marL="36576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b="0"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30200" lvl="8" marL="41148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•"/>
              <a:defRPr b="0" i="0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8" name="Google Shape;8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4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63951" y="115501"/>
            <a:ext cx="457201" cy="45720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  <p:sldLayoutId id="2147483680" r:id="rId34"/>
    <p:sldLayoutId id="2147483681" r:id="rId35"/>
    <p:sldLayoutId id="2147483682" r:id="rId36"/>
    <p:sldLayoutId id="2147483683" r:id="rId37"/>
    <p:sldLayoutId id="2147483684" r:id="rId38"/>
    <p:sldLayoutId id="2147483685" r:id="rId39"/>
    <p:sldLayoutId id="2147483686" r:id="rId40"/>
    <p:sldLayoutId id="2147483687" r:id="rId4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"/>
          <p:cNvSpPr txBox="1"/>
          <p:nvPr>
            <p:ph type="ctrTitle"/>
          </p:nvPr>
        </p:nvSpPr>
        <p:spPr>
          <a:xfrm>
            <a:off x="3635400" y="2631002"/>
            <a:ext cx="5196900" cy="79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">
                <a:solidFill>
                  <a:srgbClr val="2F6C9D"/>
                </a:solidFill>
              </a:rPr>
              <a:t>Boolean Arrays and Indexing</a:t>
            </a:r>
            <a:endParaRPr>
              <a:solidFill>
                <a:srgbClr val="2F6C9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1"/>
          <p:cNvSpPr txBox="1"/>
          <p:nvPr/>
        </p:nvSpPr>
        <p:spPr>
          <a:xfrm>
            <a:off x="3635550" y="3668863"/>
            <a:ext cx="32433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393E41"/>
                </a:solidFill>
                <a:latin typeface="Roboto Medium"/>
                <a:ea typeface="Roboto Medium"/>
                <a:cs typeface="Roboto Medium"/>
                <a:sym typeface="Roboto Medium"/>
              </a:rPr>
              <a:t>Spark 010 Spring 2024</a:t>
            </a:r>
            <a:endParaRPr b="0" i="0" sz="1400" u="none" cap="none" strike="noStrike">
              <a:solidFill>
                <a:srgbClr val="393E4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93E4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61" name="Google Shape;261;p1"/>
          <p:cNvSpPr txBox="1"/>
          <p:nvPr/>
        </p:nvSpPr>
        <p:spPr>
          <a:xfrm>
            <a:off x="3635450" y="1648645"/>
            <a:ext cx="14100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accent5"/>
                </a:solidFill>
                <a:latin typeface="Roboto Medium"/>
                <a:ea typeface="Roboto Medium"/>
                <a:cs typeface="Roboto Medium"/>
                <a:sym typeface="Roboto Medium"/>
              </a:rPr>
              <a:t>LECTURE 06</a:t>
            </a:r>
            <a:endParaRPr b="0" i="0" sz="1400" u="none" cap="none" strike="noStrike">
              <a:solidFill>
                <a:schemeClr val="accent5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62" name="Google Shape;262;p1"/>
          <p:cNvSpPr txBox="1"/>
          <p:nvPr/>
        </p:nvSpPr>
        <p:spPr>
          <a:xfrm>
            <a:off x="3635543" y="3315163"/>
            <a:ext cx="51969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>
                <a:solidFill>
                  <a:srgbClr val="393E41"/>
                </a:solidFill>
                <a:latin typeface="Roboto Light"/>
                <a:ea typeface="Roboto Light"/>
                <a:cs typeface="Roboto Light"/>
                <a:sym typeface="Roboto Light"/>
              </a:rPr>
              <a:t>Ways of filtering data</a:t>
            </a:r>
            <a:endParaRPr b="0" i="0" sz="1600" u="none" cap="none" strike="noStrike">
              <a:solidFill>
                <a:srgbClr val="393E4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63" name="Google Shape;263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4" name="Google Shape;26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600" y="1209200"/>
            <a:ext cx="2725100" cy="272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0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Quick Check 1</a:t>
            </a:r>
            <a:endParaRPr/>
          </a:p>
        </p:txBody>
      </p:sp>
      <p:sp>
        <p:nvSpPr>
          <p:cNvPr id="352" name="Google Shape;35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3" name="Google Shape;353;p10"/>
          <p:cNvSpPr txBox="1"/>
          <p:nvPr>
            <p:ph idx="4294967295" type="body"/>
          </p:nvPr>
        </p:nvSpPr>
        <p:spPr>
          <a:xfrm>
            <a:off x="6169350" y="448050"/>
            <a:ext cx="2770800" cy="41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10"/>
          <p:cNvSpPr txBox="1"/>
          <p:nvPr>
            <p:ph idx="1" type="body"/>
          </p:nvPr>
        </p:nvSpPr>
        <p:spPr>
          <a:xfrm>
            <a:off x="311700" y="923550"/>
            <a:ext cx="5198400" cy="19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Recall the definition of an average:</a:t>
            </a:r>
            <a:endParaRPr/>
          </a:p>
          <a:p>
            <a:pPr indent="0" lvl="0" marL="1143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</a:t>
            </a: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average</a:t>
            </a:r>
            <a:r>
              <a:rPr lang="en"/>
              <a:t>, or </a:t>
            </a: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mean</a:t>
            </a:r>
            <a:r>
              <a:rPr lang="en"/>
              <a:t>, of a collection of numbers is the sum of all the elements of the collection, divided by the number of elements in the collection.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How would you compute the average of an array </a:t>
            </a: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arr</a:t>
            </a:r>
            <a:r>
              <a:rPr lang="en"/>
              <a:t>?</a:t>
            </a:r>
            <a:endParaRPr/>
          </a:p>
        </p:txBody>
      </p:sp>
      <p:cxnSp>
        <p:nvCxnSpPr>
          <p:cNvPr id="355" name="Google Shape;355;p10"/>
          <p:cNvCxnSpPr/>
          <p:nvPr/>
        </p:nvCxnSpPr>
        <p:spPr>
          <a:xfrm>
            <a:off x="443250" y="1475475"/>
            <a:ext cx="600" cy="636300"/>
          </a:xfrm>
          <a:prstGeom prst="straightConnector1">
            <a:avLst/>
          </a:prstGeom>
          <a:noFill/>
          <a:ln cap="flat" cmpd="sng" w="38100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6" name="Google Shape;356;p10"/>
          <p:cNvSpPr txBox="1"/>
          <p:nvPr/>
        </p:nvSpPr>
        <p:spPr>
          <a:xfrm>
            <a:off x="1087775" y="2905475"/>
            <a:ext cx="4585800" cy="877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arr </a:t>
            </a:r>
            <a:r>
              <a:rPr b="0" i="0" lang="en" sz="1500" u="none" cap="none" strike="noStrike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b="0" i="0" lang="en" sz="15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np.array([</a:t>
            </a:r>
            <a:r>
              <a:rPr b="0" i="0" lang="en" sz="15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30</a:t>
            </a:r>
            <a:r>
              <a:rPr b="0" i="0" lang="en" sz="15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0" i="0" lang="en" sz="1500" u="none" cap="none" strike="noStrike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</a:t>
            </a:r>
            <a:r>
              <a:rPr b="0" i="0" lang="en" sz="15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40</a:t>
            </a:r>
            <a:r>
              <a:rPr b="0" i="0" lang="en" sz="15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0" i="0" lang="en" sz="1500" u="none" cap="none" strike="noStrike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</a:t>
            </a:r>
            <a:r>
              <a:rPr b="0" i="0" lang="en" sz="15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4.5</a:t>
            </a:r>
            <a:r>
              <a:rPr b="0" i="0" lang="en" sz="15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0" i="0" lang="en" sz="15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</a:t>
            </a:r>
            <a:r>
              <a:rPr b="0" i="0" lang="en" sz="15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0" i="0" lang="en" sz="15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35</a:t>
            </a:r>
            <a:r>
              <a:rPr b="0" i="0" lang="en" sz="15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])</a:t>
            </a:r>
            <a:endParaRPr b="0" i="0" sz="15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avg </a:t>
            </a:r>
            <a:r>
              <a:rPr b="0" i="0" lang="en" sz="1500" u="none" cap="none" strike="noStrike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b="0" i="0" lang="en" sz="15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0" i="0" lang="en" sz="1500" u="none" cap="none" strike="noStrike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...</a:t>
            </a:r>
            <a:endParaRPr b="0" i="0" sz="1500" u="none" cap="none" strike="noStrike">
              <a:solidFill>
                <a:srgbClr val="BE38F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avg</a:t>
            </a:r>
            <a:endParaRPr b="0" i="0" sz="1500" u="none" cap="none" strike="noStrike">
              <a:solidFill>
                <a:srgbClr val="BE38F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57" name="Google Shape;357;p10"/>
          <p:cNvSpPr txBox="1"/>
          <p:nvPr/>
        </p:nvSpPr>
        <p:spPr>
          <a:xfrm>
            <a:off x="176950" y="2899675"/>
            <a:ext cx="122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B539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 [ ]</a:t>
            </a:r>
            <a:r>
              <a:rPr b="0" i="0" lang="en" sz="1400" u="none" cap="none" strike="noStrike">
                <a:solidFill>
                  <a:schemeClr val="accent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b="0" i="0" sz="1000" u="none" cap="none" strike="noStrike">
              <a:solidFill>
                <a:srgbClr val="0B5394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3" name="Google Shape;363;p19"/>
          <p:cNvSpPr txBox="1"/>
          <p:nvPr>
            <p:ph type="ctrTitle"/>
          </p:nvPr>
        </p:nvSpPr>
        <p:spPr>
          <a:xfrm>
            <a:off x="662100" y="2051100"/>
            <a:ext cx="7819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Indexing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64" name="Google Shape;364;p19"/>
          <p:cNvSpPr txBox="1"/>
          <p:nvPr/>
        </p:nvSpPr>
        <p:spPr>
          <a:xfrm>
            <a:off x="115294" y="372819"/>
            <a:ext cx="27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➤</a:t>
            </a:r>
            <a:endParaRPr b="0" i="0" sz="10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65" name="Google Shape;365;p19"/>
          <p:cNvSpPr txBox="1"/>
          <p:nvPr/>
        </p:nvSpPr>
        <p:spPr>
          <a:xfrm>
            <a:off x="345475" y="167075"/>
            <a:ext cx="3267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1. Array Functions</a:t>
            </a:r>
            <a:endParaRPr b="0" i="0" sz="12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1" i="0" lang="en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Indexing</a:t>
            </a:r>
            <a:endParaRPr b="1" i="0" sz="12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3. Bools</a:t>
            </a:r>
            <a:endParaRPr sz="12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4. </a:t>
            </a:r>
            <a:r>
              <a:rPr lang="en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Comparisons</a:t>
            </a:r>
            <a:endParaRPr sz="12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5. Boolean Indexing</a:t>
            </a:r>
            <a:endParaRPr sz="12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0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Array Methods</a:t>
            </a:r>
            <a:endParaRPr/>
          </a:p>
        </p:txBody>
      </p:sp>
      <p:sp>
        <p:nvSpPr>
          <p:cNvPr id="371" name="Google Shape;371;p20"/>
          <p:cNvSpPr txBox="1"/>
          <p:nvPr>
            <p:ph idx="1" type="body"/>
          </p:nvPr>
        </p:nvSpPr>
        <p:spPr>
          <a:xfrm>
            <a:off x="259450" y="783200"/>
            <a:ext cx="4875900" cy="30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Methods</a:t>
            </a:r>
            <a:r>
              <a:rPr lang="en"/>
              <a:t> are functions that we call with “dot” syntax. There are several array methods that make it easy to calculate values of interest.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Terminology note: </a:t>
            </a: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Method calls</a:t>
            </a:r>
            <a:r>
              <a:rPr lang="en"/>
              <a:t> are where the function operates directly on the array </a:t>
            </a:r>
            <a:r>
              <a:rPr b="1" lang="en">
                <a:latin typeface="Roboto Mono"/>
                <a:ea typeface="Roboto Mono"/>
                <a:cs typeface="Roboto Mono"/>
                <a:sym typeface="Roboto Mono"/>
              </a:rPr>
              <a:t>arr</a:t>
            </a:r>
            <a:r>
              <a:rPr lang="en"/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In these examples, method calls are equivalent to the NumPy package functions.</a:t>
            </a:r>
            <a:endParaRPr/>
          </a:p>
        </p:txBody>
      </p:sp>
      <p:pic>
        <p:nvPicPr>
          <p:cNvPr id="372" name="Google Shape;37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42400" y="694125"/>
            <a:ext cx="3479918" cy="3820973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4" name="Google Shape;374;p20"/>
          <p:cNvSpPr txBox="1"/>
          <p:nvPr/>
        </p:nvSpPr>
        <p:spPr>
          <a:xfrm>
            <a:off x="259450" y="3921125"/>
            <a:ext cx="48759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The most common array method is </a:t>
            </a:r>
            <a:r>
              <a:rPr b="1" i="0" lang="en" sz="1600" u="none" cap="none" strike="noStrike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item()</a:t>
            </a:r>
            <a:r>
              <a:rPr b="0" i="0" lang="en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, which is used for </a:t>
            </a:r>
            <a:r>
              <a:rPr b="1" i="0" lang="en" sz="1600" u="none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array indexing</a:t>
            </a:r>
            <a:r>
              <a:rPr b="0" i="0" lang="en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Google Shape;379;p21"/>
          <p:cNvPicPr preferRelativeResize="0"/>
          <p:nvPr/>
        </p:nvPicPr>
        <p:blipFill rotWithShape="1">
          <a:blip r:embed="rId3">
            <a:alphaModFix/>
          </a:blip>
          <a:srcRect b="0" l="16777" r="0" t="5633"/>
          <a:stretch/>
        </p:blipFill>
        <p:spPr>
          <a:xfrm>
            <a:off x="5876700" y="964025"/>
            <a:ext cx="2750951" cy="1996275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21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An Element’s Index Is Its Position in an Array</a:t>
            </a:r>
            <a:endParaRPr/>
          </a:p>
        </p:txBody>
      </p:sp>
      <p:sp>
        <p:nvSpPr>
          <p:cNvPr id="381" name="Google Shape;381;p21"/>
          <p:cNvSpPr txBox="1"/>
          <p:nvPr>
            <p:ph idx="1" type="body"/>
          </p:nvPr>
        </p:nvSpPr>
        <p:spPr>
          <a:xfrm>
            <a:off x="259450" y="707000"/>
            <a:ext cx="3765300" cy="14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When people stand in a line, each person has a position.</a:t>
            </a:r>
            <a:endParaRPr/>
          </a:p>
        </p:txBody>
      </p:sp>
      <p:sp>
        <p:nvSpPr>
          <p:cNvPr id="382" name="Google Shape;382;p21"/>
          <p:cNvSpPr txBox="1"/>
          <p:nvPr>
            <p:ph idx="1" type="body"/>
          </p:nvPr>
        </p:nvSpPr>
        <p:spPr>
          <a:xfrm>
            <a:off x="259447" y="1380350"/>
            <a:ext cx="40512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Similarly, each </a:t>
            </a:r>
            <a:r>
              <a:rPr b="1"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element</a:t>
            </a:r>
            <a:r>
              <a:rPr lang="en"/>
              <a:t> (i.e., value) of an array has a position – called its </a:t>
            </a: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index</a:t>
            </a:r>
            <a:r>
              <a:rPr lang="en"/>
              <a:t>.</a:t>
            </a:r>
            <a:endParaRPr/>
          </a:p>
        </p:txBody>
      </p:sp>
      <p:sp>
        <p:nvSpPr>
          <p:cNvPr id="383" name="Google Shape;383;p21"/>
          <p:cNvSpPr/>
          <p:nvPr/>
        </p:nvSpPr>
        <p:spPr>
          <a:xfrm>
            <a:off x="4479475" y="1328738"/>
            <a:ext cx="961500" cy="508800"/>
          </a:xfrm>
          <a:prstGeom prst="wedgeRoundRectCallout">
            <a:avLst>
              <a:gd fmla="val 99363" name="adj1"/>
              <a:gd fmla="val -42711" name="adj2"/>
              <a:gd fmla="val 0" name="adj3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Person 1</a:t>
            </a:r>
            <a:endParaRPr b="0" i="0" sz="14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84" name="Google Shape;384;p21"/>
          <p:cNvSpPr/>
          <p:nvPr/>
        </p:nvSpPr>
        <p:spPr>
          <a:xfrm>
            <a:off x="8059650" y="3073525"/>
            <a:ext cx="961500" cy="508800"/>
          </a:xfrm>
          <a:prstGeom prst="wedgeRoundRectCallout">
            <a:avLst>
              <a:gd fmla="val -55159" name="adj1"/>
              <a:gd fmla="val -108314" name="adj2"/>
              <a:gd fmla="val 0" name="adj3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Person 7</a:t>
            </a:r>
            <a:endParaRPr b="0" i="0" sz="1400" u="none" cap="none" strike="noStrike">
              <a:solidFill>
                <a:srgbClr val="000000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85" name="Google Shape;3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6" name="Google Shape;386;p21"/>
          <p:cNvSpPr txBox="1"/>
          <p:nvPr>
            <p:ph idx="1" type="body"/>
          </p:nvPr>
        </p:nvSpPr>
        <p:spPr>
          <a:xfrm>
            <a:off x="259447" y="2066150"/>
            <a:ext cx="4051200" cy="6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Python, like most programming languages, is 0-indexed. This means that in an array, </a:t>
            </a: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the first element has index 0</a:t>
            </a:r>
            <a:r>
              <a:rPr lang="en"/>
              <a:t>, not 1.</a:t>
            </a:r>
            <a:endParaRPr/>
          </a:p>
        </p:txBody>
      </p:sp>
      <p:sp>
        <p:nvSpPr>
          <p:cNvPr id="387" name="Google Shape;387;p21"/>
          <p:cNvSpPr txBox="1"/>
          <p:nvPr/>
        </p:nvSpPr>
        <p:spPr>
          <a:xfrm>
            <a:off x="4435175" y="1837550"/>
            <a:ext cx="116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88562"/>
                </a:solidFill>
                <a:latin typeface="Roboto"/>
                <a:ea typeface="Roboto"/>
                <a:cs typeface="Roboto"/>
                <a:sym typeface="Roboto"/>
              </a:rPr>
              <a:t>Index </a:t>
            </a:r>
            <a:r>
              <a:rPr b="1" i="0" lang="en" sz="1400" u="sng" cap="none" strike="noStrike">
                <a:solidFill>
                  <a:srgbClr val="F8856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b="1" i="0" sz="1400" u="sng" cap="none" strike="noStrike">
              <a:solidFill>
                <a:srgbClr val="F8856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8" name="Google Shape;388;p21"/>
          <p:cNvSpPr txBox="1"/>
          <p:nvPr/>
        </p:nvSpPr>
        <p:spPr>
          <a:xfrm>
            <a:off x="8059650" y="3582325"/>
            <a:ext cx="116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Index </a:t>
            </a:r>
            <a:r>
              <a:rPr b="1" i="0" lang="en" sz="1400" u="sng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b="1" i="0" sz="1400" u="sng" cap="none" strike="noStrike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89" name="Google Shape;389;p21"/>
          <p:cNvPicPr preferRelativeResize="0"/>
          <p:nvPr/>
        </p:nvPicPr>
        <p:blipFill rotWithShape="1">
          <a:blip r:embed="rId4">
            <a:alphaModFix/>
          </a:blip>
          <a:srcRect b="6642" l="0" r="0" t="6642"/>
          <a:stretch/>
        </p:blipFill>
        <p:spPr>
          <a:xfrm>
            <a:off x="700975" y="3582325"/>
            <a:ext cx="5980148" cy="1066525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1"/>
          <p:cNvSpPr txBox="1"/>
          <p:nvPr/>
        </p:nvSpPr>
        <p:spPr>
          <a:xfrm>
            <a:off x="935950" y="4670975"/>
            <a:ext cx="151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Indices</a:t>
            </a:r>
            <a:endParaRPr b="1" i="0" sz="1400" u="none" cap="none" strike="noStrike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1" name="Google Shape;391;p21"/>
          <p:cNvSpPr txBox="1"/>
          <p:nvPr/>
        </p:nvSpPr>
        <p:spPr>
          <a:xfrm>
            <a:off x="2639637" y="4670975"/>
            <a:ext cx="333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0   1    2   3   4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92" name="Google Shape;392;p21"/>
          <p:cNvSpPr txBox="1"/>
          <p:nvPr/>
        </p:nvSpPr>
        <p:spPr>
          <a:xfrm>
            <a:off x="690544" y="3214628"/>
            <a:ext cx="207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For a length-5 array: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8" name="Google Shape;398;p22"/>
          <p:cNvSpPr txBox="1"/>
          <p:nvPr>
            <p:ph type="title"/>
          </p:nvPr>
        </p:nvSpPr>
        <p:spPr>
          <a:xfrm>
            <a:off x="1619425" y="140375"/>
            <a:ext cx="387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Array Indexing</a:t>
            </a:r>
            <a:endParaRPr/>
          </a:p>
        </p:txBody>
      </p:sp>
      <p:sp>
        <p:nvSpPr>
          <p:cNvPr id="399" name="Google Shape;399;p22"/>
          <p:cNvSpPr txBox="1"/>
          <p:nvPr>
            <p:ph idx="1" type="body"/>
          </p:nvPr>
        </p:nvSpPr>
        <p:spPr>
          <a:xfrm>
            <a:off x="1619425" y="848962"/>
            <a:ext cx="33240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We can access an element in an array by using bracket notation: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arr[index]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400" name="Google Shape;400;p22"/>
          <p:cNvPicPr preferRelativeResize="0"/>
          <p:nvPr/>
        </p:nvPicPr>
        <p:blipFill rotWithShape="1">
          <a:blip r:embed="rId3">
            <a:alphaModFix/>
          </a:blip>
          <a:srcRect b="0" l="0" r="0" t="21116"/>
          <a:stretch/>
        </p:blipFill>
        <p:spPr>
          <a:xfrm>
            <a:off x="3822575" y="2571750"/>
            <a:ext cx="5299426" cy="2311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22"/>
          <p:cNvSpPr/>
          <p:nvPr/>
        </p:nvSpPr>
        <p:spPr>
          <a:xfrm>
            <a:off x="1584025" y="3933725"/>
            <a:ext cx="2108400" cy="949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rPr>
              <a:t>Though int_arr has 5 elements, the largest valid index is 4.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2" name="Google Shape;402;p22"/>
          <p:cNvPicPr preferRelativeResize="0"/>
          <p:nvPr/>
        </p:nvPicPr>
        <p:blipFill rotWithShape="1">
          <a:blip r:embed="rId4">
            <a:alphaModFix/>
          </a:blip>
          <a:srcRect b="6642" l="0" r="0" t="6642"/>
          <a:stretch/>
        </p:blipFill>
        <p:spPr>
          <a:xfrm>
            <a:off x="5122150" y="693250"/>
            <a:ext cx="3724974" cy="6643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3" name="Google Shape;403;p22"/>
          <p:cNvGrpSpPr/>
          <p:nvPr/>
        </p:nvGrpSpPr>
        <p:grpSpPr>
          <a:xfrm>
            <a:off x="4571999" y="1357587"/>
            <a:ext cx="4112508" cy="400214"/>
            <a:chOff x="935950" y="4670975"/>
            <a:chExt cx="5564210" cy="1409700"/>
          </a:xfrm>
        </p:grpSpPr>
        <p:sp>
          <p:nvSpPr>
            <p:cNvPr id="404" name="Google Shape;404;p22"/>
            <p:cNvSpPr txBox="1"/>
            <p:nvPr/>
          </p:nvSpPr>
          <p:spPr>
            <a:xfrm>
              <a:off x="935950" y="4670975"/>
              <a:ext cx="1510800" cy="140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chemeClr val="accent3"/>
                  </a:solidFill>
                  <a:latin typeface="Roboto"/>
                  <a:ea typeface="Roboto"/>
                  <a:cs typeface="Roboto"/>
                  <a:sym typeface="Roboto"/>
                </a:rPr>
                <a:t>Indices</a:t>
              </a:r>
              <a:endParaRPr b="1" i="0" sz="14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5" name="Google Shape;405;p22"/>
            <p:cNvSpPr txBox="1"/>
            <p:nvPr/>
          </p:nvSpPr>
          <p:spPr>
            <a:xfrm>
              <a:off x="3164160" y="4670975"/>
              <a:ext cx="3336000" cy="140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0  1  2 3  4</a:t>
              </a:r>
              <a:endParaRPr b="0" i="0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1" name="Google Shape;411;p23"/>
          <p:cNvSpPr txBox="1"/>
          <p:nvPr>
            <p:ph type="title"/>
          </p:nvPr>
        </p:nvSpPr>
        <p:spPr>
          <a:xfrm>
            <a:off x="1619425" y="140375"/>
            <a:ext cx="387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Negative Indexing</a:t>
            </a:r>
            <a:endParaRPr/>
          </a:p>
        </p:txBody>
      </p:sp>
      <p:sp>
        <p:nvSpPr>
          <p:cNvPr id="412" name="Google Shape;412;p23"/>
          <p:cNvSpPr txBox="1"/>
          <p:nvPr>
            <p:ph idx="1" type="body"/>
          </p:nvPr>
        </p:nvSpPr>
        <p:spPr>
          <a:xfrm>
            <a:off x="1691575" y="707000"/>
            <a:ext cx="3324000" cy="8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 can also “count backwards” using </a:t>
            </a: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negative indexes</a:t>
            </a:r>
            <a:r>
              <a:rPr lang="en"/>
              <a:t>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b="1"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-1</a:t>
            </a:r>
            <a:r>
              <a:rPr lang="en"/>
              <a:t> corresponds to the last element in a list.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-2</a:t>
            </a:r>
            <a:r>
              <a:rPr lang="en"/>
              <a:t> corresponds to the second last element in a list.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And so on...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413" name="Google Shape;41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9025" y="2475559"/>
            <a:ext cx="3324000" cy="2667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23"/>
          <p:cNvPicPr preferRelativeResize="0"/>
          <p:nvPr/>
        </p:nvPicPr>
        <p:blipFill rotWithShape="1">
          <a:blip r:embed="rId4">
            <a:alphaModFix/>
          </a:blip>
          <a:srcRect b="6642" l="0" r="0" t="6642"/>
          <a:stretch/>
        </p:blipFill>
        <p:spPr>
          <a:xfrm>
            <a:off x="5122150" y="693250"/>
            <a:ext cx="3724974" cy="6643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5" name="Google Shape;415;p23"/>
          <p:cNvGrpSpPr/>
          <p:nvPr/>
        </p:nvGrpSpPr>
        <p:grpSpPr>
          <a:xfrm>
            <a:off x="4571999" y="1357587"/>
            <a:ext cx="4112508" cy="400214"/>
            <a:chOff x="935950" y="4670975"/>
            <a:chExt cx="5564210" cy="1409700"/>
          </a:xfrm>
        </p:grpSpPr>
        <p:sp>
          <p:nvSpPr>
            <p:cNvPr id="416" name="Google Shape;416;p23"/>
            <p:cNvSpPr txBox="1"/>
            <p:nvPr/>
          </p:nvSpPr>
          <p:spPr>
            <a:xfrm>
              <a:off x="935950" y="4670975"/>
              <a:ext cx="1510800" cy="140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chemeClr val="accent3"/>
                  </a:solidFill>
                  <a:latin typeface="Roboto"/>
                  <a:ea typeface="Roboto"/>
                  <a:cs typeface="Roboto"/>
                  <a:sym typeface="Roboto"/>
                </a:rPr>
                <a:t>Indices</a:t>
              </a:r>
              <a:endParaRPr b="1" i="0" sz="14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7" name="Google Shape;417;p23"/>
            <p:cNvSpPr txBox="1"/>
            <p:nvPr/>
          </p:nvSpPr>
          <p:spPr>
            <a:xfrm>
              <a:off x="3164160" y="4670975"/>
              <a:ext cx="3336000" cy="140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0  1  2 3  4</a:t>
              </a:r>
              <a:endParaRPr b="0" i="0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418" name="Google Shape;418;p23"/>
          <p:cNvSpPr txBox="1"/>
          <p:nvPr/>
        </p:nvSpPr>
        <p:spPr>
          <a:xfrm>
            <a:off x="6218869" y="1662387"/>
            <a:ext cx="2465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-5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-4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-3-2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-1</a:t>
            </a:r>
            <a:endParaRPr b="0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4" name="Google Shape;424;p24"/>
          <p:cNvSpPr txBox="1"/>
          <p:nvPr>
            <p:ph type="ctrTitle"/>
          </p:nvPr>
        </p:nvSpPr>
        <p:spPr>
          <a:xfrm>
            <a:off x="662100" y="2051100"/>
            <a:ext cx="7819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Questions?</a:t>
            </a:r>
            <a:endParaRPr/>
          </a:p>
        </p:txBody>
      </p:sp>
      <p:sp>
        <p:nvSpPr>
          <p:cNvPr id="425" name="Google Shape;425;p24"/>
          <p:cNvSpPr txBox="1"/>
          <p:nvPr/>
        </p:nvSpPr>
        <p:spPr>
          <a:xfrm>
            <a:off x="2024850" y="4394650"/>
            <a:ext cx="5094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sng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5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Quick Check 2</a:t>
            </a:r>
            <a:endParaRPr/>
          </a:p>
        </p:txBody>
      </p:sp>
      <p:sp>
        <p:nvSpPr>
          <p:cNvPr id="431" name="Google Shape;43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2" name="Google Shape;432;p25"/>
          <p:cNvSpPr txBox="1"/>
          <p:nvPr>
            <p:ph idx="4294967295" type="body"/>
          </p:nvPr>
        </p:nvSpPr>
        <p:spPr>
          <a:xfrm>
            <a:off x="6106725" y="509700"/>
            <a:ext cx="2770800" cy="41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1" lang="en" sz="3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endParaRPr b="1" sz="3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3" name="Google Shape;433;p25"/>
          <p:cNvSpPr txBox="1"/>
          <p:nvPr>
            <p:ph idx="1" type="body"/>
          </p:nvPr>
        </p:nvSpPr>
        <p:spPr>
          <a:xfrm>
            <a:off x="311700" y="1152150"/>
            <a:ext cx="5198400" cy="19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What is the value of </a:t>
            </a:r>
            <a:r>
              <a:rPr b="1" lang="en">
                <a:latin typeface="Source Code Pro"/>
                <a:ea typeface="Source Code Pro"/>
                <a:cs typeface="Source Code Pro"/>
                <a:sym typeface="Source Code Pro"/>
              </a:rPr>
              <a:t>five</a:t>
            </a:r>
            <a:r>
              <a:rPr lang="en"/>
              <a:t> after running this code?</a:t>
            </a:r>
            <a:endParaRPr/>
          </a:p>
        </p:txBody>
      </p:sp>
      <p:pic>
        <p:nvPicPr>
          <p:cNvPr id="434" name="Google Shape;434;p25"/>
          <p:cNvPicPr preferRelativeResize="0"/>
          <p:nvPr/>
        </p:nvPicPr>
        <p:blipFill rotWithShape="1">
          <a:blip r:embed="rId3">
            <a:alphaModFix/>
          </a:blip>
          <a:srcRect b="4898" l="0" r="0" t="4898"/>
          <a:stretch/>
        </p:blipFill>
        <p:spPr>
          <a:xfrm>
            <a:off x="420850" y="2012508"/>
            <a:ext cx="5198400" cy="801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677701c689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0" name="Google Shape;440;g2677701c689_0_0"/>
          <p:cNvSpPr txBox="1"/>
          <p:nvPr>
            <p:ph type="ctrTitle"/>
          </p:nvPr>
        </p:nvSpPr>
        <p:spPr>
          <a:xfrm>
            <a:off x="662100" y="2051100"/>
            <a:ext cx="7819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Bools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1" name="Google Shape;441;g2677701c689_0_0"/>
          <p:cNvSpPr txBox="1"/>
          <p:nvPr/>
        </p:nvSpPr>
        <p:spPr>
          <a:xfrm>
            <a:off x="115294" y="525219"/>
            <a:ext cx="27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➤</a:t>
            </a:r>
            <a:endParaRPr b="0" i="0" sz="10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42" name="Google Shape;442;g2677701c689_0_0"/>
          <p:cNvSpPr txBox="1"/>
          <p:nvPr/>
        </p:nvSpPr>
        <p:spPr>
          <a:xfrm>
            <a:off x="345475" y="167075"/>
            <a:ext cx="3267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1. Array Functions</a:t>
            </a:r>
            <a:endParaRPr i="0" sz="12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2</a:t>
            </a:r>
            <a:r>
              <a:rPr b="0" i="0" lang="en" sz="12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. Indexing</a:t>
            </a:r>
            <a:endParaRPr b="0" i="0" sz="12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3. Bools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4. </a:t>
            </a:r>
            <a:r>
              <a:rPr lang="en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Comparisons</a:t>
            </a:r>
            <a:endParaRPr sz="12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5. Boolean Indexing</a:t>
            </a:r>
            <a:endParaRPr sz="12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677978dd1e_0_12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bool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48" name="Google Shape;448;g2677978dd1e_0_12"/>
          <p:cNvSpPr txBox="1"/>
          <p:nvPr>
            <p:ph idx="1" type="body"/>
          </p:nvPr>
        </p:nvSpPr>
        <p:spPr>
          <a:xfrm>
            <a:off x="236625" y="804200"/>
            <a:ext cx="4542300" cy="11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</a:t>
            </a:r>
            <a:r>
              <a:rPr b="1" lang="en">
                <a:solidFill>
                  <a:schemeClr val="accent5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bool</a:t>
            </a:r>
            <a:r>
              <a:rPr lang="en"/>
              <a:t>, or </a:t>
            </a:r>
            <a:r>
              <a:rPr b="1" lang="en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Boolean</a:t>
            </a:r>
            <a:r>
              <a:rPr lang="en"/>
              <a:t> type, has only two values: </a:t>
            </a:r>
            <a:r>
              <a:rPr b="1" lang="en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True</a:t>
            </a:r>
            <a:r>
              <a:rPr lang="en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000000"/>
                </a:solidFill>
              </a:rPr>
              <a:t>and </a:t>
            </a:r>
            <a:r>
              <a:rPr b="1" lang="en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False</a:t>
            </a:r>
            <a:r>
              <a:rPr lang="en"/>
              <a:t>. No other values have this type.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449" name="Google Shape;449;g2677978dd1e_0_12"/>
          <p:cNvPicPr preferRelativeResize="0"/>
          <p:nvPr/>
        </p:nvPicPr>
        <p:blipFill rotWithShape="1">
          <a:blip r:embed="rId3">
            <a:alphaModFix/>
          </a:blip>
          <a:srcRect b="49556" l="19061" r="0" t="0"/>
          <a:stretch/>
        </p:blipFill>
        <p:spPr>
          <a:xfrm>
            <a:off x="4604225" y="349275"/>
            <a:ext cx="3944427" cy="1593676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g2677978dd1e_0_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1" name="Google Shape;451;g2677978dd1e_0_12"/>
          <p:cNvPicPr preferRelativeResize="0"/>
          <p:nvPr/>
        </p:nvPicPr>
        <p:blipFill rotWithShape="1">
          <a:blip r:embed="rId4">
            <a:alphaModFix/>
          </a:blip>
          <a:srcRect b="28387" l="14480" r="15294" t="0"/>
          <a:stretch/>
        </p:blipFill>
        <p:spPr>
          <a:xfrm>
            <a:off x="4624700" y="2057125"/>
            <a:ext cx="3729186" cy="2737100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g2677978dd1e_0_12"/>
          <p:cNvSpPr txBox="1"/>
          <p:nvPr/>
        </p:nvSpPr>
        <p:spPr>
          <a:xfrm>
            <a:off x="236625" y="2174500"/>
            <a:ext cx="4087200" cy="17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True</a:t>
            </a:r>
            <a:r>
              <a:rPr b="0" i="0" lang="en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, and </a:t>
            </a:r>
            <a:r>
              <a:rPr b="1" i="0" lang="en" sz="16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False</a:t>
            </a:r>
            <a:r>
              <a:rPr b="0" i="0" lang="en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are Python </a:t>
            </a:r>
            <a:r>
              <a:rPr b="1" i="0" lang="en" sz="16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keywords</a:t>
            </a:r>
            <a:r>
              <a:rPr b="0" i="0" lang="en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.</a:t>
            </a:r>
            <a:endParaRPr b="0" i="0" sz="16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They have special meanings and </a:t>
            </a:r>
            <a:r>
              <a:rPr b="0" i="0" lang="en" sz="1600" u="sng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cannot be</a:t>
            </a:r>
            <a:endParaRPr b="0" i="0" sz="1600" u="sng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sng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used as names</a:t>
            </a:r>
            <a:r>
              <a:rPr b="0" i="0" lang="en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.</a:t>
            </a:r>
            <a:endParaRPr b="0" i="0" sz="16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Char char="●"/>
            </a:pPr>
            <a:r>
              <a:rPr b="0" i="0" lang="en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In this regard, they’re similar to values</a:t>
            </a:r>
            <a:br>
              <a:rPr b="0" i="0" lang="en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</a:br>
            <a:r>
              <a:rPr b="0" i="0" lang="en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b="0" i="0" lang="en" sz="16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r>
              <a:rPr b="0" i="0" lang="en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, </a:t>
            </a:r>
            <a:r>
              <a:rPr b="0" i="0" lang="en" sz="1600" u="none" cap="none" strike="noStrike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</a:t>
            </a:r>
            <a:r>
              <a:rPr b="0" i="0" lang="en" sz="16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15.2</a:t>
            </a:r>
            <a:r>
              <a:rPr b="0" i="0" lang="en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, and </a:t>
            </a:r>
            <a:r>
              <a:rPr b="0" i="0" lang="en" sz="1600" u="none" cap="none" strike="noStrike">
                <a:solidFill>
                  <a:srgbClr val="B9212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"zebra"</a:t>
            </a:r>
            <a:r>
              <a:rPr b="0" i="0" lang="en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b3dabd23e8_0_0"/>
          <p:cNvSpPr txBox="1"/>
          <p:nvPr>
            <p:ph idx="2" type="body"/>
          </p:nvPr>
        </p:nvSpPr>
        <p:spPr>
          <a:xfrm>
            <a:off x="4667425" y="772025"/>
            <a:ext cx="3875100" cy="38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Make sure you can access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JupyterHub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If not, email Jordan, Adrien, or Suzanne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Office hours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(Suzanne) Mondays 4:30 - 5:20PM in ACS 366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(Adrien) Wednesdays 4:30 - 5:20PM in ACS 3:30B</a:t>
            </a:r>
            <a:endParaRPr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(Jordan) Tuesdays + Thursdays 10-12am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Homework 2</a:t>
            </a:r>
            <a:r>
              <a:rPr lang="en"/>
              <a:t> due on Wednesday @ 3PM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270" name="Google Shape;270;g2b3dabd23e8_0_0"/>
          <p:cNvSpPr txBox="1"/>
          <p:nvPr>
            <p:ph type="title"/>
          </p:nvPr>
        </p:nvSpPr>
        <p:spPr>
          <a:xfrm>
            <a:off x="4667425" y="140375"/>
            <a:ext cx="387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Week 4</a:t>
            </a:r>
            <a:endParaRPr/>
          </a:p>
        </p:txBody>
      </p:sp>
      <p:sp>
        <p:nvSpPr>
          <p:cNvPr id="271" name="Google Shape;271;g2b3dabd23e8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g2b3dabd23e8_0_0"/>
          <p:cNvSpPr txBox="1"/>
          <p:nvPr>
            <p:ph idx="3" type="title"/>
          </p:nvPr>
        </p:nvSpPr>
        <p:spPr>
          <a:xfrm>
            <a:off x="225450" y="3395900"/>
            <a:ext cx="3827700" cy="5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Announcements!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2677701c689_0_51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Boolean Data</a:t>
            </a:r>
            <a:endParaRPr/>
          </a:p>
        </p:txBody>
      </p:sp>
      <p:sp>
        <p:nvSpPr>
          <p:cNvPr id="458" name="Google Shape;458;g2677701c689_0_51"/>
          <p:cNvSpPr txBox="1"/>
          <p:nvPr>
            <p:ph idx="1" type="body"/>
          </p:nvPr>
        </p:nvSpPr>
        <p:spPr>
          <a:xfrm>
            <a:off x="236625" y="835725"/>
            <a:ext cx="6729900" cy="12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 data science, boolean values can be used represent a </a:t>
            </a: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binary variable</a:t>
            </a:r>
            <a:r>
              <a:rPr lang="en"/>
              <a:t>: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yes/no, on/off, high/low, etc.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459" name="Google Shape;459;g2677701c689_0_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0" name="Google Shape;460;g2677701c689_0_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8338" y="2128200"/>
            <a:ext cx="3227325" cy="205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677701c689_0_58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Using Boolean Values</a:t>
            </a:r>
            <a:endParaRPr/>
          </a:p>
        </p:txBody>
      </p:sp>
      <p:sp>
        <p:nvSpPr>
          <p:cNvPr id="466" name="Google Shape;466;g2677701c689_0_58"/>
          <p:cNvSpPr txBox="1"/>
          <p:nvPr>
            <p:ph idx="1" type="body"/>
          </p:nvPr>
        </p:nvSpPr>
        <p:spPr>
          <a:xfrm>
            <a:off x="236625" y="1468275"/>
            <a:ext cx="4623000" cy="16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b="1" lang="en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True</a:t>
            </a:r>
            <a:r>
              <a:rPr lang="en"/>
              <a:t> and </a:t>
            </a:r>
            <a:r>
              <a:rPr b="1" lang="en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False</a:t>
            </a:r>
            <a:r>
              <a:rPr lang="en"/>
              <a:t> are </a:t>
            </a:r>
            <a:r>
              <a:rPr b="1" i="1" lang="en">
                <a:latin typeface="Roboto"/>
                <a:ea typeface="Roboto"/>
                <a:cs typeface="Roboto"/>
                <a:sym typeface="Roboto"/>
              </a:rPr>
              <a:t>technically</a:t>
            </a:r>
            <a:r>
              <a:rPr lang="en"/>
              <a:t> numeric values:</a:t>
            </a:r>
            <a:br>
              <a:rPr lang="en"/>
            </a:br>
            <a:r>
              <a:rPr lang="en"/>
              <a:t>you can cast them to integers and floats,</a:t>
            </a:r>
            <a:br>
              <a:rPr lang="en"/>
            </a:br>
            <a:r>
              <a:rPr lang="en"/>
              <a:t>and use them in arithmetic expressions.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b="1" lang="en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True</a:t>
            </a:r>
            <a:r>
              <a:rPr lang="en"/>
              <a:t> is equivalent to 1.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False</a:t>
            </a:r>
            <a:r>
              <a:rPr lang="en"/>
              <a:t> is equivalent to 0.</a:t>
            </a:r>
            <a:endParaRPr>
              <a:solidFill>
                <a:srgbClr val="0088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67" name="Google Shape;467;g2677701c689_0_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8" name="Google Shape;468;g2677701c689_0_58"/>
          <p:cNvPicPr preferRelativeResize="0"/>
          <p:nvPr/>
        </p:nvPicPr>
        <p:blipFill rotWithShape="1">
          <a:blip r:embed="rId3">
            <a:alphaModFix/>
          </a:blip>
          <a:srcRect b="25537" l="19061" r="0" t="53297"/>
          <a:stretch/>
        </p:blipFill>
        <p:spPr>
          <a:xfrm>
            <a:off x="4789900" y="1254213"/>
            <a:ext cx="3944427" cy="668650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g2677701c689_0_58"/>
          <p:cNvSpPr txBox="1"/>
          <p:nvPr>
            <p:ph idx="1" type="body"/>
          </p:nvPr>
        </p:nvSpPr>
        <p:spPr>
          <a:xfrm>
            <a:off x="236625" y="3165225"/>
            <a:ext cx="4623000" cy="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Like other data types, it can be stored in arrays.</a:t>
            </a:r>
            <a:endParaRPr/>
          </a:p>
        </p:txBody>
      </p:sp>
      <p:pic>
        <p:nvPicPr>
          <p:cNvPr id="470" name="Google Shape;470;g2677701c689_0_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9900" y="2201518"/>
            <a:ext cx="4097925" cy="1875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2677701c689_0_99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6" name="Google Shape;476;g2677701c689_0_993"/>
          <p:cNvSpPr txBox="1"/>
          <p:nvPr>
            <p:ph type="ctrTitle"/>
          </p:nvPr>
        </p:nvSpPr>
        <p:spPr>
          <a:xfrm>
            <a:off x="662100" y="2051100"/>
            <a:ext cx="7819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Comparisons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77" name="Google Shape;477;g2677701c689_0_993"/>
          <p:cNvSpPr txBox="1"/>
          <p:nvPr/>
        </p:nvSpPr>
        <p:spPr>
          <a:xfrm>
            <a:off x="115294" y="753819"/>
            <a:ext cx="27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➤</a:t>
            </a:r>
            <a:endParaRPr b="0" i="0" sz="10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478" name="Google Shape;478;g2677701c689_0_993"/>
          <p:cNvSpPr txBox="1"/>
          <p:nvPr/>
        </p:nvSpPr>
        <p:spPr>
          <a:xfrm>
            <a:off x="345475" y="167075"/>
            <a:ext cx="3267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1. Array Functions</a:t>
            </a:r>
            <a:endParaRPr b="0" i="0" sz="12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2</a:t>
            </a:r>
            <a:r>
              <a:rPr b="0" i="0" lang="en" sz="12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. Indexing</a:t>
            </a:r>
            <a:endParaRPr b="0" i="0" sz="12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3. Bools</a:t>
            </a:r>
            <a:endParaRPr sz="12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4. </a:t>
            </a:r>
            <a:r>
              <a:rPr b="1"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Comparisons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5. Boolean Indexing</a:t>
            </a:r>
            <a:endParaRPr sz="12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677701c689_0_610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Comparisons</a:t>
            </a:r>
            <a:endParaRPr/>
          </a:p>
        </p:txBody>
      </p:sp>
      <p:sp>
        <p:nvSpPr>
          <p:cNvPr id="484" name="Google Shape;484;g2677701c689_0_610"/>
          <p:cNvSpPr txBox="1"/>
          <p:nvPr>
            <p:ph idx="1" type="body"/>
          </p:nvPr>
        </p:nvSpPr>
        <p:spPr>
          <a:xfrm>
            <a:off x="376500" y="869425"/>
            <a:ext cx="8391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Naturally, we will want to compare values in our code.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1371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 sz="1800">
                <a:solidFill>
                  <a:srgbClr val="0079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is age at least age_limit?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age_limit </a:t>
            </a:r>
            <a:r>
              <a:rPr lang="en" sz="1800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21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age </a:t>
            </a:r>
            <a:r>
              <a:rPr lang="en" sz="1800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17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 sz="1800">
                <a:solidFill>
                  <a:srgbClr val="0079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is password_guess equal to true_password?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true_password </a:t>
            </a:r>
            <a:r>
              <a:rPr lang="en" sz="1800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B9212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'qwerty1093x!'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password_guess </a:t>
            </a:r>
            <a:r>
              <a:rPr lang="en" sz="1800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B9212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'QWERTY1093x!'</a:t>
            </a:r>
            <a:endParaRPr/>
          </a:p>
        </p:txBody>
      </p:sp>
      <p:sp>
        <p:nvSpPr>
          <p:cNvPr id="485" name="Google Shape;485;g2677701c689_0_6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2677701c689_0_1006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Comparisons</a:t>
            </a:r>
            <a:endParaRPr/>
          </a:p>
        </p:txBody>
      </p:sp>
      <p:sp>
        <p:nvSpPr>
          <p:cNvPr id="491" name="Google Shape;491;g2677701c689_0_1006"/>
          <p:cNvSpPr txBox="1"/>
          <p:nvPr>
            <p:ph idx="1" type="body"/>
          </p:nvPr>
        </p:nvSpPr>
        <p:spPr>
          <a:xfrm>
            <a:off x="376500" y="869425"/>
            <a:ext cx="8391000" cy="4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Naturally, we will want to compare values in our code.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1371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 sz="1800">
                <a:solidFill>
                  <a:srgbClr val="0079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is age at least age_limit?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age_limit </a:t>
            </a:r>
            <a:r>
              <a:rPr lang="en" sz="1800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21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age </a:t>
            </a:r>
            <a:r>
              <a:rPr lang="en" sz="1800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17</a:t>
            </a:r>
            <a:endParaRPr sz="1800">
              <a:solidFill>
                <a:srgbClr val="0088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age </a:t>
            </a:r>
            <a:r>
              <a:rPr lang="en" sz="1800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&gt;=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age_limit  </a:t>
            </a:r>
            <a:r>
              <a:rPr lang="en" sz="1800">
                <a:solidFill>
                  <a:srgbClr val="2F6C9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False</a:t>
            </a:r>
            <a:endParaRPr sz="1800">
              <a:solidFill>
                <a:srgbClr val="2F6C9D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 sz="1800">
                <a:solidFill>
                  <a:srgbClr val="0079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is password_guess equal to true_password?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true_password </a:t>
            </a:r>
            <a:r>
              <a:rPr lang="en" sz="1800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B9212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'qwerty1093x!'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password_guess </a:t>
            </a:r>
            <a:r>
              <a:rPr lang="en" sz="1800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B9212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'QWERTY1093x!'</a:t>
            </a:r>
            <a:endParaRPr sz="1800">
              <a:solidFill>
                <a:srgbClr val="B9212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true_password </a:t>
            </a:r>
            <a:r>
              <a:rPr lang="en" sz="1800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==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password_guess  </a:t>
            </a:r>
            <a:r>
              <a:rPr lang="en" sz="1800">
                <a:solidFill>
                  <a:srgbClr val="2F6C9D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False</a:t>
            </a:r>
            <a:endParaRPr sz="1800">
              <a:solidFill>
                <a:srgbClr val="B9212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92" name="Google Shape;492;g2677701c689_0_100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2677701c689_0_616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Comparison Operators</a:t>
            </a:r>
            <a:endParaRPr/>
          </a:p>
        </p:txBody>
      </p:sp>
      <p:sp>
        <p:nvSpPr>
          <p:cNvPr id="498" name="Google Shape;498;g2677701c689_0_616"/>
          <p:cNvSpPr txBox="1"/>
          <p:nvPr>
            <p:ph idx="1" type="body"/>
          </p:nvPr>
        </p:nvSpPr>
        <p:spPr>
          <a:xfrm>
            <a:off x="311700" y="820075"/>
            <a:ext cx="8520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Each of these comparisons</a:t>
            </a:r>
            <a:r>
              <a:rPr b="1" lang="en"/>
              <a:t> </a:t>
            </a:r>
            <a:r>
              <a:rPr lang="en"/>
              <a:t>evaluate to </a:t>
            </a:r>
            <a:r>
              <a:rPr b="1" lang="en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True</a:t>
            </a:r>
            <a:r>
              <a:rPr lang="en"/>
              <a:t> if the statement holds, and </a:t>
            </a:r>
            <a:r>
              <a:rPr b="1" lang="en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False</a:t>
            </a:r>
            <a:r>
              <a:rPr lang="en"/>
              <a:t> if it doesn’t.</a:t>
            </a:r>
            <a:endParaRPr/>
          </a:p>
        </p:txBody>
      </p:sp>
      <p:graphicFrame>
        <p:nvGraphicFramePr>
          <p:cNvPr id="499" name="Google Shape;499;g2677701c689_0_616"/>
          <p:cNvGraphicFramePr/>
          <p:nvPr/>
        </p:nvGraphicFramePr>
        <p:xfrm>
          <a:off x="311700" y="1668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{AA4C82C2-142F-4BD9-988F-A5865F3726ED}</a:tableStyleId>
              </a:tblPr>
              <a:tblGrid>
                <a:gridCol w="2855525"/>
                <a:gridCol w="2855525"/>
                <a:gridCol w="2855525"/>
              </a:tblGrid>
              <a:tr h="316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Name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Symbol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Usage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31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Equal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BE38F3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==</a:t>
                      </a:r>
                      <a:endParaRPr sz="1400" u="none" cap="none" strike="noStrike">
                        <a:solidFill>
                          <a:srgbClr val="BE38F3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 </a:t>
                      </a:r>
                      <a:r>
                        <a:rPr lang="en" sz="1400" u="none" cap="none" strike="noStrike">
                          <a:solidFill>
                            <a:srgbClr val="BE38F3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==</a:t>
                      </a: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y</a:t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Not equal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BE38F3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!=</a:t>
                      </a:r>
                      <a:endParaRPr sz="1400" u="none" cap="none" strike="noStrike">
                        <a:solidFill>
                          <a:srgbClr val="BE38F3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 </a:t>
                      </a:r>
                      <a:r>
                        <a:rPr lang="en" sz="1400" u="none" cap="none" strike="noStrike">
                          <a:solidFill>
                            <a:srgbClr val="BE38F3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!=</a:t>
                      </a: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y</a:t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Greater than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BE38F3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&gt;</a:t>
                      </a:r>
                      <a:endParaRPr sz="1400" u="none" cap="none" strike="noStrike">
                        <a:solidFill>
                          <a:srgbClr val="BE38F3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 </a:t>
                      </a:r>
                      <a:r>
                        <a:rPr lang="en" sz="1400" u="none" cap="none" strike="noStrike">
                          <a:solidFill>
                            <a:srgbClr val="BE38F3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&gt;</a:t>
                      </a: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y</a:t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Greater than or equal to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BE38F3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&gt;=</a:t>
                      </a:r>
                      <a:endParaRPr sz="1400" u="none" cap="none" strike="noStrike">
                        <a:solidFill>
                          <a:srgbClr val="BE38F3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 </a:t>
                      </a:r>
                      <a:r>
                        <a:rPr lang="en" sz="1400" u="none" cap="none" strike="noStrike">
                          <a:solidFill>
                            <a:srgbClr val="BE38F3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&gt;=</a:t>
                      </a: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y</a:t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Less than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BE38F3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&lt;</a:t>
                      </a:r>
                      <a:endParaRPr sz="1400" u="none" cap="none" strike="noStrike">
                        <a:solidFill>
                          <a:srgbClr val="BE38F3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 </a:t>
                      </a:r>
                      <a:r>
                        <a:rPr lang="en" sz="1400" u="none" cap="none" strike="noStrike">
                          <a:solidFill>
                            <a:srgbClr val="BE38F3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&lt;</a:t>
                      </a: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y</a:t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6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Less than or equal to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BE38F3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&lt;=</a:t>
                      </a:r>
                      <a:endParaRPr sz="1400" u="none" cap="none" strike="noStrike">
                        <a:solidFill>
                          <a:srgbClr val="BE38F3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x </a:t>
                      </a:r>
                      <a:r>
                        <a:rPr lang="en" sz="1400" u="none" cap="none" strike="noStrike">
                          <a:solidFill>
                            <a:srgbClr val="BE38F3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&lt;=</a:t>
                      </a: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y</a:t>
                      </a:r>
                      <a:endParaRPr sz="1400" u="none" cap="none" strike="noStrike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00" name="Google Shape;500;g2677701c689_0_6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2677701c689_0_623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506" name="Google Shape;506;g2677701c689_0_623"/>
          <p:cNvSpPr txBox="1"/>
          <p:nvPr>
            <p:ph idx="1" type="body"/>
          </p:nvPr>
        </p:nvSpPr>
        <p:spPr>
          <a:xfrm>
            <a:off x="376500" y="869425"/>
            <a:ext cx="8391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8288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 sz="1800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==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               </a:t>
            </a:r>
            <a:r>
              <a:rPr lang="en" sz="1800">
                <a:solidFill>
                  <a:srgbClr val="0079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True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8288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 sz="1800">
                <a:solidFill>
                  <a:srgbClr val="B9212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'hello'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!=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B9212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'howdy'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   </a:t>
            </a:r>
            <a:r>
              <a:rPr lang="en" sz="1800">
                <a:solidFill>
                  <a:srgbClr val="0079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True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8288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 sz="1800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</a:t>
            </a:r>
            <a:r>
              <a:rPr lang="en" sz="1800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</a:t>
            </a:r>
            <a:r>
              <a:rPr lang="en" sz="1800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              </a:t>
            </a:r>
            <a:r>
              <a:rPr lang="en" sz="1800">
                <a:solidFill>
                  <a:srgbClr val="0079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False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8288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 sz="1800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</a:t>
            </a:r>
            <a:r>
              <a:rPr lang="en" sz="1800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</a:t>
            </a:r>
            <a:r>
              <a:rPr lang="en" sz="1800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              </a:t>
            </a:r>
            <a:r>
              <a:rPr lang="en" sz="1800">
                <a:solidFill>
                  <a:srgbClr val="0079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True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8288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 sz="1800">
                <a:solidFill>
                  <a:srgbClr val="B9212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'alpha'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&gt;=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B9212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'beta'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    </a:t>
            </a:r>
            <a:r>
              <a:rPr lang="en" sz="1800">
                <a:solidFill>
                  <a:srgbClr val="0079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False</a:t>
            </a:r>
            <a:endParaRPr/>
          </a:p>
        </p:txBody>
      </p:sp>
      <p:sp>
        <p:nvSpPr>
          <p:cNvPr id="507" name="Google Shape;507;g2677701c689_0_6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2677701c689_0_629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Equality</a:t>
            </a:r>
            <a:endParaRPr/>
          </a:p>
        </p:txBody>
      </p:sp>
      <p:sp>
        <p:nvSpPr>
          <p:cNvPr id="513" name="Google Shape;513;g2677701c689_0_629"/>
          <p:cNvSpPr txBox="1"/>
          <p:nvPr>
            <p:ph idx="1" type="body"/>
          </p:nvPr>
        </p:nvSpPr>
        <p:spPr>
          <a:xfrm>
            <a:off x="376500" y="869425"/>
            <a:ext cx="8391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 sz="1800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lang="en"/>
              <a:t> and </a:t>
            </a:r>
            <a:r>
              <a:rPr lang="en" sz="1800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==</a:t>
            </a:r>
            <a:r>
              <a:rPr lang="en"/>
              <a:t> have very different meanings in Python. This is unlike algebra, where we use the same equals sign for different purposes.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22860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x </a:t>
            </a:r>
            <a:r>
              <a:rPr lang="en" sz="1800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        </a:t>
            </a:r>
            <a:r>
              <a:rPr lang="en" sz="1800">
                <a:solidFill>
                  <a:srgbClr val="0079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set x equal to 5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22860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x </a:t>
            </a:r>
            <a:r>
              <a:rPr lang="en" sz="1800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==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       </a:t>
            </a:r>
            <a:r>
              <a:rPr lang="en" sz="1800">
                <a:solidFill>
                  <a:srgbClr val="0079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is x equal to 5?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457200" lvl="0" marL="18288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y </a:t>
            </a:r>
            <a:r>
              <a:rPr lang="en" sz="1800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x </a:t>
            </a:r>
            <a:r>
              <a:rPr lang="en" sz="1800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==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   </a:t>
            </a:r>
            <a:r>
              <a:rPr lang="en" sz="1800">
                <a:solidFill>
                  <a:srgbClr val="0079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valid, common code!</a:t>
            </a:r>
            <a:endParaRPr sz="1800">
              <a:solidFill>
                <a:srgbClr val="00797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2743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solidFill>
                <a:srgbClr val="00797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514" name="Google Shape;514;g2677701c689_0_6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2677701c689_0_635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Comparing Different Types</a:t>
            </a:r>
            <a:endParaRPr/>
          </a:p>
        </p:txBody>
      </p:sp>
      <p:sp>
        <p:nvSpPr>
          <p:cNvPr id="520" name="Google Shape;520;g2677701c689_0_635"/>
          <p:cNvSpPr txBox="1"/>
          <p:nvPr>
            <p:ph idx="1" type="body"/>
          </p:nvPr>
        </p:nvSpPr>
        <p:spPr>
          <a:xfrm>
            <a:off x="376500" y="869425"/>
            <a:ext cx="8391000" cy="17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You can check for equality (</a:t>
            </a:r>
            <a:r>
              <a:rPr lang="en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==</a:t>
            </a:r>
            <a:r>
              <a:rPr lang="en"/>
              <a:t> and </a:t>
            </a:r>
            <a:r>
              <a:rPr lang="en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!=</a:t>
            </a:r>
            <a:r>
              <a:rPr lang="en"/>
              <a:t>) with values of any type.</a:t>
            </a:r>
            <a:endParaRPr/>
          </a:p>
          <a:p>
            <a:pPr indent="0" lvl="0" marL="18288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 sz="1800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17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==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B9212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'17'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           </a:t>
            </a:r>
            <a:r>
              <a:rPr lang="en" sz="1800">
                <a:solidFill>
                  <a:srgbClr val="0079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False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8288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 sz="1800">
                <a:solidFill>
                  <a:srgbClr val="B9212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'zebra'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!=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True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      </a:t>
            </a:r>
            <a:r>
              <a:rPr lang="en" sz="1800">
                <a:solidFill>
                  <a:srgbClr val="0079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True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8288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 sz="1800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True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==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1.0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          </a:t>
            </a:r>
            <a:r>
              <a:rPr lang="en" sz="1800">
                <a:solidFill>
                  <a:srgbClr val="0079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True</a:t>
            </a:r>
            <a:endParaRPr/>
          </a:p>
        </p:txBody>
      </p:sp>
      <p:sp>
        <p:nvSpPr>
          <p:cNvPr id="521" name="Google Shape;521;g2677701c689_0_6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2" name="Google Shape;522;g2677701c689_0_635"/>
          <p:cNvSpPr txBox="1"/>
          <p:nvPr/>
        </p:nvSpPr>
        <p:spPr>
          <a:xfrm>
            <a:off x="376500" y="2792650"/>
            <a:ext cx="8271000" cy="16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But you can only check for inequality between values of the same “category”:</a:t>
            </a:r>
            <a:endParaRPr b="0" i="0" sz="16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18288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r>
              <a:rPr b="0" i="0" lang="en" sz="18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0" i="0" lang="en" sz="1800" u="none" cap="none" strike="noStrike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b="0" i="0" lang="en" sz="18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0" i="0" lang="en" sz="18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True</a:t>
            </a:r>
            <a:r>
              <a:rPr b="0" i="0" lang="en" sz="18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    </a:t>
            </a:r>
            <a:r>
              <a:rPr b="0" i="0" lang="en" sz="1800" u="none" cap="none" strike="noStrike">
                <a:solidFill>
                  <a:srgbClr val="0079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True</a:t>
            </a:r>
            <a:endParaRPr b="0" i="0" sz="18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8288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B9212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'alpha'</a:t>
            </a:r>
            <a:r>
              <a:rPr b="0" i="0" lang="en" sz="18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0" i="0" lang="en" sz="1800" u="none" cap="none" strike="noStrike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&gt;=</a:t>
            </a:r>
            <a:r>
              <a:rPr b="0" i="0" lang="en" sz="18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0" i="0" lang="en" sz="1800" u="none" cap="none" strike="noStrike">
                <a:solidFill>
                  <a:srgbClr val="B9212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'beta'</a:t>
            </a:r>
            <a:r>
              <a:rPr b="0" i="0" lang="en" sz="18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</a:t>
            </a:r>
            <a:r>
              <a:rPr b="0" i="0" lang="en" sz="1800" u="none" cap="none" strike="noStrike">
                <a:solidFill>
                  <a:srgbClr val="0079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False</a:t>
            </a:r>
            <a:endParaRPr b="0" i="0" sz="18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82880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B9212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'alpha'</a:t>
            </a:r>
            <a:r>
              <a:rPr b="0" i="0" lang="en" sz="18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0" i="0" lang="en" sz="1800" u="none" cap="none" strike="noStrike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&gt;=</a:t>
            </a:r>
            <a:r>
              <a:rPr b="0" i="0" lang="en" sz="18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0" i="0" lang="en" sz="18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r>
              <a:rPr b="0" i="0" lang="en" sz="18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          </a:t>
            </a:r>
            <a:r>
              <a:rPr b="0" i="0" lang="en" sz="1800" u="none" cap="none" strike="noStrike">
                <a:solidFill>
                  <a:srgbClr val="0079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TypeError!</a:t>
            </a:r>
            <a:endParaRPr b="0" i="0" sz="14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2677701c689_0_642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Be Careful...</a:t>
            </a:r>
            <a:endParaRPr/>
          </a:p>
        </p:txBody>
      </p:sp>
      <p:sp>
        <p:nvSpPr>
          <p:cNvPr id="528" name="Google Shape;528;g2677701c689_0_642"/>
          <p:cNvSpPr txBox="1"/>
          <p:nvPr>
            <p:ph idx="1" type="body"/>
          </p:nvPr>
        </p:nvSpPr>
        <p:spPr>
          <a:xfrm>
            <a:off x="297675" y="909769"/>
            <a:ext cx="8644800" cy="17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Remember floating point issues from a three weeks ago?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800">
              <a:solidFill>
                <a:srgbClr val="0088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 sz="1800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0.1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==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0.2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   </a:t>
            </a:r>
            <a:r>
              <a:rPr lang="en" sz="1800">
                <a:solidFill>
                  <a:srgbClr val="0079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True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0.1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6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==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0.6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   </a:t>
            </a:r>
            <a:r>
              <a:rPr lang="en" sz="1800">
                <a:solidFill>
                  <a:srgbClr val="0079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False, because 0.1 * 6 = 0.60000000001</a:t>
            </a:r>
            <a:endParaRPr sz="1800">
              <a:solidFill>
                <a:srgbClr val="00797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529" name="Google Shape;529;g2677701c689_0_6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0" name="Google Shape;530;g2677701c689_0_642"/>
          <p:cNvSpPr txBox="1"/>
          <p:nvPr/>
        </p:nvSpPr>
        <p:spPr>
          <a:xfrm>
            <a:off x="297675" y="2958675"/>
            <a:ext cx="8368800" cy="1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Using </a:t>
            </a:r>
            <a:r>
              <a:rPr b="0" i="0" lang="en" sz="1600" u="none" cap="none" strike="noStrike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==</a:t>
            </a:r>
            <a:r>
              <a:rPr b="0" i="0" lang="en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to see if two floats are equal is generally not reliable. Instead, check if the difference is </a:t>
            </a:r>
            <a:r>
              <a:rPr b="1" i="1" lang="en" sz="16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negligible</a:t>
            </a:r>
            <a:r>
              <a:rPr b="0" i="0" lang="en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using </a:t>
            </a:r>
            <a:r>
              <a:rPr b="1" i="0" lang="en" sz="16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abs</a:t>
            </a:r>
            <a:r>
              <a:rPr b="0" i="0" lang="en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:</a:t>
            </a:r>
            <a:endParaRPr b="0" i="0" sz="16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abs</a:t>
            </a:r>
            <a:r>
              <a:rPr b="0" i="0" lang="en" sz="1800" u="none" cap="none" strike="noStrike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b="0" i="0" lang="en" sz="18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0.1</a:t>
            </a:r>
            <a:r>
              <a:rPr b="0" i="0" lang="en" sz="18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0" i="0" lang="en" sz="1800" u="none" cap="none" strike="noStrike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*</a:t>
            </a:r>
            <a:r>
              <a:rPr b="0" i="0" lang="en" sz="18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0" i="0" lang="en" sz="18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6</a:t>
            </a:r>
            <a:r>
              <a:rPr b="0" i="0" lang="en" sz="18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0" i="0" lang="en" sz="1800" u="none" cap="none" strike="noStrike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-</a:t>
            </a:r>
            <a:r>
              <a:rPr b="0" i="0" lang="en" sz="18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0" i="0" lang="en" sz="18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0.6</a:t>
            </a:r>
            <a:r>
              <a:rPr b="0" i="0" lang="en" sz="1800" u="none" cap="none" strike="noStrike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r>
              <a:rPr b="0" i="0" lang="en" sz="18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0" i="0" lang="en" sz="1800" u="none" cap="none" strike="noStrike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</a:t>
            </a:r>
            <a:r>
              <a:rPr b="0" i="0" lang="en" sz="18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b="0" i="0" lang="en" sz="18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0.0001</a:t>
            </a:r>
            <a:r>
              <a:rPr b="0" i="0" lang="en" sz="18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		</a:t>
            </a:r>
            <a:r>
              <a:rPr b="0" i="0" lang="en" sz="1800" u="none" cap="none" strike="noStrike">
                <a:solidFill>
                  <a:srgbClr val="0079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True</a:t>
            </a:r>
            <a:endParaRPr b="0" i="0" sz="14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8" name="Google Shape;278;p2"/>
          <p:cNvSpPr txBox="1"/>
          <p:nvPr>
            <p:ph type="ctrTitle"/>
          </p:nvPr>
        </p:nvSpPr>
        <p:spPr>
          <a:xfrm>
            <a:off x="662100" y="2051100"/>
            <a:ext cx="7819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Icebreaker &amp; Check-In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2677701c689_0_649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String Containment</a:t>
            </a:r>
            <a:endParaRPr/>
          </a:p>
        </p:txBody>
      </p:sp>
      <p:sp>
        <p:nvSpPr>
          <p:cNvPr id="536" name="Google Shape;536;g2677701c689_0_649"/>
          <p:cNvSpPr txBox="1"/>
          <p:nvPr>
            <p:ph idx="1" type="body"/>
          </p:nvPr>
        </p:nvSpPr>
        <p:spPr>
          <a:xfrm>
            <a:off x="376500" y="869425"/>
            <a:ext cx="8391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The </a:t>
            </a:r>
            <a:r>
              <a:rPr b="1" lang="en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</a:t>
            </a:r>
            <a:r>
              <a:rPr lang="en"/>
              <a:t> keyword allows us to check if one string is a substring of another.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1371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 sz="1800">
                <a:solidFill>
                  <a:srgbClr val="B9212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'berkeley'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B9212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'uc berkeley'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   </a:t>
            </a:r>
            <a:r>
              <a:rPr lang="en" sz="1800">
                <a:solidFill>
                  <a:srgbClr val="0079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True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 sz="1800">
                <a:solidFill>
                  <a:srgbClr val="B9212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'stanford'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B9212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'uc berkeley'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   </a:t>
            </a:r>
            <a:r>
              <a:rPr lang="en" sz="1800">
                <a:solidFill>
                  <a:srgbClr val="0079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False</a:t>
            </a:r>
            <a:endParaRPr sz="18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B9212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'berkeley'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800">
                <a:solidFill>
                  <a:srgbClr val="B9212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'UC BERKELEY'</a:t>
            </a:r>
            <a:r>
              <a:rPr lang="en" sz="1800">
                <a:latin typeface="Source Code Pro"/>
                <a:ea typeface="Source Code Pro"/>
                <a:cs typeface="Source Code Pro"/>
                <a:sym typeface="Source Code Pro"/>
              </a:rPr>
              <a:t>      </a:t>
            </a:r>
            <a:r>
              <a:rPr lang="en" sz="1800">
                <a:solidFill>
                  <a:srgbClr val="007979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# False</a:t>
            </a:r>
            <a:endParaRPr sz="1800">
              <a:solidFill>
                <a:srgbClr val="007979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537" name="Google Shape;537;g2677701c689_0_6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2677701c689_0_335"/>
          <p:cNvSpPr/>
          <p:nvPr/>
        </p:nvSpPr>
        <p:spPr>
          <a:xfrm>
            <a:off x="460450" y="3900925"/>
            <a:ext cx="2868000" cy="7623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(Later)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How is this data presented, and in what </a:t>
            </a:r>
            <a:r>
              <a:rPr b="1" i="0" lang="en" sz="1400" u="none" cap="none" strike="noStrike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societal context</a:t>
            </a:r>
            <a:r>
              <a:rPr b="0" i="0" lang="en" sz="1400" u="none" cap="none" strike="noStrike">
                <a:solidFill>
                  <a:schemeClr val="accent3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was it analyzed?</a:t>
            </a:r>
            <a:endParaRPr b="0" i="0" sz="14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43" name="Google Shape;543;g2677701c689_0_335"/>
          <p:cNvSpPr/>
          <p:nvPr/>
        </p:nvSpPr>
        <p:spPr>
          <a:xfrm>
            <a:off x="460450" y="3075825"/>
            <a:ext cx="2868000" cy="6546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(Now)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How can we use </a:t>
            </a:r>
            <a:r>
              <a:rPr b="1" i="0" lang="en" sz="14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arrays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to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filter</a:t>
            </a:r>
            <a:r>
              <a:rPr b="0" i="0" lang="en" sz="14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 this data?</a:t>
            </a:r>
            <a:endParaRPr b="0" i="0" sz="14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aphicFrame>
        <p:nvGraphicFramePr>
          <p:cNvPr id="544" name="Google Shape;544;g2677701c689_0_335"/>
          <p:cNvGraphicFramePr/>
          <p:nvPr/>
        </p:nvGraphicFramePr>
        <p:xfrm>
          <a:off x="4040700" y="11092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{AA4C82C2-142F-4BD9-988F-A5865F3726ED}</a:tableStyleId>
              </a:tblPr>
              <a:tblGrid>
                <a:gridCol w="1213675"/>
                <a:gridCol w="1206650"/>
                <a:gridCol w="1206650"/>
                <a:gridCol w="1147400"/>
              </a:tblGrid>
              <a:tr h="1036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Estimated total state population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Estimated high school graduate or higher (%)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Estimated bachelor's degree or higher (%)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Alabama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3,344,006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86.9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26.2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California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26,665,143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83.9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34.7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Florida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15,255,326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88.5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30.5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New York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13,649,157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87.2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37.5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Texas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18,449,851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84.4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30.7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545" name="Google Shape;545;g2677701c689_0_335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American Community Survey (ACS) 2020</a:t>
            </a:r>
            <a:endParaRPr/>
          </a:p>
        </p:txBody>
      </p:sp>
      <p:sp>
        <p:nvSpPr>
          <p:cNvPr id="546" name="Google Shape;546;g2677701c689_0_335"/>
          <p:cNvSpPr txBox="1"/>
          <p:nvPr>
            <p:ph idx="1" type="body"/>
          </p:nvPr>
        </p:nvSpPr>
        <p:spPr>
          <a:xfrm>
            <a:off x="266199" y="919525"/>
            <a:ext cx="3256500" cy="13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The following table is drawn from the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American Community Survey </a:t>
            </a:r>
            <a:r>
              <a:rPr lang="en"/>
              <a:t>(ACS) of 2020. It shows education levels of adults 25 years or higher by state.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We show AL, CA, FL, NY, TX.</a:t>
            </a:r>
            <a:endParaRPr/>
          </a:p>
        </p:txBody>
      </p:sp>
      <p:sp>
        <p:nvSpPr>
          <p:cNvPr id="547" name="Google Shape;547;g2677701c689_0_3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677701c689_0_344"/>
          <p:cNvSpPr txBox="1"/>
          <p:nvPr>
            <p:ph type="title"/>
          </p:nvPr>
        </p:nvSpPr>
        <p:spPr>
          <a:xfrm>
            <a:off x="2991025" y="140375"/>
            <a:ext cx="5335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Compute % of Non-HS Graduates by State</a:t>
            </a:r>
            <a:endParaRPr/>
          </a:p>
        </p:txBody>
      </p:sp>
      <p:sp>
        <p:nvSpPr>
          <p:cNvPr id="553" name="Google Shape;553;g2677701c689_0_3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4" name="Google Shape;554;g2677701c689_0_344"/>
          <p:cNvSpPr txBox="1"/>
          <p:nvPr/>
        </p:nvSpPr>
        <p:spPr>
          <a:xfrm>
            <a:off x="2906700" y="3830850"/>
            <a:ext cx="6316200" cy="400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hs_or_higher </a:t>
            </a:r>
            <a:r>
              <a:rPr b="0" i="0" lang="en" sz="1400" u="none" cap="none" strike="noStrike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np.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array([</a:t>
            </a:r>
            <a:r>
              <a:rPr b="0" i="0" lang="en" sz="14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86.9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0" i="0" lang="en" sz="14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83.9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0" i="0" lang="en" sz="14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88.5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0" i="0" lang="en" sz="14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87.2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0" i="0" lang="en" sz="14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84.4]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b="0" i="0" sz="1400" u="none" cap="none" strike="noStrike">
              <a:solidFill>
                <a:srgbClr val="BE38F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555" name="Google Shape;555;g2677701c689_0_344"/>
          <p:cNvGraphicFramePr/>
          <p:nvPr/>
        </p:nvGraphicFramePr>
        <p:xfrm>
          <a:off x="2938100" y="7965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{AA4C82C2-142F-4BD9-988F-A5865F3726ED}</a:tableStyleId>
              </a:tblPr>
              <a:tblGrid>
                <a:gridCol w="1221175"/>
                <a:gridCol w="1519575"/>
                <a:gridCol w="1636650"/>
                <a:gridCol w="1635175"/>
              </a:tblGrid>
              <a:tr h="810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Estimated total state population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Estimated high school graduate or higher (%)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Estimated bachelor's degree or higher (%)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Alabama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3,344,006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86.9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26.2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</a:tr>
              <a:tr h="36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California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26,665,143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83.9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34.7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</a:tr>
              <a:tr h="36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Florida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15,255,326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88.5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30.5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New York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13,649,157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87.2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37.5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Texas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18,449,851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84.4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30.7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556" name="Google Shape;556;g2677701c689_0_344"/>
          <p:cNvSpPr/>
          <p:nvPr/>
        </p:nvSpPr>
        <p:spPr>
          <a:xfrm>
            <a:off x="5678850" y="1619500"/>
            <a:ext cx="1636800" cy="1980900"/>
          </a:xfrm>
          <a:prstGeom prst="rect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2677701c689_0_352"/>
          <p:cNvSpPr txBox="1"/>
          <p:nvPr>
            <p:ph type="title"/>
          </p:nvPr>
        </p:nvSpPr>
        <p:spPr>
          <a:xfrm>
            <a:off x="2991025" y="140375"/>
            <a:ext cx="5335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Compute % of Non-HS Graduates by State</a:t>
            </a:r>
            <a:endParaRPr/>
          </a:p>
        </p:txBody>
      </p:sp>
      <p:sp>
        <p:nvSpPr>
          <p:cNvPr id="562" name="Google Shape;562;g2677701c689_0_3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3" name="Google Shape;563;g2677701c689_0_352"/>
          <p:cNvSpPr txBox="1"/>
          <p:nvPr/>
        </p:nvSpPr>
        <p:spPr>
          <a:xfrm>
            <a:off x="2906700" y="3830850"/>
            <a:ext cx="6316200" cy="400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hs_or_higher </a:t>
            </a:r>
            <a:r>
              <a:rPr b="0" i="0" lang="en" sz="1400" u="none" cap="none" strike="noStrike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np.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array([</a:t>
            </a:r>
            <a:r>
              <a:rPr b="0" i="0" lang="en" sz="14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86.9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0" i="0" lang="en" sz="14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83.9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0" i="0" lang="en" sz="14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88.5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0" i="0" lang="en" sz="14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87.2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0" i="0" lang="en" sz="14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84.4]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b="0" i="0" sz="1400" u="none" cap="none" strike="noStrike">
              <a:solidFill>
                <a:srgbClr val="BE38F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64" name="Google Shape;564;g2677701c689_0_352"/>
          <p:cNvSpPr txBox="1"/>
          <p:nvPr/>
        </p:nvSpPr>
        <p:spPr>
          <a:xfrm>
            <a:off x="2906700" y="4231038"/>
            <a:ext cx="5346600" cy="400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above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_85_hs </a:t>
            </a:r>
            <a:r>
              <a:rPr b="0" i="0" lang="en" sz="1400" u="none" cap="none" strike="noStrike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 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s_or_higher</a:t>
            </a:r>
            <a:r>
              <a:rPr lang="en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lang="en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85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b="0" i="0" sz="14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aphicFrame>
        <p:nvGraphicFramePr>
          <p:cNvPr id="565" name="Google Shape;565;g2677701c689_0_352"/>
          <p:cNvGraphicFramePr/>
          <p:nvPr/>
        </p:nvGraphicFramePr>
        <p:xfrm>
          <a:off x="2938100" y="7965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{AA4C82C2-142F-4BD9-988F-A5865F3726ED}</a:tableStyleId>
              </a:tblPr>
              <a:tblGrid>
                <a:gridCol w="1221175"/>
                <a:gridCol w="1519575"/>
                <a:gridCol w="1636650"/>
                <a:gridCol w="1635175"/>
              </a:tblGrid>
              <a:tr h="810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Estimated total state population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Estimated high school graduate or higher (%)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Estimated bachelor's degree or higher (%)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Alabama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3,344,006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86.9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26.2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</a:tr>
              <a:tr h="36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California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26,665,143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83.9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34.7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</a:tr>
              <a:tr h="36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Florida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15,255,326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88.5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30.5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New York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13,649,157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87.2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37.5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Texas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18,449,851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84.4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30.7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566" name="Google Shape;566;g2677701c689_0_352"/>
          <p:cNvSpPr/>
          <p:nvPr/>
        </p:nvSpPr>
        <p:spPr>
          <a:xfrm>
            <a:off x="5678850" y="1619500"/>
            <a:ext cx="1636800" cy="1980900"/>
          </a:xfrm>
          <a:prstGeom prst="rect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2677701c689_0_595"/>
          <p:cNvSpPr txBox="1"/>
          <p:nvPr>
            <p:ph type="title"/>
          </p:nvPr>
        </p:nvSpPr>
        <p:spPr>
          <a:xfrm>
            <a:off x="2991025" y="140375"/>
            <a:ext cx="5335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Compute % of Non-HS Graduates by State</a:t>
            </a:r>
            <a:endParaRPr/>
          </a:p>
        </p:txBody>
      </p:sp>
      <p:sp>
        <p:nvSpPr>
          <p:cNvPr id="572" name="Google Shape;572;g2677701c689_0_59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573" name="Google Shape;573;g2677701c689_0_595"/>
          <p:cNvGraphicFramePr/>
          <p:nvPr/>
        </p:nvGraphicFramePr>
        <p:xfrm>
          <a:off x="2938100" y="7965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{AA4C82C2-142F-4BD9-988F-A5865F3726ED}</a:tableStyleId>
              </a:tblPr>
              <a:tblGrid>
                <a:gridCol w="1221175"/>
                <a:gridCol w="1519575"/>
                <a:gridCol w="1636650"/>
                <a:gridCol w="1635175"/>
              </a:tblGrid>
              <a:tr h="810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Estimated total state population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Estimated high school graduate or higher (%)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Estimated bachelor's degree or higher (%)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Alabama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3,344,006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86.9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26.2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</a:tr>
              <a:tr h="36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California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26,665,143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83.9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34.7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</a:tr>
              <a:tr h="36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Florida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15,255,326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88.5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30.5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New York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13,649,157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87.2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37.5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Texas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18,449,851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84.4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30.7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574" name="Google Shape;574;g2677701c689_0_595"/>
          <p:cNvSpPr txBox="1"/>
          <p:nvPr/>
        </p:nvSpPr>
        <p:spPr>
          <a:xfrm>
            <a:off x="2906700" y="3830850"/>
            <a:ext cx="6316200" cy="400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hs_or_higher </a:t>
            </a:r>
            <a:r>
              <a:rPr b="0" i="0" lang="en" sz="1400" u="none" cap="none" strike="noStrike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np.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array([</a:t>
            </a:r>
            <a:r>
              <a:rPr b="0" i="0" lang="en" sz="14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86.9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0" i="0" lang="en" sz="14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83.9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0" i="0" lang="en" sz="14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88.5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0" i="0" lang="en" sz="14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87.2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0" i="0" lang="en" sz="14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84.4]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b="0" i="0" sz="1400" u="none" cap="none" strike="noStrike">
              <a:solidFill>
                <a:srgbClr val="BE38F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75" name="Google Shape;575;g2677701c689_0_595"/>
          <p:cNvSpPr txBox="1"/>
          <p:nvPr/>
        </p:nvSpPr>
        <p:spPr>
          <a:xfrm>
            <a:off x="2906700" y="4231038"/>
            <a:ext cx="5346600" cy="615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above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_85_hs </a:t>
            </a:r>
            <a:r>
              <a:rPr b="0" i="0" lang="en" sz="1400" u="none" cap="none" strike="noStrike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 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s_or_higher</a:t>
            </a:r>
            <a:r>
              <a:rPr lang="en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lang="en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85</a:t>
            </a:r>
            <a:endParaRPr>
              <a:solidFill>
                <a:srgbClr val="0088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above_85_hs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b="0" i="0" sz="14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76" name="Google Shape;576;g2677701c689_0_595"/>
          <p:cNvSpPr/>
          <p:nvPr/>
        </p:nvSpPr>
        <p:spPr>
          <a:xfrm>
            <a:off x="5678850" y="1619500"/>
            <a:ext cx="1636800" cy="1980900"/>
          </a:xfrm>
          <a:prstGeom prst="rect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2677701c689_0_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82" name="Google Shape;582;g2677701c689_0_31"/>
          <p:cNvSpPr txBox="1"/>
          <p:nvPr>
            <p:ph type="ctrTitle"/>
          </p:nvPr>
        </p:nvSpPr>
        <p:spPr>
          <a:xfrm>
            <a:off x="662100" y="2051100"/>
            <a:ext cx="7819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Boolean Indexing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83" name="Google Shape;583;g2677701c689_0_31"/>
          <p:cNvSpPr txBox="1"/>
          <p:nvPr/>
        </p:nvSpPr>
        <p:spPr>
          <a:xfrm>
            <a:off x="115294" y="906219"/>
            <a:ext cx="27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➤</a:t>
            </a:r>
            <a:endParaRPr b="0" i="0" sz="10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84" name="Google Shape;584;g2677701c689_0_31"/>
          <p:cNvSpPr txBox="1"/>
          <p:nvPr/>
        </p:nvSpPr>
        <p:spPr>
          <a:xfrm>
            <a:off x="345475" y="167075"/>
            <a:ext cx="3267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0" lang="en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1. Array Functions</a:t>
            </a:r>
            <a:endParaRPr i="0" sz="12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2</a:t>
            </a:r>
            <a:r>
              <a:rPr b="0" i="0" lang="en" sz="12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. Indexing</a:t>
            </a:r>
            <a:endParaRPr b="0" i="0" sz="12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3. Bools</a:t>
            </a:r>
            <a:endParaRPr sz="12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4. </a:t>
            </a:r>
            <a:r>
              <a:rPr lang="en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Comparisons</a:t>
            </a:r>
            <a:endParaRPr sz="12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5. Boolean Indexing</a:t>
            </a:r>
            <a:endParaRPr b="1"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2677701c689_0_955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 Arrays</a:t>
            </a:r>
            <a:endParaRPr/>
          </a:p>
        </p:txBody>
      </p:sp>
      <p:sp>
        <p:nvSpPr>
          <p:cNvPr id="590" name="Google Shape;590;g2677701c689_0_955"/>
          <p:cNvSpPr txBox="1"/>
          <p:nvPr>
            <p:ph idx="1" type="body"/>
          </p:nvPr>
        </p:nvSpPr>
        <p:spPr>
          <a:xfrm>
            <a:off x="376500" y="869425"/>
            <a:ext cx="8391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When we do a comparison operation on an array: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get in return, an </a:t>
            </a:r>
            <a:r>
              <a:rPr b="1" lang="en">
                <a:solidFill>
                  <a:srgbClr val="008800"/>
                </a:solidFill>
                <a:latin typeface="Roboto"/>
                <a:ea typeface="Roboto"/>
                <a:cs typeface="Roboto"/>
                <a:sym typeface="Roboto"/>
              </a:rPr>
              <a:t>array of bools</a:t>
            </a:r>
            <a:r>
              <a:rPr lang="en"/>
              <a:t>, i.e. a </a:t>
            </a:r>
            <a:r>
              <a:rPr b="1" lang="en">
                <a:solidFill>
                  <a:srgbClr val="008800"/>
                </a:solidFill>
                <a:latin typeface="Roboto"/>
                <a:ea typeface="Roboto"/>
                <a:cs typeface="Roboto"/>
                <a:sym typeface="Roboto"/>
              </a:rPr>
              <a:t>Boolean array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u="sng">
                <a:latin typeface="Roboto"/>
                <a:ea typeface="Roboto"/>
                <a:cs typeface="Roboto"/>
                <a:sym typeface="Roboto"/>
              </a:rPr>
              <a:t>Why is this important?</a:t>
            </a:r>
            <a:endParaRPr b="1" u="sng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This will be a very useful method for </a:t>
            </a:r>
            <a:r>
              <a:rPr b="1" lang="en">
                <a:solidFill>
                  <a:srgbClr val="F88562"/>
                </a:solidFill>
                <a:latin typeface="Roboto"/>
                <a:ea typeface="Roboto"/>
                <a:cs typeface="Roboto"/>
                <a:sym typeface="Roboto"/>
              </a:rPr>
              <a:t>filtering data that meets certain criteria</a:t>
            </a:r>
            <a:r>
              <a:rPr lang="en"/>
              <a:t>.</a:t>
            </a:r>
            <a:endParaRPr/>
          </a:p>
        </p:txBody>
      </p:sp>
      <p:sp>
        <p:nvSpPr>
          <p:cNvPr id="591" name="Google Shape;591;g2677701c689_0_9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2" name="Google Shape;592;g2677701c689_0_955"/>
          <p:cNvSpPr txBox="1"/>
          <p:nvPr/>
        </p:nvSpPr>
        <p:spPr>
          <a:xfrm>
            <a:off x="1413900" y="1329775"/>
            <a:ext cx="6316200" cy="400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hs_or_higher </a:t>
            </a:r>
            <a:r>
              <a:rPr b="0" i="0" lang="en" sz="1400" u="none" cap="none" strike="noStrike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np.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array([</a:t>
            </a:r>
            <a:r>
              <a:rPr b="0" i="0" lang="en" sz="14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86.9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0" i="0" lang="en" sz="14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83.9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0" i="0" lang="en" sz="14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88.5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0" i="0" lang="en" sz="14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87.2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0" i="0" lang="en" sz="14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84.4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])</a:t>
            </a:r>
            <a:endParaRPr b="0" i="0" sz="1400" u="none" cap="none" strike="noStrike">
              <a:solidFill>
                <a:srgbClr val="BE38F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93" name="Google Shape;593;g2677701c689_0_955"/>
          <p:cNvSpPr txBox="1"/>
          <p:nvPr/>
        </p:nvSpPr>
        <p:spPr>
          <a:xfrm>
            <a:off x="1413900" y="1729963"/>
            <a:ext cx="5346600" cy="615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above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_85_hs </a:t>
            </a:r>
            <a:r>
              <a:rPr b="0" i="0" lang="en" sz="1400" u="none" cap="none" strike="noStrike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 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s_or_higher</a:t>
            </a:r>
            <a:r>
              <a:rPr lang="en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lang="en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85</a:t>
            </a:r>
            <a:endParaRPr>
              <a:solidFill>
                <a:srgbClr val="0088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above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_85_hs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b="0" i="0" sz="14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2677701c689_0_969"/>
          <p:cNvSpPr txBox="1"/>
          <p:nvPr>
            <p:ph type="title"/>
          </p:nvPr>
        </p:nvSpPr>
        <p:spPr>
          <a:xfrm>
            <a:off x="2991025" y="140375"/>
            <a:ext cx="5335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Can we keep or drop only the rows with less than 85% high school graduation rates?</a:t>
            </a:r>
            <a:endParaRPr/>
          </a:p>
        </p:txBody>
      </p:sp>
      <p:sp>
        <p:nvSpPr>
          <p:cNvPr id="599" name="Google Shape;599;g2677701c689_0_9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600" name="Google Shape;600;g2677701c689_0_969"/>
          <p:cNvGraphicFramePr/>
          <p:nvPr/>
        </p:nvGraphicFramePr>
        <p:xfrm>
          <a:off x="3115563" y="9489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{AA4C82C2-142F-4BD9-988F-A5865F3726ED}</a:tableStyleId>
              </a:tblPr>
              <a:tblGrid>
                <a:gridCol w="1199450"/>
                <a:gridCol w="1492525"/>
                <a:gridCol w="1607525"/>
                <a:gridCol w="1606075"/>
              </a:tblGrid>
              <a:tr h="810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Estimated total state population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Estimated high school graduate or higher (%)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Estimated bachelor's degree or higher (%)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solidFill>
                      <a:srgbClr val="D9D9D9"/>
                    </a:solidFill>
                  </a:tcPr>
                </a:tc>
              </a:tr>
              <a:tr h="36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Alabama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3,344,006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86.9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26.2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</a:tr>
              <a:tr h="36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California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26,665,143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83.9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34.7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/>
                </a:tc>
              </a:tr>
              <a:tr h="36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Florida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15,255,326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88.5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30.5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New York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13,649,157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87.2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37.5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Texas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18,449,851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84.4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30.7</a:t>
                      </a:r>
                      <a:endParaRPr sz="14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601" name="Google Shape;601;g2677701c689_0_969"/>
          <p:cNvSpPr txBox="1"/>
          <p:nvPr/>
        </p:nvSpPr>
        <p:spPr>
          <a:xfrm>
            <a:off x="2906700" y="3754650"/>
            <a:ext cx="6316200" cy="400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hs_or_higher </a:t>
            </a:r>
            <a:r>
              <a:rPr b="0" i="0" lang="en" sz="1400" u="none" cap="none" strike="noStrike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np.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array([</a:t>
            </a:r>
            <a:r>
              <a:rPr b="0" i="0" lang="en" sz="14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86.9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0" i="0" lang="en" sz="14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83.9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0" i="0" lang="en" sz="14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88.5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0" i="0" lang="en" sz="14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87.2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0" i="0" lang="en" sz="14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84.4]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b="0" i="0" sz="1400" u="none" cap="none" strike="noStrike">
              <a:solidFill>
                <a:srgbClr val="BE38F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02" name="Google Shape;602;g2677701c689_0_969"/>
          <p:cNvSpPr txBox="1"/>
          <p:nvPr/>
        </p:nvSpPr>
        <p:spPr>
          <a:xfrm>
            <a:off x="2906700" y="4154838"/>
            <a:ext cx="5346600" cy="6156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above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_85_hs </a:t>
            </a:r>
            <a:r>
              <a:rPr b="0" i="0" lang="en" sz="1400" u="none" cap="none" strike="noStrike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 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s_or_higher</a:t>
            </a:r>
            <a:r>
              <a:rPr lang="en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lang="en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85</a:t>
            </a:r>
            <a:endParaRPr>
              <a:solidFill>
                <a:srgbClr val="0088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above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_85_hs</a:t>
            </a:r>
            <a:endParaRPr b="0" i="0" sz="14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03" name="Google Shape;603;g2677701c689_0_969"/>
          <p:cNvSpPr txBox="1"/>
          <p:nvPr/>
        </p:nvSpPr>
        <p:spPr>
          <a:xfrm>
            <a:off x="3046950" y="4734625"/>
            <a:ext cx="52065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array([True, False, True, True, False])</a:t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04" name="Google Shape;604;g2677701c689_0_969"/>
          <p:cNvSpPr/>
          <p:nvPr/>
        </p:nvSpPr>
        <p:spPr>
          <a:xfrm>
            <a:off x="5807550" y="1780475"/>
            <a:ext cx="1578900" cy="393600"/>
          </a:xfrm>
          <a:prstGeom prst="rect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g2677701c689_0_969"/>
          <p:cNvSpPr/>
          <p:nvPr/>
        </p:nvSpPr>
        <p:spPr>
          <a:xfrm>
            <a:off x="5807550" y="2564300"/>
            <a:ext cx="1578900" cy="798900"/>
          </a:xfrm>
          <a:prstGeom prst="rect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2677701c689_0_980"/>
          <p:cNvSpPr txBox="1"/>
          <p:nvPr>
            <p:ph idx="1" type="subTitle"/>
          </p:nvPr>
        </p:nvSpPr>
        <p:spPr>
          <a:xfrm>
            <a:off x="225450" y="37910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g2677701c689_0_980"/>
          <p:cNvSpPr txBox="1"/>
          <p:nvPr>
            <p:ph idx="2" type="body"/>
          </p:nvPr>
        </p:nvSpPr>
        <p:spPr>
          <a:xfrm>
            <a:off x="2937350" y="5546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can now use this Boolean array to index the entries in the original array </a:t>
            </a:r>
            <a:r>
              <a:rPr lang="en"/>
              <a:t>where the condition specified returned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True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Or we can index the entries which returned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False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g2677701c689_0_9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3" name="Google Shape;613;g2677701c689_0_980"/>
          <p:cNvSpPr txBox="1"/>
          <p:nvPr>
            <p:ph type="title"/>
          </p:nvPr>
        </p:nvSpPr>
        <p:spPr>
          <a:xfrm>
            <a:off x="2991025" y="140375"/>
            <a:ext cx="38751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 Indexing</a:t>
            </a:r>
            <a:endParaRPr/>
          </a:p>
        </p:txBody>
      </p:sp>
      <p:sp>
        <p:nvSpPr>
          <p:cNvPr id="614" name="Google Shape;614;g2677701c689_0_980"/>
          <p:cNvSpPr txBox="1"/>
          <p:nvPr/>
        </p:nvSpPr>
        <p:spPr>
          <a:xfrm>
            <a:off x="2906700" y="1316250"/>
            <a:ext cx="6316200" cy="400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hs_or_higher </a:t>
            </a:r>
            <a:r>
              <a:rPr b="0" i="0" lang="en" sz="1400" u="none" cap="none" strike="noStrike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np.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array([</a:t>
            </a:r>
            <a:r>
              <a:rPr b="0" i="0" lang="en" sz="14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86.9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0" i="0" lang="en" sz="14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83.9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0" i="0" lang="en" sz="14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88.5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0" i="0" lang="en" sz="14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87.2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</a:t>
            </a:r>
            <a:r>
              <a:rPr b="0" i="0" lang="en" sz="1400" u="none" cap="none" strike="noStrike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84.4]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)</a:t>
            </a:r>
            <a:endParaRPr b="0" i="0" sz="1400" u="none" cap="none" strike="noStrike">
              <a:solidFill>
                <a:srgbClr val="BE38F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5" name="Google Shape;615;g2677701c689_0_980"/>
          <p:cNvSpPr txBox="1"/>
          <p:nvPr/>
        </p:nvSpPr>
        <p:spPr>
          <a:xfrm>
            <a:off x="2906700" y="1716438"/>
            <a:ext cx="5346600" cy="400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above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_85_hs </a:t>
            </a:r>
            <a:r>
              <a:rPr b="0" i="0" lang="en" sz="1400" u="none" cap="none" strike="noStrike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 </a:t>
            </a:r>
            <a:r>
              <a:rPr b="0" i="0" lang="en" sz="14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s_or_higher</a:t>
            </a:r>
            <a:r>
              <a:rPr lang="en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lang="en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>
                <a:solidFill>
                  <a:srgbClr val="0088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85</a:t>
            </a:r>
            <a:endParaRPr b="0" i="0" sz="14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6" name="Google Shape;616;g2677701c689_0_980"/>
          <p:cNvSpPr txBox="1"/>
          <p:nvPr/>
        </p:nvSpPr>
        <p:spPr>
          <a:xfrm>
            <a:off x="2906700" y="2116638"/>
            <a:ext cx="5346600" cy="400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hs_or_higher[above_85_hs]</a:t>
            </a:r>
            <a:endParaRPr b="0" i="0" sz="14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7" name="Google Shape;617;g2677701c689_0_980"/>
          <p:cNvSpPr txBox="1"/>
          <p:nvPr/>
        </p:nvSpPr>
        <p:spPr>
          <a:xfrm>
            <a:off x="2959950" y="2603275"/>
            <a:ext cx="52959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array([86.9, 88.5, 87.2])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618" name="Google Shape;618;g2677701c689_0_980"/>
          <p:cNvSpPr txBox="1"/>
          <p:nvPr/>
        </p:nvSpPr>
        <p:spPr>
          <a:xfrm>
            <a:off x="2934600" y="3790988"/>
            <a:ext cx="5346600" cy="400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hs_or_higher[~above_85_hs]</a:t>
            </a:r>
            <a:endParaRPr b="0" i="0" sz="1400" u="none" cap="none" strike="noStrik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9" name="Google Shape;619;g2677701c689_0_980"/>
          <p:cNvSpPr txBox="1"/>
          <p:nvPr/>
        </p:nvSpPr>
        <p:spPr>
          <a:xfrm>
            <a:off x="2991025" y="4271725"/>
            <a:ext cx="5295900" cy="39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array([83.9, 84.4])</a:t>
            </a:r>
            <a:endParaRPr sz="16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5" name="Google Shape;625;p41"/>
          <p:cNvSpPr txBox="1"/>
          <p:nvPr>
            <p:ph type="ctrTitle"/>
          </p:nvPr>
        </p:nvSpPr>
        <p:spPr>
          <a:xfrm>
            <a:off x="662100" y="2051100"/>
            <a:ext cx="7819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In Conclusion…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4" name="Google Shape;284;p4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/>
              <a:t>Array Functions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Indexing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Bools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Comparisons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/>
              <a:t>Boolean Indexing</a:t>
            </a:r>
            <a:endParaRPr/>
          </a:p>
        </p:txBody>
      </p:sp>
      <p:sp>
        <p:nvSpPr>
          <p:cNvPr id="285" name="Google Shape;285;p4"/>
          <p:cNvSpPr txBox="1"/>
          <p:nvPr>
            <p:ph type="title"/>
          </p:nvPr>
        </p:nvSpPr>
        <p:spPr>
          <a:xfrm>
            <a:off x="342300" y="1630875"/>
            <a:ext cx="3887400" cy="124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Today’s Roadmap</a:t>
            </a:r>
            <a:endParaRPr/>
          </a:p>
        </p:txBody>
      </p:sp>
      <p:sp>
        <p:nvSpPr>
          <p:cNvPr id="286" name="Google Shape;286;p4"/>
          <p:cNvSpPr txBox="1"/>
          <p:nvPr>
            <p:ph idx="2" type="subTitle"/>
          </p:nvPr>
        </p:nvSpPr>
        <p:spPr>
          <a:xfrm>
            <a:off x="380250" y="2943375"/>
            <a:ext cx="3811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rPr lang="en"/>
              <a:t>Lecture 06, Spark 010 Spring 2024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42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631" name="Google Shape;631;p42"/>
          <p:cNvSpPr txBox="1"/>
          <p:nvPr>
            <p:ph idx="1" type="body"/>
          </p:nvPr>
        </p:nvSpPr>
        <p:spPr>
          <a:xfrm>
            <a:off x="376500" y="869425"/>
            <a:ext cx="8391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b="1" lang="en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rPr>
              <a:t>Array functions</a:t>
            </a:r>
            <a:r>
              <a:rPr lang="en"/>
              <a:t> allow us to operate on and aggregate data in </a:t>
            </a: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arrays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To retrieve a specific element/item in an array, you use the element’s </a:t>
            </a: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index</a:t>
            </a:r>
            <a:r>
              <a:rPr lang="en"/>
              <a:t> 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Remember that </a:t>
            </a: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indices</a:t>
            </a:r>
            <a:r>
              <a:rPr lang="en"/>
              <a:t> </a:t>
            </a:r>
            <a:r>
              <a:rPr lang="en" u="sng"/>
              <a:t>start at 0</a:t>
            </a:r>
            <a:r>
              <a:rPr lang="en"/>
              <a:t>, not 1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Boolean data types only take two values: </a:t>
            </a:r>
            <a:r>
              <a:rPr b="1" lang="en">
                <a:solidFill>
                  <a:srgbClr val="008800"/>
                </a:solidFill>
                <a:latin typeface="Roboto"/>
                <a:ea typeface="Roboto"/>
                <a:cs typeface="Roboto"/>
                <a:sym typeface="Roboto"/>
              </a:rPr>
              <a:t>True</a:t>
            </a:r>
            <a:r>
              <a:rPr lang="en"/>
              <a:t>/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"/>
              <a:t> or </a:t>
            </a:r>
            <a:r>
              <a:rPr b="1" lang="en">
                <a:solidFill>
                  <a:srgbClr val="008800"/>
                </a:solidFill>
                <a:latin typeface="Roboto"/>
                <a:ea typeface="Roboto"/>
                <a:cs typeface="Roboto"/>
                <a:sym typeface="Roboto"/>
              </a:rPr>
              <a:t>False</a:t>
            </a:r>
            <a:r>
              <a:rPr lang="en"/>
              <a:t>/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lang="en"/>
              <a:t>.</a:t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Indexing using Boolean arrays can be used to filter out </a:t>
            </a:r>
            <a:r>
              <a:rPr lang="en"/>
              <a:t>irrelevant</a:t>
            </a:r>
            <a:r>
              <a:rPr lang="en"/>
              <a:t> data.</a:t>
            </a:r>
            <a:endParaRPr/>
          </a:p>
        </p:txBody>
      </p:sp>
      <p:sp>
        <p:nvSpPr>
          <p:cNvPr id="632" name="Google Shape;632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8" name="Google Shape;638;p43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Array Functions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Indexing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Bools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Comparisons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Boolean indexing</a:t>
            </a:r>
            <a:endParaRPr/>
          </a:p>
        </p:txBody>
      </p:sp>
      <p:sp>
        <p:nvSpPr>
          <p:cNvPr id="639" name="Google Shape;639;p43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640" name="Google Shape;640;p43"/>
          <p:cNvSpPr txBox="1"/>
          <p:nvPr>
            <p:ph idx="2" type="body"/>
          </p:nvPr>
        </p:nvSpPr>
        <p:spPr>
          <a:xfrm>
            <a:off x="4882950" y="1130475"/>
            <a:ext cx="3950100" cy="34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Tables!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Columns and Variables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Table Methods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sp>
        <p:nvSpPr>
          <p:cNvPr id="641" name="Google Shape;641;p43"/>
          <p:cNvSpPr txBox="1"/>
          <p:nvPr>
            <p:ph idx="3" type="title"/>
          </p:nvPr>
        </p:nvSpPr>
        <p:spPr>
          <a:xfrm>
            <a:off x="4882950" y="445025"/>
            <a:ext cx="3950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/>
              <a:t>Next Time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/>
          <p:nvPr>
            <p:ph idx="1" type="body"/>
          </p:nvPr>
        </p:nvSpPr>
        <p:spPr>
          <a:xfrm>
            <a:off x="236625" y="811225"/>
            <a:ext cx="4659000" cy="20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Suppose we have two arrays containing the resident populations of several states in 2020 and 2021. Assume each array contains information about the same states in the same order.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 would you compute the </a:t>
            </a: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percentage change</a:t>
            </a:r>
            <a:r>
              <a:rPr lang="en"/>
              <a:t> in state populations from 2020 to 2021?</a:t>
            </a:r>
            <a:endParaRPr/>
          </a:p>
        </p:txBody>
      </p:sp>
      <p:sp>
        <p:nvSpPr>
          <p:cNvPr id="292" name="Google Shape;292;p5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Warmup</a:t>
            </a:r>
            <a:endParaRPr/>
          </a:p>
        </p:txBody>
      </p:sp>
      <p:sp>
        <p:nvSpPr>
          <p:cNvPr id="293" name="Google Shape;29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94" name="Google Shape;294;p5"/>
          <p:cNvGraphicFramePr/>
          <p:nvPr/>
        </p:nvGraphicFramePr>
        <p:xfrm>
          <a:off x="5205325" y="663013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{979129AC-EF85-4B72-A194-0CE0CA362ED4}</a:tableStyleId>
              </a:tblPr>
              <a:tblGrid>
                <a:gridCol w="1206875"/>
                <a:gridCol w="1221125"/>
                <a:gridCol w="1221125"/>
              </a:tblGrid>
              <a:tr h="29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rgbClr val="2125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2019 pop</a:t>
                      </a:r>
                      <a:endParaRPr b="1" sz="1300" u="none" cap="none" strike="noStrike">
                        <a:solidFill>
                          <a:srgbClr val="21252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rgbClr val="2125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(in millions)</a:t>
                      </a:r>
                      <a:endParaRPr b="1" sz="1300" u="none" cap="none" strike="noStrike">
                        <a:solidFill>
                          <a:srgbClr val="21252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rgbClr val="2125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2020 pop</a:t>
                      </a:r>
                      <a:endParaRPr b="1" sz="1300" u="none" cap="none" strike="noStrike">
                        <a:solidFill>
                          <a:srgbClr val="21252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rgbClr val="2125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(in millions)</a:t>
                      </a:r>
                      <a:endParaRPr b="1" sz="1300" u="none" cap="none" strike="noStrike">
                        <a:solidFill>
                          <a:srgbClr val="21252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90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.</a:t>
                      </a:r>
                      <a:r>
                        <a:rPr lang="en" sz="13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Alabama</a:t>
                      </a:r>
                      <a:endParaRPr sz="13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5.025</a:t>
                      </a:r>
                      <a:endParaRPr sz="13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5.040</a:t>
                      </a:r>
                      <a:endParaRPr sz="13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9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.</a:t>
                      </a:r>
                      <a:r>
                        <a:rPr lang="en" sz="13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Alaska</a:t>
                      </a:r>
                      <a:endParaRPr sz="13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0.732</a:t>
                      </a:r>
                      <a:endParaRPr sz="13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0.733</a:t>
                      </a:r>
                      <a:endParaRPr sz="13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9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.</a:t>
                      </a:r>
                      <a:r>
                        <a:rPr lang="en" sz="13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Arizona</a:t>
                      </a:r>
                      <a:endParaRPr sz="13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7.178</a:t>
                      </a:r>
                      <a:endParaRPr sz="13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7.276</a:t>
                      </a:r>
                      <a:endParaRPr sz="13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9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.</a:t>
                      </a:r>
                      <a:r>
                        <a:rPr lang="en" sz="13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Arkansas</a:t>
                      </a:r>
                      <a:endParaRPr sz="1300" u="none" cap="none" strike="noStrike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3.012</a:t>
                      </a:r>
                      <a:endParaRPr sz="13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3.026</a:t>
                      </a:r>
                      <a:endParaRPr sz="13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9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.</a:t>
                      </a:r>
                      <a:r>
                        <a:rPr lang="en" sz="13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California</a:t>
                      </a:r>
                      <a:endParaRPr sz="1300" u="none" cap="none" strike="noStrike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39.500</a:t>
                      </a:r>
                      <a:endParaRPr sz="13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39.238</a:t>
                      </a:r>
                      <a:endParaRPr sz="13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295" name="Google Shape;295;p5"/>
          <p:cNvGrpSpPr/>
          <p:nvPr/>
        </p:nvGrpSpPr>
        <p:grpSpPr>
          <a:xfrm>
            <a:off x="486200" y="3089125"/>
            <a:ext cx="8171600" cy="1269300"/>
            <a:chOff x="100750" y="2823475"/>
            <a:chExt cx="8171600" cy="1269300"/>
          </a:xfrm>
        </p:grpSpPr>
        <p:sp>
          <p:nvSpPr>
            <p:cNvPr id="296" name="Google Shape;296;p5"/>
            <p:cNvSpPr txBox="1"/>
            <p:nvPr/>
          </p:nvSpPr>
          <p:spPr>
            <a:xfrm>
              <a:off x="1208850" y="2823475"/>
              <a:ext cx="7063500" cy="6465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500" u="none" cap="none" strike="noStrike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pop_2020 </a:t>
              </a:r>
              <a:r>
                <a:rPr b="0" i="0" lang="en" sz="1500" u="none" cap="none" strike="noStrike">
                  <a:solidFill>
                    <a:srgbClr val="BE38F3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=</a:t>
              </a:r>
              <a:r>
                <a:rPr b="0" i="0" lang="en" sz="1500" u="none" cap="none" strike="noStrike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np.array([</a:t>
              </a:r>
              <a:r>
                <a:rPr b="0" i="0" lang="en" sz="1500" u="none" cap="none" strike="noStrike">
                  <a:solidFill>
                    <a:srgbClr val="0088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5.025</a:t>
              </a:r>
              <a:r>
                <a:rPr b="0" i="0" lang="en" sz="1500" u="none" cap="none" strike="noStrike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,</a:t>
              </a:r>
              <a:r>
                <a:rPr b="0" i="0" lang="en" sz="1500" u="none" cap="none" strike="noStrike">
                  <a:solidFill>
                    <a:srgbClr val="0088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.732</a:t>
              </a:r>
              <a:r>
                <a:rPr b="0" i="0" lang="en" sz="1500" u="none" cap="none" strike="noStrike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,</a:t>
              </a:r>
              <a:r>
                <a:rPr b="0" i="0" lang="en" sz="1500" u="none" cap="none" strike="noStrike">
                  <a:solidFill>
                    <a:srgbClr val="0088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7.178</a:t>
              </a:r>
              <a:r>
                <a:rPr b="0" i="0" lang="en" sz="1500" u="none" cap="none" strike="noStrike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,</a:t>
              </a:r>
              <a:r>
                <a:rPr b="0" i="0" lang="en" sz="1500" u="none" cap="none" strike="noStrike">
                  <a:solidFill>
                    <a:srgbClr val="0088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3.012</a:t>
              </a:r>
              <a:r>
                <a:rPr b="0" i="0" lang="en" sz="1500" u="none" cap="none" strike="noStrike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,</a:t>
              </a:r>
              <a:r>
                <a:rPr b="0" i="0" lang="en" sz="1500" u="none" cap="none" strike="noStrike">
                  <a:solidFill>
                    <a:srgbClr val="0088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39.500</a:t>
              </a:r>
              <a:r>
                <a:rPr b="0" i="0" lang="en" sz="1500" u="none" cap="none" strike="noStrike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])</a:t>
              </a:r>
              <a:endParaRPr b="0" i="0" sz="15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500" u="none" cap="none" strike="noStrike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pop_2021 </a:t>
              </a:r>
              <a:r>
                <a:rPr b="0" i="0" lang="en" sz="1500" u="none" cap="none" strike="noStrike">
                  <a:solidFill>
                    <a:srgbClr val="BE38F3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=</a:t>
              </a:r>
              <a:r>
                <a:rPr b="0" i="0" lang="en" sz="1500" u="none" cap="none" strike="noStrike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np.array([</a:t>
              </a:r>
              <a:r>
                <a:rPr b="0" i="0" lang="en" sz="1500" u="none" cap="none" strike="noStrike">
                  <a:solidFill>
                    <a:srgbClr val="0088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5.040</a:t>
              </a:r>
              <a:r>
                <a:rPr b="0" i="0" lang="en" sz="1500" u="none" cap="none" strike="noStrike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,</a:t>
              </a:r>
              <a:r>
                <a:rPr b="0" i="0" lang="en" sz="1500" u="none" cap="none" strike="noStrike">
                  <a:solidFill>
                    <a:srgbClr val="0088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.733</a:t>
              </a:r>
              <a:r>
                <a:rPr b="0" i="0" lang="en" sz="1500" u="none" cap="none" strike="noStrike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,</a:t>
              </a:r>
              <a:r>
                <a:rPr b="0" i="0" lang="en" sz="1500" u="none" cap="none" strike="noStrike">
                  <a:solidFill>
                    <a:srgbClr val="0088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7.276</a:t>
              </a:r>
              <a:r>
                <a:rPr b="0" i="0" lang="en" sz="1500" u="none" cap="none" strike="noStrike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,</a:t>
              </a:r>
              <a:r>
                <a:rPr b="0" i="0" lang="en" sz="1500" u="none" cap="none" strike="noStrike">
                  <a:solidFill>
                    <a:srgbClr val="0088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3.026</a:t>
              </a:r>
              <a:r>
                <a:rPr b="0" i="0" lang="en" sz="1500" u="none" cap="none" strike="noStrike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,</a:t>
              </a:r>
              <a:r>
                <a:rPr b="0" i="0" lang="en" sz="1500" u="none" cap="none" strike="noStrike">
                  <a:solidFill>
                    <a:srgbClr val="0088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39.238</a:t>
              </a:r>
              <a:r>
                <a:rPr b="0" i="0" lang="en" sz="1500" u="none" cap="none" strike="noStrike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])</a:t>
              </a:r>
              <a:endParaRPr b="0" i="0" sz="1500" u="none" cap="none" strike="noStrike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297" name="Google Shape;297;p5"/>
            <p:cNvSpPr txBox="1"/>
            <p:nvPr/>
          </p:nvSpPr>
          <p:spPr>
            <a:xfrm>
              <a:off x="100750" y="2823475"/>
              <a:ext cx="12243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600" u="none" cap="none" strike="noStrike">
                  <a:solidFill>
                    <a:srgbClr val="0B5394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In [ ]:</a:t>
              </a:r>
              <a:endParaRPr b="0" i="0" sz="1200" u="none" cap="none" strike="noStrike">
                <a:solidFill>
                  <a:srgbClr val="0B5394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298" name="Google Shape;298;p5"/>
            <p:cNvSpPr txBox="1"/>
            <p:nvPr/>
          </p:nvSpPr>
          <p:spPr>
            <a:xfrm>
              <a:off x="1208850" y="3672025"/>
              <a:ext cx="7063500" cy="4155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500" u="none" cap="none" strike="noStrike">
                  <a:solidFill>
                    <a:srgbClr val="BE38F3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...</a:t>
              </a:r>
              <a:endParaRPr b="0" i="0" sz="1500" u="none" cap="none" strike="noStrike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299" name="Google Shape;299;p5"/>
            <p:cNvSpPr txBox="1"/>
            <p:nvPr/>
          </p:nvSpPr>
          <p:spPr>
            <a:xfrm>
              <a:off x="100750" y="3661675"/>
              <a:ext cx="12243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600" u="none" cap="none" strike="noStrike">
                  <a:solidFill>
                    <a:srgbClr val="0B5394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In [ ]:</a:t>
              </a:r>
              <a:endParaRPr b="0" i="0" sz="1200" u="none" cap="none" strike="noStrike">
                <a:solidFill>
                  <a:srgbClr val="0B5394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"/>
          <p:cNvSpPr txBox="1"/>
          <p:nvPr>
            <p:ph idx="1" type="body"/>
          </p:nvPr>
        </p:nvSpPr>
        <p:spPr>
          <a:xfrm>
            <a:off x="236625" y="811225"/>
            <a:ext cx="4659000" cy="20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Suppose we have two arrays containing the resident populations of several states in 2020 and 2021. Assume each array contains information about the same states in the same order.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How would you compute the </a:t>
            </a: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percentage change</a:t>
            </a:r>
            <a:r>
              <a:rPr lang="en"/>
              <a:t> in state populations from 2020 to 2021?</a:t>
            </a:r>
            <a:endParaRPr/>
          </a:p>
        </p:txBody>
      </p:sp>
      <p:sp>
        <p:nvSpPr>
          <p:cNvPr id="305" name="Google Shape;305;p6"/>
          <p:cNvSpPr txBox="1"/>
          <p:nvPr>
            <p:ph type="title"/>
          </p:nvPr>
        </p:nvSpPr>
        <p:spPr>
          <a:xfrm>
            <a:off x="236625" y="179100"/>
            <a:ext cx="7413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Warmup</a:t>
            </a:r>
            <a:endParaRPr/>
          </a:p>
        </p:txBody>
      </p:sp>
      <p:sp>
        <p:nvSpPr>
          <p:cNvPr id="306" name="Google Shape;30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07" name="Google Shape;307;p6"/>
          <p:cNvGrpSpPr/>
          <p:nvPr/>
        </p:nvGrpSpPr>
        <p:grpSpPr>
          <a:xfrm>
            <a:off x="486200" y="3089125"/>
            <a:ext cx="8171600" cy="1269300"/>
            <a:chOff x="100750" y="2823475"/>
            <a:chExt cx="8171600" cy="1269300"/>
          </a:xfrm>
        </p:grpSpPr>
        <p:sp>
          <p:nvSpPr>
            <p:cNvPr id="308" name="Google Shape;308;p6"/>
            <p:cNvSpPr txBox="1"/>
            <p:nvPr/>
          </p:nvSpPr>
          <p:spPr>
            <a:xfrm>
              <a:off x="1208850" y="2823475"/>
              <a:ext cx="7063500" cy="6465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500" u="none" cap="none" strike="noStrike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pop_2020 </a:t>
              </a:r>
              <a:r>
                <a:rPr b="0" i="0" lang="en" sz="1500" u="none" cap="none" strike="noStrike">
                  <a:solidFill>
                    <a:srgbClr val="BE38F3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=</a:t>
              </a:r>
              <a:r>
                <a:rPr b="0" i="0" lang="en" sz="1500" u="none" cap="none" strike="noStrike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</a:t>
              </a:r>
              <a:r>
                <a:rPr lang="en" sz="15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np.</a:t>
              </a:r>
              <a:r>
                <a:rPr b="0" i="0" lang="en" sz="1500" u="none" cap="none" strike="noStrike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array([</a:t>
              </a:r>
              <a:r>
                <a:rPr b="0" i="0" lang="en" sz="1500" u="none" cap="none" strike="noStrike">
                  <a:solidFill>
                    <a:srgbClr val="0088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5.025</a:t>
              </a:r>
              <a:r>
                <a:rPr b="0" i="0" lang="en" sz="1500" u="none" cap="none" strike="noStrike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,</a:t>
              </a:r>
              <a:r>
                <a:rPr b="0" i="0" lang="en" sz="1500" u="none" cap="none" strike="noStrike">
                  <a:solidFill>
                    <a:srgbClr val="0088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.732</a:t>
              </a:r>
              <a:r>
                <a:rPr b="0" i="0" lang="en" sz="1500" u="none" cap="none" strike="noStrike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,</a:t>
              </a:r>
              <a:r>
                <a:rPr b="0" i="0" lang="en" sz="1500" u="none" cap="none" strike="noStrike">
                  <a:solidFill>
                    <a:srgbClr val="0088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7.178</a:t>
              </a:r>
              <a:r>
                <a:rPr b="0" i="0" lang="en" sz="1500" u="none" cap="none" strike="noStrike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,</a:t>
              </a:r>
              <a:r>
                <a:rPr b="0" i="0" lang="en" sz="1500" u="none" cap="none" strike="noStrike">
                  <a:solidFill>
                    <a:srgbClr val="0088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3.012</a:t>
              </a:r>
              <a:r>
                <a:rPr b="0" i="0" lang="en" sz="1500" u="none" cap="none" strike="noStrike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,</a:t>
              </a:r>
              <a:r>
                <a:rPr b="0" i="0" lang="en" sz="1500" u="none" cap="none" strike="noStrike">
                  <a:solidFill>
                    <a:srgbClr val="0088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39.500</a:t>
              </a:r>
              <a:r>
                <a:rPr b="0" i="0" lang="en" sz="1500" u="none" cap="none" strike="noStrike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])</a:t>
              </a:r>
              <a:endParaRPr b="0" i="0" sz="15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500" u="none" cap="none" strike="noStrike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pop_2021 </a:t>
              </a:r>
              <a:r>
                <a:rPr b="0" i="0" lang="en" sz="1500" u="none" cap="none" strike="noStrike">
                  <a:solidFill>
                    <a:srgbClr val="BE38F3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=</a:t>
              </a:r>
              <a:r>
                <a:rPr b="0" i="0" lang="en" sz="1500" u="none" cap="none" strike="noStrike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</a:t>
              </a:r>
              <a:r>
                <a:rPr lang="en" sz="150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np.</a:t>
              </a:r>
              <a:r>
                <a:rPr b="0" i="0" lang="en" sz="1500" u="none" cap="none" strike="noStrike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array([</a:t>
              </a:r>
              <a:r>
                <a:rPr b="0" i="0" lang="en" sz="1500" u="none" cap="none" strike="noStrike">
                  <a:solidFill>
                    <a:srgbClr val="0088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5.040</a:t>
              </a:r>
              <a:r>
                <a:rPr b="0" i="0" lang="en" sz="1500" u="none" cap="none" strike="noStrike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,</a:t>
              </a:r>
              <a:r>
                <a:rPr b="0" i="0" lang="en" sz="1500" u="none" cap="none" strike="noStrike">
                  <a:solidFill>
                    <a:srgbClr val="0088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.733</a:t>
              </a:r>
              <a:r>
                <a:rPr b="0" i="0" lang="en" sz="1500" u="none" cap="none" strike="noStrike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,</a:t>
              </a:r>
              <a:r>
                <a:rPr b="0" i="0" lang="en" sz="1500" u="none" cap="none" strike="noStrike">
                  <a:solidFill>
                    <a:srgbClr val="0088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7.276</a:t>
              </a:r>
              <a:r>
                <a:rPr b="0" i="0" lang="en" sz="1500" u="none" cap="none" strike="noStrike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,</a:t>
              </a:r>
              <a:r>
                <a:rPr b="0" i="0" lang="en" sz="1500" u="none" cap="none" strike="noStrike">
                  <a:solidFill>
                    <a:srgbClr val="0088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3.026</a:t>
              </a:r>
              <a:r>
                <a:rPr b="0" i="0" lang="en" sz="1500" u="none" cap="none" strike="noStrike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,</a:t>
              </a:r>
              <a:r>
                <a:rPr b="0" i="0" lang="en" sz="1500" u="none" cap="none" strike="noStrike">
                  <a:solidFill>
                    <a:srgbClr val="0088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39.238</a:t>
              </a:r>
              <a:r>
                <a:rPr b="0" i="0" lang="en" sz="1500" u="none" cap="none" strike="noStrike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])</a:t>
              </a:r>
              <a:endParaRPr b="0" i="0" sz="1500" u="none" cap="none" strike="noStrike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09" name="Google Shape;309;p6"/>
            <p:cNvSpPr txBox="1"/>
            <p:nvPr/>
          </p:nvSpPr>
          <p:spPr>
            <a:xfrm>
              <a:off x="100750" y="2823475"/>
              <a:ext cx="12243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600" u="none" cap="none" strike="noStrike">
                  <a:solidFill>
                    <a:srgbClr val="0B5394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In [ ]:</a:t>
              </a:r>
              <a:endParaRPr b="0" i="0" sz="1200" u="none" cap="none" strike="noStrike">
                <a:solidFill>
                  <a:srgbClr val="0B5394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0" name="Google Shape;310;p6"/>
            <p:cNvSpPr txBox="1"/>
            <p:nvPr/>
          </p:nvSpPr>
          <p:spPr>
            <a:xfrm>
              <a:off x="1208850" y="3672025"/>
              <a:ext cx="7063500" cy="4155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500" u="none" cap="none" strike="noStrike">
                  <a:solidFill>
                    <a:srgbClr val="BE38F3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...</a:t>
              </a:r>
              <a:endParaRPr b="0" i="0" sz="1500" u="none" cap="none" strike="noStrike">
                <a:solidFill>
                  <a:srgbClr val="BE38F3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11" name="Google Shape;311;p6"/>
            <p:cNvSpPr txBox="1"/>
            <p:nvPr/>
          </p:nvSpPr>
          <p:spPr>
            <a:xfrm>
              <a:off x="100750" y="3661675"/>
              <a:ext cx="12243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600" u="none" cap="none" strike="noStrike">
                  <a:solidFill>
                    <a:srgbClr val="0B5394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In [ ]:</a:t>
              </a:r>
              <a:endParaRPr b="0" i="0" sz="1200" u="none" cap="none" strike="noStrike">
                <a:solidFill>
                  <a:srgbClr val="0B5394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grpSp>
        <p:nvGrpSpPr>
          <p:cNvPr id="312" name="Google Shape;312;p6"/>
          <p:cNvGrpSpPr/>
          <p:nvPr/>
        </p:nvGrpSpPr>
        <p:grpSpPr>
          <a:xfrm>
            <a:off x="366082" y="3926190"/>
            <a:ext cx="8291718" cy="1172425"/>
            <a:chOff x="-19368" y="3661675"/>
            <a:chExt cx="8291718" cy="1172425"/>
          </a:xfrm>
        </p:grpSpPr>
        <p:sp>
          <p:nvSpPr>
            <p:cNvPr id="313" name="Google Shape;313;p6"/>
            <p:cNvSpPr txBox="1"/>
            <p:nvPr/>
          </p:nvSpPr>
          <p:spPr>
            <a:xfrm>
              <a:off x="1208850" y="3672025"/>
              <a:ext cx="7063500" cy="4155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500" u="none" cap="none" strike="noStrike">
                  <a:solidFill>
                    <a:srgbClr val="00880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100</a:t>
              </a:r>
              <a:r>
                <a:rPr b="0" i="0" lang="en" sz="1500" u="none" cap="none" strike="noStrike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</a:t>
              </a:r>
              <a:r>
                <a:rPr b="0" i="0" lang="en" sz="1500" u="none" cap="none" strike="noStrike">
                  <a:solidFill>
                    <a:srgbClr val="BE38F3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*</a:t>
              </a:r>
              <a:r>
                <a:rPr b="0" i="0" lang="en" sz="1500" u="none" cap="none" strike="noStrike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(pop_2021 </a:t>
              </a:r>
              <a:r>
                <a:rPr b="0" i="0" lang="en" sz="1500" u="none" cap="none" strike="noStrike">
                  <a:solidFill>
                    <a:srgbClr val="BE38F3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-</a:t>
              </a:r>
              <a:r>
                <a:rPr b="0" i="0" lang="en" sz="1500" u="none" cap="none" strike="noStrike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pop_2020) </a:t>
              </a:r>
              <a:r>
                <a:rPr b="0" i="0" lang="en" sz="1500" u="none" cap="none" strike="noStrike">
                  <a:solidFill>
                    <a:srgbClr val="BE38F3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/</a:t>
              </a:r>
              <a:r>
                <a:rPr b="0" i="0" lang="en" sz="1500" u="none" cap="none" strike="noStrike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pop_2020</a:t>
              </a:r>
              <a:endParaRPr b="0" i="0" sz="15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14" name="Google Shape;314;p6"/>
            <p:cNvSpPr txBox="1"/>
            <p:nvPr/>
          </p:nvSpPr>
          <p:spPr>
            <a:xfrm>
              <a:off x="100750" y="3661675"/>
              <a:ext cx="12243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600" u="none" cap="none" strike="noStrike">
                  <a:solidFill>
                    <a:srgbClr val="0B5394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In [3]:</a:t>
              </a:r>
              <a:endParaRPr b="0" i="0" sz="1200" u="none" cap="none" strike="noStrike">
                <a:solidFill>
                  <a:srgbClr val="0B5394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  <p:sp>
          <p:nvSpPr>
            <p:cNvPr id="315" name="Google Shape;315;p6"/>
            <p:cNvSpPr txBox="1"/>
            <p:nvPr/>
          </p:nvSpPr>
          <p:spPr>
            <a:xfrm>
              <a:off x="1208850" y="4187600"/>
              <a:ext cx="70635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0" i="0" lang="en" sz="1500" u="none" cap="none" strike="noStrike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array([ 0.29850746,  0.13661202,  1.36528281,  0.46480744, -0.66329114])</a:t>
              </a:r>
              <a:endParaRPr b="0" i="0" sz="1500" u="none" cap="none" strike="noStrik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16" name="Google Shape;316;p6"/>
            <p:cNvSpPr txBox="1"/>
            <p:nvPr/>
          </p:nvSpPr>
          <p:spPr>
            <a:xfrm>
              <a:off x="-19368" y="4195075"/>
              <a:ext cx="12243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n" sz="1600" u="none" cap="none" strike="noStrike">
                  <a:solidFill>
                    <a:srgbClr val="B92120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Out [3]:</a:t>
              </a:r>
              <a:endParaRPr b="0" i="0" sz="1200" u="none" cap="none" strike="noStrike">
                <a:solidFill>
                  <a:srgbClr val="B92120"/>
                </a:solidFill>
                <a:latin typeface="Roboto Light"/>
                <a:ea typeface="Roboto Light"/>
                <a:cs typeface="Roboto Light"/>
                <a:sym typeface="Roboto Light"/>
              </a:endParaRPr>
            </a:p>
          </p:txBody>
        </p:sp>
      </p:grpSp>
      <p:sp>
        <p:nvSpPr>
          <p:cNvPr id="317" name="Google Shape;317;p6"/>
          <p:cNvSpPr/>
          <p:nvPr/>
        </p:nvSpPr>
        <p:spPr>
          <a:xfrm>
            <a:off x="7004125" y="3894875"/>
            <a:ext cx="1920900" cy="480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(final - initial) / initial</a:t>
            </a:r>
            <a:endParaRPr b="1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318" name="Google Shape;318;p6"/>
          <p:cNvGraphicFramePr/>
          <p:nvPr/>
        </p:nvGraphicFramePr>
        <p:xfrm>
          <a:off x="5205325" y="663013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FFFFFF"/>
                </a:solidFill>
                <a:tableStyleId>{979129AC-EF85-4B72-A194-0CE0CA362ED4}</a:tableStyleId>
              </a:tblPr>
              <a:tblGrid>
                <a:gridCol w="1206875"/>
                <a:gridCol w="1221125"/>
                <a:gridCol w="1221125"/>
              </a:tblGrid>
              <a:tr h="29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rgbClr val="2125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2019 pop</a:t>
                      </a:r>
                      <a:endParaRPr b="1" sz="1300" u="none" cap="none" strike="noStrike">
                        <a:solidFill>
                          <a:srgbClr val="21252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rgbClr val="2125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(in millions)</a:t>
                      </a:r>
                      <a:endParaRPr b="1" sz="1300" u="none" cap="none" strike="noStrike">
                        <a:solidFill>
                          <a:srgbClr val="21252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rgbClr val="2125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2020 pop</a:t>
                      </a:r>
                      <a:endParaRPr b="1" sz="1300" u="none" cap="none" strike="noStrike">
                        <a:solidFill>
                          <a:srgbClr val="21252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marR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300" u="none" cap="none" strike="noStrike">
                          <a:solidFill>
                            <a:srgbClr val="212529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(in millions)</a:t>
                      </a:r>
                      <a:endParaRPr b="1" sz="1300" u="none" cap="none" strike="noStrike">
                        <a:solidFill>
                          <a:srgbClr val="212529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90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.</a:t>
                      </a:r>
                      <a:r>
                        <a:rPr lang="en" sz="13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Alabama</a:t>
                      </a:r>
                      <a:endParaRPr sz="13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5.025</a:t>
                      </a:r>
                      <a:endParaRPr sz="13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5.040</a:t>
                      </a:r>
                      <a:endParaRPr sz="13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9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.</a:t>
                      </a:r>
                      <a:r>
                        <a:rPr lang="en" sz="13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Alaska</a:t>
                      </a:r>
                      <a:endParaRPr sz="13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0.732</a:t>
                      </a:r>
                      <a:endParaRPr sz="13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0.733</a:t>
                      </a:r>
                      <a:endParaRPr sz="13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9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.</a:t>
                      </a:r>
                      <a:r>
                        <a:rPr lang="en" sz="13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Arizona</a:t>
                      </a:r>
                      <a:endParaRPr sz="13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7.178</a:t>
                      </a:r>
                      <a:endParaRPr sz="13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7.276</a:t>
                      </a:r>
                      <a:endParaRPr sz="13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9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.</a:t>
                      </a:r>
                      <a:r>
                        <a:rPr lang="en" sz="13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Arkansas</a:t>
                      </a:r>
                      <a:endParaRPr sz="1300" u="none" cap="none" strike="noStrike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3.012</a:t>
                      </a:r>
                      <a:endParaRPr sz="13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3.026</a:t>
                      </a:r>
                      <a:endParaRPr sz="13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9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rgbClr val="FFFFFF"/>
                          </a:solidFill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.</a:t>
                      </a:r>
                      <a:r>
                        <a:rPr lang="en" sz="13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California</a:t>
                      </a:r>
                      <a:endParaRPr sz="1300" u="none" cap="none" strike="noStrike">
                        <a:solidFill>
                          <a:srgbClr val="212529"/>
                        </a:solidFill>
                        <a:highlight>
                          <a:srgbClr val="FFFFFF"/>
                        </a:highlight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39.500</a:t>
                      </a:r>
                      <a:endParaRPr sz="13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latin typeface="Roboto Light"/>
                          <a:ea typeface="Roboto Light"/>
                          <a:cs typeface="Roboto Light"/>
                          <a:sym typeface="Roboto Light"/>
                        </a:rPr>
                        <a:t>39.238</a:t>
                      </a:r>
                      <a:endParaRPr sz="1300" u="none" cap="none" strike="noStrike">
                        <a:latin typeface="Roboto Light"/>
                        <a:ea typeface="Roboto Light"/>
                        <a:cs typeface="Roboto Light"/>
                        <a:sym typeface="Roboto Light"/>
                      </a:endParaRPr>
                    </a:p>
                  </a:txBody>
                  <a:tcPr marT="9525" marB="91425" marR="9525" marL="9525" anchor="b">
                    <a:lnL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0606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4" name="Google Shape;324;p7"/>
          <p:cNvSpPr txBox="1"/>
          <p:nvPr>
            <p:ph type="ctrTitle"/>
          </p:nvPr>
        </p:nvSpPr>
        <p:spPr>
          <a:xfrm>
            <a:off x="662100" y="2051100"/>
            <a:ext cx="7819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Array Functions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25" name="Google Shape;325;p7"/>
          <p:cNvSpPr txBox="1"/>
          <p:nvPr/>
        </p:nvSpPr>
        <p:spPr>
          <a:xfrm>
            <a:off x="345475" y="167075"/>
            <a:ext cx="3267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1. Array Functions</a:t>
            </a:r>
            <a:endParaRPr b="0" i="0" sz="12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2</a:t>
            </a:r>
            <a:r>
              <a:rPr b="0" i="0" lang="en" sz="12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. Indexing</a:t>
            </a:r>
            <a:endParaRPr b="0" i="0" sz="12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3. Bools</a:t>
            </a:r>
            <a:endParaRPr sz="12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4. </a:t>
            </a:r>
            <a:r>
              <a:rPr lang="en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Comparisons</a:t>
            </a:r>
            <a:endParaRPr sz="12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rPr>
              <a:t>5. Boolean Indexing</a:t>
            </a:r>
            <a:endParaRPr sz="1200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6" name="Google Shape;326;p7"/>
          <p:cNvSpPr txBox="1"/>
          <p:nvPr/>
        </p:nvSpPr>
        <p:spPr>
          <a:xfrm>
            <a:off x="115294" y="176359"/>
            <a:ext cx="274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➤</a:t>
            </a:r>
            <a:endParaRPr b="0" i="0" sz="1000" u="none" cap="none" strike="noStrike">
              <a:solidFill>
                <a:schemeClr val="lt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8"/>
          <p:cNvSpPr txBox="1"/>
          <p:nvPr>
            <p:ph type="title"/>
          </p:nvPr>
        </p:nvSpPr>
        <p:spPr>
          <a:xfrm>
            <a:off x="2991025" y="140375"/>
            <a:ext cx="387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solidFill>
                  <a:schemeClr val="dk2"/>
                </a:solidFill>
              </a:rPr>
              <a:t>Standard Functions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32" name="Google Shape;33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3" name="Google Shape;333;p8"/>
          <p:cNvPicPr preferRelativeResize="0"/>
          <p:nvPr/>
        </p:nvPicPr>
        <p:blipFill rotWithShape="1">
          <a:blip r:embed="rId3">
            <a:alphaModFix/>
          </a:blip>
          <a:srcRect b="997" l="0" r="0" t="999"/>
          <a:stretch/>
        </p:blipFill>
        <p:spPr>
          <a:xfrm>
            <a:off x="2824825" y="635925"/>
            <a:ext cx="4409174" cy="73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8"/>
          <p:cNvPicPr preferRelativeResize="0"/>
          <p:nvPr/>
        </p:nvPicPr>
        <p:blipFill rotWithShape="1">
          <a:blip r:embed="rId4">
            <a:alphaModFix/>
          </a:blip>
          <a:srcRect b="0" l="17259" r="46370" t="66808"/>
          <a:stretch/>
        </p:blipFill>
        <p:spPr>
          <a:xfrm>
            <a:off x="7254017" y="690725"/>
            <a:ext cx="1818576" cy="6252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35" name="Google Shape;335;p8"/>
          <p:cNvGraphicFramePr/>
          <p:nvPr/>
        </p:nvGraphicFramePr>
        <p:xfrm>
          <a:off x="3321841" y="1451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{AA4C82C2-142F-4BD9-988F-A5865F3726ED}</a:tableStyleId>
              </a:tblPr>
              <a:tblGrid>
                <a:gridCol w="2190675"/>
                <a:gridCol w="3079925"/>
              </a:tblGrid>
              <a:tr h="34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Call expression format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Example(s)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535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rgbClr val="0088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len</a:t>
                      </a:r>
                      <a:r>
                        <a:rPr lang="en" sz="16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(arr)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len(str_arr)   # 5</a:t>
                      </a:r>
                      <a:br>
                        <a:rPr lang="en" sz="1400" u="none" cap="none" strike="noStrike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</a:br>
                      <a:r>
                        <a:rPr lang="en" sz="1400" u="none" cap="none" strike="noStrike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len(empty_arr) # 0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rgbClr val="0088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max</a:t>
                      </a:r>
                      <a:r>
                        <a:rPr lang="en" sz="16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(arr)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min(int_arr)   # -4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rgbClr val="0088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min</a:t>
                      </a:r>
                      <a:r>
                        <a:rPr lang="en" sz="16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(arr)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max(str_arr)   # 'yd'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9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rgbClr val="0088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sum</a:t>
                      </a:r>
                      <a:r>
                        <a:rPr lang="en" sz="16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(arr)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sum(int_arr)   # 6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lt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sum(str_arr)   # TypeError</a:t>
                      </a:r>
                      <a:endParaRPr sz="1400" u="none" cap="none" strike="noStrike">
                        <a:solidFill>
                          <a:schemeClr val="lt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9"/>
          <p:cNvSpPr txBox="1"/>
          <p:nvPr>
            <p:ph type="title"/>
          </p:nvPr>
        </p:nvSpPr>
        <p:spPr>
          <a:xfrm>
            <a:off x="2991025" y="140375"/>
            <a:ext cx="38751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>
                <a:solidFill>
                  <a:schemeClr val="dk2"/>
                </a:solidFill>
              </a:rPr>
              <a:t>Standard Functions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41" name="Google Shape;3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342" name="Google Shape;342;p9"/>
          <p:cNvGraphicFramePr/>
          <p:nvPr/>
        </p:nvGraphicFramePr>
        <p:xfrm>
          <a:off x="3321841" y="1451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{AA4C82C2-142F-4BD9-988F-A5865F3726ED}</a:tableStyleId>
              </a:tblPr>
              <a:tblGrid>
                <a:gridCol w="2190675"/>
                <a:gridCol w="3079925"/>
              </a:tblGrid>
              <a:tr h="348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Call expression format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Example(s)</a:t>
                      </a:r>
                      <a:endParaRPr b="1" sz="1400" u="none" cap="none" strike="noStrike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5356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rgbClr val="0088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len</a:t>
                      </a:r>
                      <a:r>
                        <a:rPr lang="en" sz="16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(arr)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0088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len</a:t>
                      </a: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(str_arr)   </a:t>
                      </a:r>
                      <a:r>
                        <a:rPr lang="en" sz="1400" u="none" cap="none" strike="noStrike">
                          <a:solidFill>
                            <a:srgbClr val="007979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# 5</a:t>
                      </a:r>
                      <a:b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</a:br>
                      <a:r>
                        <a:rPr lang="en" sz="1400" u="none" cap="none" strike="noStrike">
                          <a:solidFill>
                            <a:srgbClr val="0088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len</a:t>
                      </a: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(empty_arr) </a:t>
                      </a:r>
                      <a:r>
                        <a:rPr lang="en" sz="1400" u="none" cap="none" strike="noStrike">
                          <a:solidFill>
                            <a:srgbClr val="007979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# 0</a:t>
                      </a:r>
                      <a:endParaRPr sz="1400" u="none" cap="none" strike="noStrike">
                        <a:solidFill>
                          <a:srgbClr val="007979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rgbClr val="0088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max</a:t>
                      </a:r>
                      <a:r>
                        <a:rPr lang="en" sz="16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(arr)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0088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min</a:t>
                      </a: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(int_arr)   </a:t>
                      </a:r>
                      <a:r>
                        <a:rPr lang="en" sz="1400" u="none" cap="none" strike="noStrike">
                          <a:solidFill>
                            <a:srgbClr val="007979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# -4</a:t>
                      </a:r>
                      <a:endParaRPr sz="1400" u="none" cap="none" strike="noStrike">
                        <a:solidFill>
                          <a:srgbClr val="007979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4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rgbClr val="0088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min</a:t>
                      </a:r>
                      <a:r>
                        <a:rPr lang="en" sz="16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(arr)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0088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max</a:t>
                      </a: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(str_arr)   </a:t>
                      </a:r>
                      <a:r>
                        <a:rPr lang="en" sz="1400" u="none" cap="none" strike="noStrike">
                          <a:solidFill>
                            <a:srgbClr val="007979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# 'yd'</a:t>
                      </a:r>
                      <a:endParaRPr sz="1400" u="none" cap="none" strike="noStrike">
                        <a:solidFill>
                          <a:srgbClr val="007979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99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rgbClr val="0088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sum</a:t>
                      </a:r>
                      <a:r>
                        <a:rPr lang="en" sz="1600" u="none" cap="none" strike="noStrike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(arr)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0088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sum</a:t>
                      </a: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(int_arr)   </a:t>
                      </a:r>
                      <a:r>
                        <a:rPr lang="en" sz="1400" u="none" cap="none" strike="noStrike">
                          <a:solidFill>
                            <a:srgbClr val="007979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# 6</a:t>
                      </a:r>
                      <a:endParaRPr sz="1400" u="none" cap="none" strike="noStrike">
                        <a:solidFill>
                          <a:srgbClr val="007979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008800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sum</a:t>
                      </a:r>
                      <a:r>
                        <a:rPr lang="en" sz="1400" u="none" cap="none" strike="noStrike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(str_arr)   </a:t>
                      </a:r>
                      <a:r>
                        <a:rPr lang="en" sz="1400" u="none" cap="none" strike="noStrike">
                          <a:solidFill>
                            <a:srgbClr val="007979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# TypeError</a:t>
                      </a:r>
                      <a:endParaRPr sz="1400" u="none" cap="none" strike="noStrike">
                        <a:solidFill>
                          <a:srgbClr val="007979"/>
                        </a:solidFill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3" name="Google Shape;343;p9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344" name="Google Shape;344;p9"/>
          <p:cNvPicPr preferRelativeResize="0"/>
          <p:nvPr/>
        </p:nvPicPr>
        <p:blipFill rotWithShape="1">
          <a:blip r:embed="rId3">
            <a:alphaModFix/>
          </a:blip>
          <a:srcRect b="0" l="17259" r="46370" t="66808"/>
          <a:stretch/>
        </p:blipFill>
        <p:spPr>
          <a:xfrm>
            <a:off x="7254017" y="690725"/>
            <a:ext cx="1818576" cy="625275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9"/>
          <p:cNvSpPr/>
          <p:nvPr/>
        </p:nvSpPr>
        <p:spPr>
          <a:xfrm>
            <a:off x="3932150" y="4097090"/>
            <a:ext cx="4050000" cy="8769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While the </a:t>
            </a:r>
            <a:r>
              <a:rPr b="1" i="0" lang="en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function names</a:t>
            </a:r>
            <a:r>
              <a:rPr b="0" i="0" lang="en" sz="14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are identical to what we saw for int/float/strs, the call expressions evaluate differently with our new array data type.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6" name="Google Shape;346;p9"/>
          <p:cNvPicPr preferRelativeResize="0"/>
          <p:nvPr/>
        </p:nvPicPr>
        <p:blipFill rotWithShape="1">
          <a:blip r:embed="rId4">
            <a:alphaModFix/>
          </a:blip>
          <a:srcRect b="997" l="0" r="0" t="999"/>
          <a:stretch/>
        </p:blipFill>
        <p:spPr>
          <a:xfrm>
            <a:off x="2824825" y="635925"/>
            <a:ext cx="4409174" cy="73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ecture">
  <a:themeElements>
    <a:clrScheme name="Simple Light">
      <a:dk1>
        <a:srgbClr val="393E41"/>
      </a:dk1>
      <a:lt1>
        <a:srgbClr val="FFFFFF"/>
      </a:lt1>
      <a:dk2>
        <a:srgbClr val="2F6C9D"/>
      </a:dk2>
      <a:lt2>
        <a:srgbClr val="DBAD06"/>
      </a:lt2>
      <a:accent1>
        <a:srgbClr val="90CD7A"/>
      </a:accent1>
      <a:accent2>
        <a:srgbClr val="C1E3B5"/>
      </a:accent2>
      <a:accent3>
        <a:srgbClr val="F88562"/>
      </a:accent3>
      <a:accent4>
        <a:srgbClr val="FBC3B1"/>
      </a:accent4>
      <a:accent5>
        <a:srgbClr val="629FD0"/>
      </a:accent5>
      <a:accent6>
        <a:srgbClr val="C0D8ED"/>
      </a:accent6>
      <a:hlink>
        <a:srgbClr val="F8856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