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Roboto Medium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Source Code Pro"/>
      <p:regular r:id="rId61"/>
      <p:bold r:id="rId62"/>
      <p:italic r:id="rId63"/>
      <p:boldItalic r:id="rId64"/>
    </p:embeddedFont>
    <p:embeddedFont>
      <p:font typeface="Roboto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9" roundtripDataSignature="AMtx7mi8YEg/x2SuZqrcEkRKioQGxjJt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2F002D-1FCD-43E7-8923-4440790B69D4}">
  <a:tblStyle styleId="{4A2F002D-1FCD-43E7-8923-4440790B69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bold.fntdata"/><Relationship Id="rId61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64" Type="http://schemas.openxmlformats.org/officeDocument/2006/relationships/font" Target="fonts/SourceCodePro-boldItalic.fntdata"/><Relationship Id="rId63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66" Type="http://schemas.openxmlformats.org/officeDocument/2006/relationships/font" Target="fonts/RobotoLight-bold.fntdata"/><Relationship Id="rId21" Type="http://schemas.openxmlformats.org/officeDocument/2006/relationships/slide" Target="slides/slide15.xml"/><Relationship Id="rId65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68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Light-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RobotoMedium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54" Type="http://schemas.openxmlformats.org/officeDocument/2006/relationships/font" Target="fonts/RobotoMedium-bold.fntdata"/><Relationship Id="rId13" Type="http://schemas.openxmlformats.org/officeDocument/2006/relationships/slide" Target="slides/slide7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56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ensus.gov/cedsci/table?q=2020%20education&amp;t=Age%20and%20Sex%3AEducational%20Attainment&amp;g=0100000US%240400000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 using “datascience” but instead “pandas”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84be7795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684be7795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84be77955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684be7795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84be77955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684be77955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78f13eb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b78f13eb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84be77955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684be77955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https://data.census.gov/cedsci/table?q=2020%20education&amp;t=Age%20and%20Sex%3AEducational%20Attainment&amp;g=0100000US%240400000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84be77955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684be77955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84be77955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684be77955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84be77955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684be77955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84be77955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84be77955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84be77955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684be77955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84be77955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84be77955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84be779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684be779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78f13eb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2b78f13eb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78f13eb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b78f13eb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b78f13eb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2b78f13eb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b78f13eb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2b78f13eb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84be77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684be77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84be779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684be779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84be779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684be779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84be779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684be779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48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9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49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49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9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0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50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5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0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0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1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51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5" name="Google Shape;8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1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1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8" name="Google Shape;88;p51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1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2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52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5" name="Google Shape;9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2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2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8" name="Google Shape;98;p52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2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53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5" name="Google Shape;10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3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3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53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9" name="Google Shape;109;p53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4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4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54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14" name="Google Shape;11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54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54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5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55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55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5" name="Google Shape;125;p55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6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6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56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56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3" name="Google Shape;133;p56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7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57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57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0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58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9" name="Google Shape;1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60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61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4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64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1" name="Google Shape;171;p6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2" name="Google Shape;172;p64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3" name="Google Shape;17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5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65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6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65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65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1" name="Google Shape;18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7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67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7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7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67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1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41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1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1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6" name="Google Shape;196;p68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7" name="Google Shape;197;p6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0" name="Google Shape;20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7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5" name="Google Shape;20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7" name="Google Shape;207;p70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7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3" name="Google Shape;213;p71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7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7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9" name="Google Shape;219;p72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7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3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3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24" name="Google Shape;224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73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73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5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5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75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75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75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6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6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76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76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76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7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7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77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77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77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1" name="Google Shape;3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2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42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2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5">
  <p:cSld name="SECTION_TITLE_AND_DESCRIPTION_1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7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78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7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45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4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List_of_colleges_and_universities_in_Californi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basketball-reference.com/wnba/years/2020_totals.html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"/>
          <p:cNvSpPr txBox="1"/>
          <p:nvPr>
            <p:ph type="ctrTitle"/>
          </p:nvPr>
        </p:nvSpPr>
        <p:spPr>
          <a:xfrm>
            <a:off x="3635400" y="2314465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Table Fundamentals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"/>
          <p:cNvSpPr txBox="1"/>
          <p:nvPr/>
        </p:nvSpPr>
        <p:spPr>
          <a:xfrm>
            <a:off x="3635550" y="33523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010,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7" name="Google Shape;267;p1"/>
          <p:cNvSpPr txBox="1"/>
          <p:nvPr/>
        </p:nvSpPr>
        <p:spPr>
          <a:xfrm>
            <a:off x="3635450" y="1355554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0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3635543" y="2998625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Learning how to work with tab</a:t>
            </a: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ular data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 in Python.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9" name="Google Shape;26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Variation</a:t>
            </a:r>
            <a:r>
              <a:rPr lang="en" sz="10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 of content d</a:t>
            </a: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84be77955_3_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Comparing Different Types</a:t>
            </a:r>
            <a:endParaRPr/>
          </a:p>
        </p:txBody>
      </p:sp>
      <p:sp>
        <p:nvSpPr>
          <p:cNvPr id="345" name="Google Shape;345;g2684be77955_3_7"/>
          <p:cNvSpPr txBox="1"/>
          <p:nvPr>
            <p:ph idx="1" type="body"/>
          </p:nvPr>
        </p:nvSpPr>
        <p:spPr>
          <a:xfrm>
            <a:off x="376500" y="869425"/>
            <a:ext cx="83910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You can check for equality (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/>
              <a:t> and 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lang="en"/>
              <a:t>) with values of any type.</a:t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'17'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'zebra'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/>
          </a:p>
        </p:txBody>
      </p:sp>
      <p:sp>
        <p:nvSpPr>
          <p:cNvPr id="346" name="Google Shape;346;g2684be77955_3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g2684be77955_3_7"/>
          <p:cNvSpPr txBox="1"/>
          <p:nvPr/>
        </p:nvSpPr>
        <p:spPr>
          <a:xfrm>
            <a:off x="376500" y="2792650"/>
            <a:ext cx="82710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But you can only check for inequality between values of the same “category”: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'alpha'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'beta'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'alpha'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TypeError!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84be77955_3_1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 Careful...</a:t>
            </a:r>
            <a:endParaRPr/>
          </a:p>
        </p:txBody>
      </p:sp>
      <p:sp>
        <p:nvSpPr>
          <p:cNvPr id="353" name="Google Shape;353;g2684be77955_3_14"/>
          <p:cNvSpPr txBox="1"/>
          <p:nvPr>
            <p:ph idx="1" type="body"/>
          </p:nvPr>
        </p:nvSpPr>
        <p:spPr>
          <a:xfrm>
            <a:off x="297675" y="909769"/>
            <a:ext cx="86448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Remember floating point issues from a three weeks ago?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0.6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False, because 0.1 * 6 = 0.60000000001</a:t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g2684be77955_3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g2684be77955_3_14"/>
          <p:cNvSpPr txBox="1"/>
          <p:nvPr/>
        </p:nvSpPr>
        <p:spPr>
          <a:xfrm>
            <a:off x="297675" y="2958675"/>
            <a:ext cx="836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Using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to see if two floats are equal is generally not reliable. Instead, check if the difference is </a:t>
            </a:r>
            <a:r>
              <a:rPr b="1" i="1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negligible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using </a:t>
            </a: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0.6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0.0001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84be77955_3_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 Containment</a:t>
            </a:r>
            <a:endParaRPr/>
          </a:p>
        </p:txBody>
      </p:sp>
      <p:sp>
        <p:nvSpPr>
          <p:cNvPr id="361" name="Google Shape;361;g2684be77955_3_21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/>
              <a:t> keyword allows us to check if one string is a substring of another.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'stanford'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2" name="Google Shape;362;g2684be77955_3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78f13eb3d_1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g2b78f13eb3d_1_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Boolean Indexing</a:t>
            </a:r>
            <a:endParaRPr/>
          </a:p>
        </p:txBody>
      </p:sp>
      <p:sp>
        <p:nvSpPr>
          <p:cNvPr id="369" name="Google Shape;369;g2b78f13eb3d_1_1"/>
          <p:cNvSpPr txBox="1"/>
          <p:nvPr/>
        </p:nvSpPr>
        <p:spPr>
          <a:xfrm>
            <a:off x="115294" y="3287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0" name="Google Shape;370;g2b78f13eb3d_1_1"/>
          <p:cNvSpPr txBox="1"/>
          <p:nvPr/>
        </p:nvSpPr>
        <p:spPr>
          <a:xfrm>
            <a:off x="345475" y="167075"/>
            <a:ext cx="326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Hub Housekeeping!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Indexing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 and dropping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Columns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84be77955_3_27"/>
          <p:cNvSpPr/>
          <p:nvPr/>
        </p:nvSpPr>
        <p:spPr>
          <a:xfrm>
            <a:off x="460450" y="3900925"/>
            <a:ext cx="2868000" cy="76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(Later)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is this data presented, and in what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societal context</a:t>
            </a:r>
            <a:r>
              <a:rPr b="0" i="0" lang="en" sz="14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was it analyzed?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6" name="Google Shape;376;g2684be77955_3_27"/>
          <p:cNvSpPr/>
          <p:nvPr/>
        </p:nvSpPr>
        <p:spPr>
          <a:xfrm>
            <a:off x="460450" y="3075825"/>
            <a:ext cx="2868000" cy="6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(Now)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can we use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this data?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77" name="Google Shape;377;g2684be77955_3_27"/>
          <p:cNvGraphicFramePr/>
          <p:nvPr/>
        </p:nvGraphicFramePr>
        <p:xfrm>
          <a:off x="4040700" y="1109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1213675"/>
                <a:gridCol w="1206650"/>
                <a:gridCol w="1206650"/>
                <a:gridCol w="1147400"/>
              </a:tblGrid>
              <a:tr h="10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78" name="Google Shape;378;g2684be77955_3_2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American Community Survey (ACS) 2020</a:t>
            </a:r>
            <a:endParaRPr/>
          </a:p>
        </p:txBody>
      </p:sp>
      <p:sp>
        <p:nvSpPr>
          <p:cNvPr id="379" name="Google Shape;379;g2684be77955_3_27"/>
          <p:cNvSpPr txBox="1"/>
          <p:nvPr>
            <p:ph idx="1" type="body"/>
          </p:nvPr>
        </p:nvSpPr>
        <p:spPr>
          <a:xfrm>
            <a:off x="266199" y="919525"/>
            <a:ext cx="32565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following table is drawn from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American Community Survey </a:t>
            </a:r>
            <a:r>
              <a:rPr lang="en"/>
              <a:t>(ACS) of 2020. It shows education levels of adults 25 years or higher by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show AL, CA, FL, NY, TX.</a:t>
            </a:r>
            <a:endParaRPr/>
          </a:p>
        </p:txBody>
      </p:sp>
      <p:sp>
        <p:nvSpPr>
          <p:cNvPr id="380" name="Google Shape;380;g2684be77955_3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84be77955_3_36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386" name="Google Shape;386;g2684be77955_3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g2684be77955_3_36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88" name="Google Shape;388;g2684be77955_3_36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89" name="Google Shape;389;g2684be77955_3_36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84be77955_3_44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395" name="Google Shape;395;g2684be77955_3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g2684be77955_3_44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g2684be77955_3_44"/>
          <p:cNvSpPr txBox="1"/>
          <p:nvPr/>
        </p:nvSpPr>
        <p:spPr>
          <a:xfrm>
            <a:off x="2906700" y="42310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98" name="Google Shape;398;g2684be77955_3_44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99" name="Google Shape;399;g2684be77955_3_44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84be77955_3_53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405" name="Google Shape;405;g2684be77955_3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6" name="Google Shape;406;g2684be77955_3_53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07" name="Google Shape;407;g2684be77955_3_53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g2684be77955_3_53"/>
          <p:cNvSpPr txBox="1"/>
          <p:nvPr/>
        </p:nvSpPr>
        <p:spPr>
          <a:xfrm>
            <a:off x="2906700" y="4231038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above_85_hs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Google Shape;409;g2684be77955_3_53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84be77955_3_6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Arrays</a:t>
            </a:r>
            <a:endParaRPr/>
          </a:p>
        </p:txBody>
      </p:sp>
      <p:sp>
        <p:nvSpPr>
          <p:cNvPr id="415" name="Google Shape;415;g2684be77955_3_69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do a comparison operation on an array: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get in return, an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array of bools</a:t>
            </a:r>
            <a:r>
              <a:rPr lang="en"/>
              <a:t>, i.e. a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Boolean array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be a very useful method for </a:t>
            </a:r>
            <a:r>
              <a:rPr b="1" lang="en">
                <a:solidFill>
                  <a:srgbClr val="F88562"/>
                </a:solidFill>
                <a:latin typeface="Roboto"/>
                <a:ea typeface="Roboto"/>
                <a:cs typeface="Roboto"/>
                <a:sym typeface="Roboto"/>
              </a:rPr>
              <a:t>filtering data that meets certain criteria</a:t>
            </a:r>
            <a:r>
              <a:rPr lang="en"/>
              <a:t>.</a:t>
            </a:r>
            <a:endParaRPr/>
          </a:p>
        </p:txBody>
      </p:sp>
      <p:sp>
        <p:nvSpPr>
          <p:cNvPr id="416" name="Google Shape;416;g2684be77955_3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g2684be77955_3_69"/>
          <p:cNvSpPr txBox="1"/>
          <p:nvPr/>
        </p:nvSpPr>
        <p:spPr>
          <a:xfrm>
            <a:off x="1413900" y="1329775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g2684be77955_3_69"/>
          <p:cNvSpPr txBox="1"/>
          <p:nvPr/>
        </p:nvSpPr>
        <p:spPr>
          <a:xfrm>
            <a:off x="1413900" y="1729963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84be77955_3_77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Can we keep or drop only the rows with less than 85% high school graduation rates?</a:t>
            </a:r>
            <a:endParaRPr/>
          </a:p>
        </p:txBody>
      </p:sp>
      <p:sp>
        <p:nvSpPr>
          <p:cNvPr id="424" name="Google Shape;424;g2684be77955_3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5" name="Google Shape;425;g2684be77955_3_77"/>
          <p:cNvGraphicFramePr/>
          <p:nvPr/>
        </p:nvGraphicFramePr>
        <p:xfrm>
          <a:off x="3115563" y="948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1199450"/>
                <a:gridCol w="1492525"/>
                <a:gridCol w="1607525"/>
                <a:gridCol w="16060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26" name="Google Shape;426;g2684be77955_3_77"/>
          <p:cNvSpPr txBox="1"/>
          <p:nvPr/>
        </p:nvSpPr>
        <p:spPr>
          <a:xfrm>
            <a:off x="2906700" y="37546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Google Shape;427;g2684be77955_3_77"/>
          <p:cNvSpPr txBox="1"/>
          <p:nvPr/>
        </p:nvSpPr>
        <p:spPr>
          <a:xfrm>
            <a:off x="2906700" y="4154838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g2684be77955_3_77"/>
          <p:cNvSpPr txBox="1"/>
          <p:nvPr/>
        </p:nvSpPr>
        <p:spPr>
          <a:xfrm>
            <a:off x="3046950" y="4734625"/>
            <a:ext cx="5206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array([True, False, True, True, False])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9" name="Google Shape;429;g2684be77955_3_77"/>
          <p:cNvSpPr/>
          <p:nvPr/>
        </p:nvSpPr>
        <p:spPr>
          <a:xfrm>
            <a:off x="5807550" y="1780475"/>
            <a:ext cx="1578900" cy="3936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684be77955_3_77"/>
          <p:cNvSpPr/>
          <p:nvPr/>
        </p:nvSpPr>
        <p:spPr>
          <a:xfrm>
            <a:off x="5807550" y="2564300"/>
            <a:ext cx="1578900" cy="798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"/>
          <p:cNvSpPr txBox="1"/>
          <p:nvPr>
            <p:ph type="ctrTitle"/>
          </p:nvPr>
        </p:nvSpPr>
        <p:spPr>
          <a:xfrm>
            <a:off x="662100" y="953825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278" name="Google Shape;278;p2"/>
          <p:cNvSpPr txBox="1"/>
          <p:nvPr>
            <p:ph type="ctrTitle"/>
          </p:nvPr>
        </p:nvSpPr>
        <p:spPr>
          <a:xfrm>
            <a:off x="662100" y="22226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Would you rather fight: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 horse-sized duck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100 duck-sized horses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84be77955_3_88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684be77955_3_88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use this Boolean array to index the entries in the original array </a:t>
            </a:r>
            <a:r>
              <a:rPr lang="en"/>
              <a:t>where the condition specified returned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we can index the entries which returned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684be77955_3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g2684be77955_3_88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Indexing</a:t>
            </a:r>
            <a:endParaRPr/>
          </a:p>
        </p:txBody>
      </p:sp>
      <p:sp>
        <p:nvSpPr>
          <p:cNvPr id="439" name="Google Shape;439;g2684be77955_3_88"/>
          <p:cNvSpPr txBox="1"/>
          <p:nvPr/>
        </p:nvSpPr>
        <p:spPr>
          <a:xfrm>
            <a:off x="2906700" y="13162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Google Shape;440;g2684be77955_3_88"/>
          <p:cNvSpPr txBox="1"/>
          <p:nvPr/>
        </p:nvSpPr>
        <p:spPr>
          <a:xfrm>
            <a:off x="2906700" y="17164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Google Shape;441;g2684be77955_3_88"/>
          <p:cNvSpPr txBox="1"/>
          <p:nvPr/>
        </p:nvSpPr>
        <p:spPr>
          <a:xfrm>
            <a:off x="2906700" y="21166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hs_or_higher[above_85_hs]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g2684be77955_3_88"/>
          <p:cNvSpPr txBox="1"/>
          <p:nvPr/>
        </p:nvSpPr>
        <p:spPr>
          <a:xfrm>
            <a:off x="2959950" y="2603275"/>
            <a:ext cx="5295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array([86.9, 88.5, 87.2])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3" name="Google Shape;443;g2684be77955_3_88"/>
          <p:cNvSpPr txBox="1"/>
          <p:nvPr/>
        </p:nvSpPr>
        <p:spPr>
          <a:xfrm>
            <a:off x="2934600" y="379098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hs_or_higher[~above_85_hs]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g2684be77955_3_88"/>
          <p:cNvSpPr txBox="1"/>
          <p:nvPr/>
        </p:nvSpPr>
        <p:spPr>
          <a:xfrm>
            <a:off x="2991025" y="4271725"/>
            <a:ext cx="5295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array([83.9, 84.4])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84be77955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g2684be77955_0_4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DataFrames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Google Shape;451;g2684be77955_0_48"/>
          <p:cNvSpPr txBox="1"/>
          <p:nvPr/>
        </p:nvSpPr>
        <p:spPr>
          <a:xfrm>
            <a:off x="115294" y="557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2" name="Google Shape;452;g2684be77955_0_48"/>
          <p:cNvSpPr txBox="1"/>
          <p:nvPr/>
        </p:nvSpPr>
        <p:spPr>
          <a:xfrm>
            <a:off x="345475" y="167075"/>
            <a:ext cx="326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Hub Housekeeping!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Indexing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 and dropping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Columns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Structure of a DataFrame</a:t>
            </a:r>
            <a:endParaRPr/>
          </a:p>
        </p:txBody>
      </p:sp>
      <p:sp>
        <p:nvSpPr>
          <p:cNvPr id="458" name="Google Shape;458;p9"/>
          <p:cNvSpPr txBox="1"/>
          <p:nvPr>
            <p:ph idx="1" type="body"/>
          </p:nvPr>
        </p:nvSpPr>
        <p:spPr>
          <a:xfrm>
            <a:off x="378938" y="972400"/>
            <a:ext cx="83910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 pandas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"/>
              <a:t> is a sequence of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en"/>
              <a:t> columns.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lang="en"/>
              <a:t> represents one observation or individual – also known as a “data point”.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column</a:t>
            </a:r>
            <a:r>
              <a:rPr lang="en"/>
              <a:t> represents one attribute.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59" name="Google Shape;459;p9"/>
          <p:cNvPicPr preferRelativeResize="0"/>
          <p:nvPr/>
        </p:nvPicPr>
        <p:blipFill rotWithShape="1">
          <a:blip r:embed="rId3">
            <a:alphaModFix/>
          </a:blip>
          <a:srcRect b="0" l="12241" r="0" t="0"/>
          <a:stretch/>
        </p:blipFill>
        <p:spPr>
          <a:xfrm>
            <a:off x="761912" y="3042925"/>
            <a:ext cx="7095726" cy="145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9"/>
          <p:cNvGrpSpPr/>
          <p:nvPr/>
        </p:nvGrpSpPr>
        <p:grpSpPr>
          <a:xfrm>
            <a:off x="761900" y="3341899"/>
            <a:ext cx="8008050" cy="430872"/>
            <a:chOff x="778875" y="1577507"/>
            <a:chExt cx="8008050" cy="631500"/>
          </a:xfrm>
        </p:grpSpPr>
        <p:sp>
          <p:nvSpPr>
            <p:cNvPr id="461" name="Google Shape;461;p9"/>
            <p:cNvSpPr/>
            <p:nvPr/>
          </p:nvSpPr>
          <p:spPr>
            <a:xfrm>
              <a:off x="778875" y="1606894"/>
              <a:ext cx="7051500" cy="572700"/>
            </a:xfrm>
            <a:prstGeom prst="rect">
              <a:avLst/>
            </a:prstGeom>
            <a:noFill/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 txBox="1"/>
            <p:nvPr/>
          </p:nvSpPr>
          <p:spPr>
            <a:xfrm>
              <a:off x="7874625" y="1577507"/>
              <a:ext cx="9123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6FA8DC"/>
                  </a:solidFill>
                  <a:latin typeface="Avenir"/>
                  <a:ea typeface="Avenir"/>
                  <a:cs typeface="Avenir"/>
                  <a:sym typeface="Avenir"/>
                </a:rPr>
                <a:t>row</a:t>
              </a:r>
              <a:endParaRPr b="1" i="0" sz="1600" u="none" cap="none" strike="noStrike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63" name="Google Shape;463;p9"/>
          <p:cNvGrpSpPr/>
          <p:nvPr/>
        </p:nvGrpSpPr>
        <p:grpSpPr>
          <a:xfrm>
            <a:off x="3728550" y="3370875"/>
            <a:ext cx="1167314" cy="1520957"/>
            <a:chOff x="778876" y="1590084"/>
            <a:chExt cx="2114700" cy="660367"/>
          </a:xfrm>
        </p:grpSpPr>
        <p:sp>
          <p:nvSpPr>
            <p:cNvPr id="464" name="Google Shape;464;p9"/>
            <p:cNvSpPr/>
            <p:nvPr/>
          </p:nvSpPr>
          <p:spPr>
            <a:xfrm>
              <a:off x="778876" y="1590084"/>
              <a:ext cx="2114700" cy="492300"/>
            </a:xfrm>
            <a:prstGeom prst="rect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 txBox="1"/>
            <p:nvPr/>
          </p:nvSpPr>
          <p:spPr>
            <a:xfrm>
              <a:off x="1002694" y="2063251"/>
              <a:ext cx="1667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Avenir"/>
                  <a:ea typeface="Avenir"/>
                  <a:cs typeface="Avenir"/>
                  <a:sym typeface="Avenir"/>
                </a:rPr>
                <a:t>column</a:t>
              </a:r>
              <a:endParaRPr b="1" i="0" sz="1600" u="none" cap="none" strike="noStrike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66" name="Google Shape;466;p9"/>
          <p:cNvGrpSpPr/>
          <p:nvPr/>
        </p:nvGrpSpPr>
        <p:grpSpPr>
          <a:xfrm>
            <a:off x="5912950" y="2585921"/>
            <a:ext cx="1042547" cy="785174"/>
            <a:chOff x="778884" y="1406079"/>
            <a:chExt cx="2114700" cy="340906"/>
          </a:xfrm>
        </p:grpSpPr>
        <p:sp>
          <p:nvSpPr>
            <p:cNvPr id="467" name="Google Shape;467;p9"/>
            <p:cNvSpPr/>
            <p:nvPr/>
          </p:nvSpPr>
          <p:spPr>
            <a:xfrm>
              <a:off x="778884" y="1590085"/>
              <a:ext cx="2114700" cy="156900"/>
            </a:xfrm>
            <a:prstGeom prst="rect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 txBox="1"/>
            <p:nvPr/>
          </p:nvSpPr>
          <p:spPr>
            <a:xfrm>
              <a:off x="1002668" y="1406079"/>
              <a:ext cx="1667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93C47D"/>
                  </a:solidFill>
                  <a:latin typeface="Avenir"/>
                  <a:ea typeface="Avenir"/>
                  <a:cs typeface="Avenir"/>
                  <a:sym typeface="Avenir"/>
                </a:rPr>
                <a:t>label</a:t>
              </a:r>
              <a:endParaRPr b="1" i="0" sz="1600" u="none" cap="none" strike="noStrike">
                <a:solidFill>
                  <a:srgbClr val="93C47D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69" name="Google Shape;46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9"/>
          <p:cNvSpPr txBox="1"/>
          <p:nvPr/>
        </p:nvSpPr>
        <p:spPr>
          <a:xfrm>
            <a:off x="378950" y="1961688"/>
            <a:ext cx="8520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This lecture we will return to the dataset of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four-year colleges and universities</a:t>
            </a:r>
            <a:r>
              <a:rPr b="1" i="0" lang="en" sz="16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California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</a:t>
            </a:r>
            <a:r>
              <a:rPr b="1" i="0" lang="en" sz="1600" u="sng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6020100" y="4098400"/>
            <a:ext cx="935400" cy="3936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 txBox="1"/>
          <p:nvPr/>
        </p:nvSpPr>
        <p:spPr>
          <a:xfrm>
            <a:off x="5974575" y="4486700"/>
            <a:ext cx="10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F9000"/>
                </a:solidFill>
                <a:latin typeface="Roboto Light"/>
                <a:ea typeface="Roboto Light"/>
                <a:cs typeface="Roboto Light"/>
                <a:sym typeface="Roboto Light"/>
              </a:rPr>
              <a:t>value</a:t>
            </a:r>
            <a:endParaRPr b="0" i="0" sz="1400" u="none" cap="none" strike="noStrike">
              <a:solidFill>
                <a:srgbClr val="BF9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CSV files using pandas</a:t>
            </a:r>
            <a:endParaRPr/>
          </a:p>
        </p:txBody>
      </p:sp>
      <p:sp>
        <p:nvSpPr>
          <p:cNvPr id="478" name="Google Shape;478;p10"/>
          <p:cNvSpPr txBox="1"/>
          <p:nvPr>
            <p:ph idx="1" type="body"/>
          </p:nvPr>
        </p:nvSpPr>
        <p:spPr>
          <a:xfrm>
            <a:off x="376500" y="909750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To interact with DataFrames, we first need to import the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pandas</a:t>
            </a:r>
            <a:r>
              <a:rPr lang="en"/>
              <a:t>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pandas</a:t>
            </a:r>
            <a:r>
              <a:rPr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Then, to load a table from a CSV, we call the function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read_csv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file_path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, where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file_path</a:t>
            </a:r>
            <a:r>
              <a:rPr lang="en"/>
              <a:t> is a string containing the name and location of the CSV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schools</a:t>
            </a:r>
            <a:r>
              <a:rPr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r>
              <a:rPr lang="en" sz="18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read_csv</a:t>
            </a:r>
            <a:r>
              <a:rPr lang="en" sz="18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'data/cal_unis.csv'</a:t>
            </a:r>
            <a:r>
              <a:rPr lang="en" sz="18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</p:txBody>
      </p:sp>
      <p:sp>
        <p:nvSpPr>
          <p:cNvPr id="479" name="Google Shape;4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10"/>
          <p:cNvSpPr/>
          <p:nvPr/>
        </p:nvSpPr>
        <p:spPr>
          <a:xfrm>
            <a:off x="2831700" y="4310475"/>
            <a:ext cx="3814500" cy="53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Always assign your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a name!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"/>
              <a:t> and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.shape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11"/>
          <p:cNvSpPr/>
          <p:nvPr/>
        </p:nvSpPr>
        <p:spPr>
          <a:xfrm>
            <a:off x="3444000" y="1092900"/>
            <a:ext cx="2256000" cy="59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How big is our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8" name="Google Shape;488;p11"/>
          <p:cNvSpPr txBox="1"/>
          <p:nvPr>
            <p:ph idx="4294967295" type="body"/>
          </p:nvPr>
        </p:nvSpPr>
        <p:spPr>
          <a:xfrm>
            <a:off x="67825" y="1845025"/>
            <a:ext cx="48402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One of the first things we may want to do when loading in a table is to determine the number of rows and columns. Assuming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"/>
              <a:t> is a DataFrame: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shape[0]</a:t>
            </a:r>
            <a:r>
              <a:rPr lang="en"/>
              <a:t> evaluates to the number of rows in the table.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shape[1]</a:t>
            </a:r>
            <a:r>
              <a:rPr lang="en"/>
              <a:t> evaluates to the number of columns in the table.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(df)</a:t>
            </a:r>
            <a:r>
              <a:rPr lang="en"/>
              <a:t> also returns the number of rows in the table.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89" name="Google Shape;489;p11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4755625" y="2194950"/>
            <a:ext cx="4313200" cy="167964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1"/>
          <p:cNvSpPr txBox="1"/>
          <p:nvPr/>
        </p:nvSpPr>
        <p:spPr>
          <a:xfrm>
            <a:off x="6169720" y="3884875"/>
            <a:ext cx="12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12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1" name="Google Shape;491;p11"/>
          <p:cNvSpPr/>
          <p:nvPr/>
        </p:nvSpPr>
        <p:spPr>
          <a:xfrm>
            <a:off x="5510700" y="4416875"/>
            <a:ext cx="2504700" cy="59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Why is it important to know the </a:t>
            </a:r>
            <a:r>
              <a:rPr b="0" i="1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of our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.head and .tail</a:t>
            </a:r>
            <a:endParaRPr/>
          </a:p>
        </p:txBody>
      </p:sp>
      <p:sp>
        <p:nvSpPr>
          <p:cNvPr id="497" name="Google Shape;49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12"/>
          <p:cNvSpPr txBox="1"/>
          <p:nvPr>
            <p:ph idx="4294967295" type="body"/>
          </p:nvPr>
        </p:nvSpPr>
        <p:spPr>
          <a:xfrm>
            <a:off x="236613" y="941950"/>
            <a:ext cx="3457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head(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num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allows us to extract a specified number of rows starting from the top.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tail(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num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allows us to extract a specified number of rows starting from the bottom.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By default, num is set to 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99" name="Google Shape;499;p12"/>
          <p:cNvPicPr preferRelativeResize="0"/>
          <p:nvPr/>
        </p:nvPicPr>
        <p:blipFill rotWithShape="1">
          <a:blip r:embed="rId3">
            <a:alphaModFix/>
          </a:blip>
          <a:srcRect b="3279" l="0" r="0" t="3279"/>
          <a:stretch/>
        </p:blipFill>
        <p:spPr>
          <a:xfrm>
            <a:off x="3895113" y="595533"/>
            <a:ext cx="5160685" cy="18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025" y="3086450"/>
            <a:ext cx="5106900" cy="133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2"/>
          <p:cNvGrpSpPr/>
          <p:nvPr/>
        </p:nvGrpSpPr>
        <p:grpSpPr>
          <a:xfrm>
            <a:off x="831125" y="3316500"/>
            <a:ext cx="3090900" cy="788525"/>
            <a:chOff x="1065575" y="3974600"/>
            <a:chExt cx="3090900" cy="788525"/>
          </a:xfrm>
        </p:grpSpPr>
        <p:sp>
          <p:nvSpPr>
            <p:cNvPr id="502" name="Google Shape;502;p12"/>
            <p:cNvSpPr/>
            <p:nvPr/>
          </p:nvSpPr>
          <p:spPr>
            <a:xfrm>
              <a:off x="1065575" y="4143925"/>
              <a:ext cx="1985400" cy="619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Access the bottom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3 rows of the table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2"/>
            <p:cNvCxnSpPr/>
            <p:nvPr/>
          </p:nvCxnSpPr>
          <p:spPr>
            <a:xfrm flipH="1" rot="10800000">
              <a:off x="3050975" y="3974600"/>
              <a:ext cx="1105500" cy="442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78f13eb3d_0_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509" name="Google Shape;509;g2b78f13eb3d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g2b78f13eb3d_0_17"/>
          <p:cNvSpPr txBox="1"/>
          <p:nvPr>
            <p:ph idx="4294967295" type="body"/>
          </p:nvPr>
        </p:nvSpPr>
        <p:spPr>
          <a:xfrm>
            <a:off x="236613" y="941950"/>
            <a:ext cx="3457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label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/>
              <a:t> allows us to extract a single column from a DataFrame using the column’s label.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/>
              <a:t> allows us to extract a single column from a DataFrame using the column’s index. </a:t>
            </a:r>
            <a:endParaRPr/>
          </a:p>
        </p:txBody>
      </p:sp>
      <p:grpSp>
        <p:nvGrpSpPr>
          <p:cNvPr id="511" name="Google Shape;511;g2b78f13eb3d_0_17"/>
          <p:cNvGrpSpPr/>
          <p:nvPr/>
        </p:nvGrpSpPr>
        <p:grpSpPr>
          <a:xfrm>
            <a:off x="1065575" y="3974600"/>
            <a:ext cx="3090900" cy="788525"/>
            <a:chOff x="1065575" y="3974600"/>
            <a:chExt cx="3090900" cy="788525"/>
          </a:xfrm>
        </p:grpSpPr>
        <p:sp>
          <p:nvSpPr>
            <p:cNvPr id="512" name="Google Shape;512;g2b78f13eb3d_0_17"/>
            <p:cNvSpPr/>
            <p:nvPr/>
          </p:nvSpPr>
          <p:spPr>
            <a:xfrm>
              <a:off x="1065575" y="4143925"/>
              <a:ext cx="1985400" cy="619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“County” column is at index 3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13" name="Google Shape;513;g2b78f13eb3d_0_17"/>
            <p:cNvCxnSpPr/>
            <p:nvPr/>
          </p:nvCxnSpPr>
          <p:spPr>
            <a:xfrm flipH="1" rot="10800000">
              <a:off x="3050975" y="3974600"/>
              <a:ext cx="1105500" cy="442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514" name="Google Shape;514;g2b78f13eb3d_0_17"/>
          <p:cNvPicPr preferRelativeResize="0"/>
          <p:nvPr/>
        </p:nvPicPr>
        <p:blipFill rotWithShape="1">
          <a:blip r:embed="rId3">
            <a:alphaModFix/>
          </a:blip>
          <a:srcRect b="3279" l="0" r="0" t="3279"/>
          <a:stretch/>
        </p:blipFill>
        <p:spPr>
          <a:xfrm>
            <a:off x="3895113" y="595533"/>
            <a:ext cx="5160685" cy="18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2b78f13eb3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2455325"/>
            <a:ext cx="2500225" cy="26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78f13eb3d_0_2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Rows</a:t>
            </a:r>
            <a:endParaRPr/>
          </a:p>
        </p:txBody>
      </p:sp>
      <p:sp>
        <p:nvSpPr>
          <p:cNvPr id="521" name="Google Shape;521;g2b78f13eb3d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g2b78f13eb3d_0_28"/>
          <p:cNvSpPr txBox="1"/>
          <p:nvPr>
            <p:ph idx="4294967295" type="body"/>
          </p:nvPr>
        </p:nvSpPr>
        <p:spPr>
          <a:xfrm>
            <a:off x="236613" y="941950"/>
            <a:ext cx="3457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label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/>
              <a:t> allows us to extract a single row from a DataFrame using the row’s label.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/>
              <a:t> allows us to extract a single row from a DataFrame using the column’s index. </a:t>
            </a:r>
            <a:endParaRPr/>
          </a:p>
        </p:txBody>
      </p:sp>
      <p:grpSp>
        <p:nvGrpSpPr>
          <p:cNvPr id="523" name="Google Shape;523;g2b78f13eb3d_0_28"/>
          <p:cNvGrpSpPr/>
          <p:nvPr/>
        </p:nvGrpSpPr>
        <p:grpSpPr>
          <a:xfrm>
            <a:off x="1065575" y="3288800"/>
            <a:ext cx="3090900" cy="788525"/>
            <a:chOff x="1065575" y="3974600"/>
            <a:chExt cx="3090900" cy="788525"/>
          </a:xfrm>
        </p:grpSpPr>
        <p:sp>
          <p:nvSpPr>
            <p:cNvPr id="524" name="Google Shape;524;g2b78f13eb3d_0_28"/>
            <p:cNvSpPr/>
            <p:nvPr/>
          </p:nvSpPr>
          <p:spPr>
            <a:xfrm>
              <a:off x="1065575" y="4143925"/>
              <a:ext cx="1985400" cy="619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</a:t>
              </a: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row at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index </a:t>
              </a: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2 is UC Irvine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25" name="Google Shape;525;g2b78f13eb3d_0_28"/>
            <p:cNvCxnSpPr/>
            <p:nvPr/>
          </p:nvCxnSpPr>
          <p:spPr>
            <a:xfrm flipH="1" rot="10800000">
              <a:off x="3050975" y="3974600"/>
              <a:ext cx="1105500" cy="442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526" name="Google Shape;526;g2b78f13eb3d_0_28"/>
          <p:cNvPicPr preferRelativeResize="0"/>
          <p:nvPr/>
        </p:nvPicPr>
        <p:blipFill rotWithShape="1">
          <a:blip r:embed="rId3">
            <a:alphaModFix/>
          </a:blip>
          <a:srcRect b="3279" l="0" r="0" t="3279"/>
          <a:stretch/>
        </p:blipFill>
        <p:spPr>
          <a:xfrm>
            <a:off x="3895113" y="595533"/>
            <a:ext cx="5160685" cy="18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2b78f13eb3d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750" y="2968648"/>
            <a:ext cx="4782400" cy="19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13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34" name="Google Shape;534;p13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380" y="323100"/>
            <a:ext cx="2720500" cy="26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541" name="Google Shape;5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14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14"/>
          <p:cNvPicPr preferRelativeResize="0"/>
          <p:nvPr/>
        </p:nvPicPr>
        <p:blipFill rotWithShape="1">
          <a:blip r:embed="rId4">
            <a:alphaModFix/>
          </a:blip>
          <a:srcRect b="903" l="0" r="0" t="903"/>
          <a:stretch/>
        </p:blipFill>
        <p:spPr>
          <a:xfrm>
            <a:off x="354400" y="3198525"/>
            <a:ext cx="5447548" cy="17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4"/>
          <p:cNvSpPr txBox="1"/>
          <p:nvPr/>
        </p:nvSpPr>
        <p:spPr>
          <a:xfrm>
            <a:off x="311700" y="850800"/>
            <a:ext cx="2770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Fill in the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blank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so that the correct array is returned. Select all that apply.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'name'</a:t>
            </a:r>
            <a:endParaRPr b="0" i="0" sz="1400" u="none" cap="none" strike="noStrike">
              <a:solidFill>
                <a:srgbClr val="B9212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'description'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'latitude'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'longitude'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1710200" y="3252500"/>
            <a:ext cx="380100" cy="18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4" name="Google Shape;284;p5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Thursdays 10-12am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Homework 2 is now due at FRIIDAY at  3pm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 New Homework this week!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Stay Tuned!</a:t>
            </a:r>
            <a:endParaRPr/>
          </a:p>
        </p:txBody>
      </p:sp>
      <p:sp>
        <p:nvSpPr>
          <p:cNvPr id="285" name="Google Shape;285;p5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286" name="Google Shape;28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5"/>
          <p:cNvSpPr txBox="1"/>
          <p:nvPr>
            <p:ph type="ctrTitle"/>
          </p:nvPr>
        </p:nvSpPr>
        <p:spPr>
          <a:xfrm>
            <a:off x="662100" y="18433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slicing</a:t>
            </a:r>
            <a:r>
              <a:rPr lang="en"/>
              <a:t> and dropping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15"/>
          <p:cNvSpPr txBox="1"/>
          <p:nvPr/>
        </p:nvSpPr>
        <p:spPr>
          <a:xfrm>
            <a:off x="115294" y="74952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3" name="Google Shape;553;p15"/>
          <p:cNvSpPr txBox="1"/>
          <p:nvPr/>
        </p:nvSpPr>
        <p:spPr>
          <a:xfrm>
            <a:off x="345475" y="167075"/>
            <a:ext cx="326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Hub Housekeeping!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Indexing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 and dropping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Columns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6"/>
          <p:cNvSpPr/>
          <p:nvPr/>
        </p:nvSpPr>
        <p:spPr>
          <a:xfrm>
            <a:off x="6230775" y="2060750"/>
            <a:ext cx="2151900" cy="9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Make a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new 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with the relevant columns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5777338" y="2417000"/>
            <a:ext cx="324600" cy="24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3496625" y="2060750"/>
            <a:ext cx="2151900" cy="9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which columns are relevant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1" name="Google Shape;561;p16"/>
          <p:cNvSpPr/>
          <p:nvPr/>
        </p:nvSpPr>
        <p:spPr>
          <a:xfrm>
            <a:off x="761325" y="2060750"/>
            <a:ext cx="2151900" cy="9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in table with many columns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Common Workflow</a:t>
            </a:r>
            <a:endParaRPr/>
          </a:p>
        </p:txBody>
      </p:sp>
      <p:sp>
        <p:nvSpPr>
          <p:cNvPr id="563" name="Google Shape;563;p16"/>
          <p:cNvSpPr txBox="1"/>
          <p:nvPr>
            <p:ph idx="1" type="body"/>
          </p:nvPr>
        </p:nvSpPr>
        <p:spPr>
          <a:xfrm>
            <a:off x="6230775" y="3077500"/>
            <a:ext cx="215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Next up!</a:t>
            </a:r>
            <a:endParaRPr b="1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16"/>
          <p:cNvSpPr/>
          <p:nvPr/>
        </p:nvSpPr>
        <p:spPr>
          <a:xfrm>
            <a:off x="3041063" y="2417750"/>
            <a:ext cx="324600" cy="24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.loc[]</a:t>
            </a:r>
            <a:r>
              <a:rPr lang="en"/>
              <a:t> and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.drop()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7"/>
          <p:cNvSpPr/>
          <p:nvPr/>
        </p:nvSpPr>
        <p:spPr>
          <a:xfrm>
            <a:off x="982025" y="4179950"/>
            <a:ext cx="3240300" cy="6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Both methods return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new tables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 The original table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is </a:t>
            </a:r>
            <a:r>
              <a:rPr b="0" i="0" lang="en" sz="1400" u="sng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not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changed!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3" name="Google Shape;573;p17"/>
          <p:cNvSpPr txBox="1"/>
          <p:nvPr>
            <p:ph idx="4294967295" type="body"/>
          </p:nvPr>
        </p:nvSpPr>
        <p:spPr>
          <a:xfrm>
            <a:off x="325625" y="829000"/>
            <a:ext cx="48018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After we identify which columns are relevant, we may want to work with only those columns. We can narrow down our table by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slicing</a:t>
            </a:r>
            <a:r>
              <a:rPr lang="en"/>
              <a:t> the columns we want or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dropping</a:t>
            </a:r>
            <a:r>
              <a:rPr lang="en"/>
              <a:t> the columns we don’t want: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1, c2,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]]</a:t>
            </a:r>
            <a:r>
              <a:rPr lang="en"/>
              <a:t> takes in a list of one or more column labels (or indices)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returns a new table</a:t>
            </a:r>
            <a:r>
              <a:rPr lang="en"/>
              <a:t> with just those columns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drop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(columns = [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1, c2, 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r>
              <a:rPr lang="en"/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returns a new table</a:t>
            </a:r>
            <a:r>
              <a:rPr lang="en"/>
              <a:t> </a:t>
            </a:r>
            <a:r>
              <a:rPr lang="en" u="sng"/>
              <a:t>without</a:t>
            </a:r>
            <a:r>
              <a:rPr lang="en"/>
              <a:t> the specified columns</a:t>
            </a:r>
            <a:endParaRPr/>
          </a:p>
        </p:txBody>
      </p:sp>
      <p:pic>
        <p:nvPicPr>
          <p:cNvPr id="574" name="Google Shape;5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750" y="829001"/>
            <a:ext cx="3916249" cy="3985353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7"/>
          <p:cNvSpPr/>
          <p:nvPr/>
        </p:nvSpPr>
        <p:spPr>
          <a:xfrm>
            <a:off x="7276925" y="2413525"/>
            <a:ext cx="178800" cy="88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C1E3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7"/>
          <p:cNvSpPr txBox="1"/>
          <p:nvPr/>
        </p:nvSpPr>
        <p:spPr>
          <a:xfrm>
            <a:off x="7559275" y="2487625"/>
            <a:ext cx="1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assign this new table to a variable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/>
              <a:t>dding Columns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115294" y="920144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345475" y="167075"/>
            <a:ext cx="326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Hub Housekeeping!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Indexing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 and dropping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Columns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Adding Columns</a:t>
            </a:r>
            <a:endParaRPr/>
          </a:p>
        </p:txBody>
      </p:sp>
      <p:sp>
        <p:nvSpPr>
          <p:cNvPr id="590" name="Google Shape;590;p19"/>
          <p:cNvSpPr txBox="1"/>
          <p:nvPr>
            <p:ph idx="1" type="body"/>
          </p:nvPr>
        </p:nvSpPr>
        <p:spPr>
          <a:xfrm>
            <a:off x="236625" y="863550"/>
            <a:ext cx="50550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returns a new DataFrame</a:t>
            </a:r>
            <a:r>
              <a:rPr lang="en">
                <a:solidFill>
                  <a:srgbClr val="000000"/>
                </a:solidFill>
              </a:rPr>
              <a:t> with additional column(s)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, where index ‘i’ specifies the location to insert the new column,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/>
              <a:t> is the new column name, and values is a list of new data points.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50" y="884725"/>
            <a:ext cx="3829801" cy="376438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964700" y="3833575"/>
            <a:ext cx="3442800" cy="67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Caution: Unlike drop and loc, the insert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method </a:t>
            </a:r>
            <a:r>
              <a:rPr i="1" lang="en">
                <a:latin typeface="Roboto Light"/>
                <a:ea typeface="Roboto Light"/>
                <a:cs typeface="Roboto Light"/>
                <a:sym typeface="Roboto Light"/>
              </a:rPr>
              <a:t>does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change the original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Creating Tables from Scratch</a:t>
            </a:r>
            <a:endParaRPr/>
          </a:p>
        </p:txBody>
      </p:sp>
      <p:sp>
        <p:nvSpPr>
          <p:cNvPr id="599" name="Google Shape;599;p20"/>
          <p:cNvSpPr txBox="1"/>
          <p:nvPr>
            <p:ph idx="1" type="body"/>
          </p:nvPr>
        </p:nvSpPr>
        <p:spPr>
          <a:xfrm>
            <a:off x="376500" y="863550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While we mostly will load in tables from CSV files, we could also create tables from scratch.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function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pd.DataFrame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1400"/>
              <a:t> </a:t>
            </a:r>
            <a:r>
              <a:rPr lang="en"/>
              <a:t>creates an empty table.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insert data using an array or a dictionary.</a:t>
            </a:r>
            <a:endParaRPr/>
          </a:p>
        </p:txBody>
      </p:sp>
      <p:pic>
        <p:nvPicPr>
          <p:cNvPr id="600" name="Google Shape;6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13" y="2217207"/>
            <a:ext cx="6058781" cy="229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2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08" name="Google Shape;608;p21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614" name="Google Shape;6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22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22"/>
          <p:cNvSpPr txBox="1"/>
          <p:nvPr>
            <p:ph idx="1" type="body"/>
          </p:nvPr>
        </p:nvSpPr>
        <p:spPr>
          <a:xfrm>
            <a:off x="352350" y="935717"/>
            <a:ext cx="3716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Fill in the three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blanks</a:t>
            </a:r>
            <a:r>
              <a:rPr lang="en"/>
              <a:t> so that the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correct table</a:t>
            </a:r>
            <a:r>
              <a:rPr lang="en"/>
              <a:t> is returned. </a:t>
            </a:r>
            <a:endParaRPr/>
          </a:p>
        </p:txBody>
      </p:sp>
      <p:pic>
        <p:nvPicPr>
          <p:cNvPr id="617" name="Google Shape;6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175" y="1377075"/>
            <a:ext cx="2104525" cy="35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2"/>
          <p:cNvSpPr/>
          <p:nvPr/>
        </p:nvSpPr>
        <p:spPr>
          <a:xfrm>
            <a:off x="3464400" y="3014300"/>
            <a:ext cx="1930200" cy="50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/>
          <p:nvPr/>
        </p:nvSpPr>
        <p:spPr>
          <a:xfrm>
            <a:off x="3430125" y="3589150"/>
            <a:ext cx="1560000" cy="1190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b78f13eb3d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5" name="Google Shape;625;g2b78f13eb3d_0_51"/>
          <p:cNvSpPr txBox="1"/>
          <p:nvPr>
            <p:ph type="ctrTitle"/>
          </p:nvPr>
        </p:nvSpPr>
        <p:spPr>
          <a:xfrm>
            <a:off x="662100" y="201765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Demo: WNBA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78f13eb3d_0_5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WNBA Data</a:t>
            </a:r>
            <a:endParaRPr/>
          </a:p>
        </p:txBody>
      </p:sp>
      <p:sp>
        <p:nvSpPr>
          <p:cNvPr id="631" name="Google Shape;631;g2b78f13eb3d_0_58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Let’s apply the methods we just learned about to a dataset of WNBA statistics from the 2020 season. The data was downloaded from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pic>
        <p:nvPicPr>
          <p:cNvPr id="632" name="Google Shape;632;g2b78f13eb3d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563" y="1830900"/>
            <a:ext cx="5746868" cy="29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2b78f13eb3d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Jupyter Hub Housekeeping!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Boolean Indexing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Pandas: the “dataframe” type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/>
              <a:t>Slicing and dropping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/>
              <a:t>Adding Columns</a:t>
            </a:r>
            <a:endParaRPr/>
          </a:p>
        </p:txBody>
      </p:sp>
      <p:sp>
        <p:nvSpPr>
          <p:cNvPr id="294" name="Google Shape;294;p6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295" name="Google Shape;295;p6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07, </a:t>
            </a:r>
            <a:r>
              <a:rPr lang="en"/>
              <a:t>Spark</a:t>
            </a:r>
            <a:r>
              <a:rPr lang="en"/>
              <a:t> 010, 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34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645" name="Google Shape;645;p35"/>
          <p:cNvGraphicFramePr/>
          <p:nvPr/>
        </p:nvGraphicFramePr>
        <p:xfrm>
          <a:off x="285884" y="7775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{4A2F002D-1FCD-43E7-8923-4440790B69D4}</a:tableStyleId>
              </a:tblPr>
              <a:tblGrid>
                <a:gridCol w="3388600"/>
                <a:gridCol w="5183650"/>
              </a:tblGrid>
              <a:tr h="35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 or Property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Behavior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pd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read_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csv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file_path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Loads in a table from data.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shape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t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uple containing 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the number of rows 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and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columns in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head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Displays the first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rows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tail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Displays the last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rows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loc[:,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label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only 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the corresponding column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 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loc[:,[c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1,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…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 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 b="1" sz="1200">
                        <a:solidFill>
                          <a:srgbClr val="9929BD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only the specified columns.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drop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columns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=[c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1,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2,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without the specified columns.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insert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i, name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values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solidFill>
                          <a:srgbClr val="9929BD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a single additional column</a:t>
                      </a: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located at index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pd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DataFrame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Used to create a DataFrame from scratch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3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Indexing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pandas</a:t>
            </a:r>
            <a:r>
              <a:rPr lang="en"/>
              <a:t> DataFrames!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Columns and Rows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and Slicing DataFrames</a:t>
            </a:r>
            <a:endParaRPr/>
          </a:p>
        </p:txBody>
      </p:sp>
      <p:sp>
        <p:nvSpPr>
          <p:cNvPr id="652" name="Google Shape;652;p3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53" name="Google Shape;653;p37"/>
          <p:cNvSpPr txBox="1"/>
          <p:nvPr>
            <p:ph idx="2" type="body"/>
          </p:nvPr>
        </p:nvSpPr>
        <p:spPr>
          <a:xfrm>
            <a:off x="4882950" y="841525"/>
            <a:ext cx="39501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 to Visualization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84be7795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g2684be77955_0_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Table Structure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Pandas: the “dataframe” type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/>
              <a:t> and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drop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Adding Columns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Filtering with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Additional Methods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Demo</a:t>
            </a:r>
            <a:endParaRPr/>
          </a:p>
        </p:txBody>
      </p:sp>
      <p:sp>
        <p:nvSpPr>
          <p:cNvPr id="302" name="Google Shape;302;g2684be77955_0_0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03" name="Google Shape;303;g2684be77955_0_0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07, Spark 010, Spring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6 Content</a:t>
            </a:r>
            <a:endParaRPr/>
          </a:p>
        </p:txBody>
      </p:sp>
      <p:sp>
        <p:nvSpPr>
          <p:cNvPr id="309" name="Google Shape;30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1550863" y="1239450"/>
            <a:ext cx="2749200" cy="12870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Module 1</a:t>
            </a:r>
            <a:endParaRPr b="1" i="0" sz="14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 to Python and Jupyter Notebooks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4843938" y="1239450"/>
            <a:ext cx="2749200" cy="12870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Module 2</a:t>
            </a:r>
            <a:endParaRPr b="1" i="0" sz="14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Data Visualization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1550863" y="2905550"/>
            <a:ext cx="2749200" cy="1287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Module 3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Working with Tables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4843938" y="2905550"/>
            <a:ext cx="2749200" cy="1287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Module 4</a:t>
            </a:r>
            <a:endParaRPr b="1" i="0" sz="1400" u="none" cap="none" strike="noStrike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Simulation and Randomness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4088025" y="175050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White Heavy Check Mark Emoji, Apple style"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425" y="1332650"/>
            <a:ext cx="263425" cy="26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 progress emoji" id="316" name="Google Shape;3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1547" y="1332650"/>
            <a:ext cx="263425" cy="26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 progress emoji" id="317" name="Google Shape;3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422" y="3007450"/>
            <a:ext cx="263425" cy="2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84be77955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g2684be77955_0_7"/>
          <p:cNvSpPr txBox="1"/>
          <p:nvPr>
            <p:ph type="ctrTitle"/>
          </p:nvPr>
        </p:nvSpPr>
        <p:spPr>
          <a:xfrm>
            <a:off x="662100" y="20511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JupyterHub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Shut Down Your Code!</a:t>
            </a:r>
            <a:endParaRPr/>
          </a:p>
        </p:txBody>
      </p:sp>
      <p:sp>
        <p:nvSpPr>
          <p:cNvPr id="324" name="Google Shape;324;g2684be77955_0_7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g2684be77955_0_7"/>
          <p:cNvSpPr txBox="1"/>
          <p:nvPr/>
        </p:nvSpPr>
        <p:spPr>
          <a:xfrm>
            <a:off x="345475" y="167075"/>
            <a:ext cx="326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Hub Housekeeping!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Indexing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 and dropping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Columns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84be77955_0_14"/>
          <p:cNvSpPr txBox="1"/>
          <p:nvPr>
            <p:ph type="title"/>
          </p:nvPr>
        </p:nvSpPr>
        <p:spPr>
          <a:xfrm>
            <a:off x="311700" y="0"/>
            <a:ext cx="8520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JupyterHub Keeps Your Notebooks in Memory</a:t>
            </a:r>
            <a:endParaRPr/>
          </a:p>
        </p:txBody>
      </p:sp>
      <p:sp>
        <p:nvSpPr>
          <p:cNvPr id="331" name="Google Shape;331;g2684be77955_0_14"/>
          <p:cNvSpPr txBox="1"/>
          <p:nvPr>
            <p:ph idx="1" type="body"/>
          </p:nvPr>
        </p:nvSpPr>
        <p:spPr>
          <a:xfrm>
            <a:off x="236625" y="961500"/>
            <a:ext cx="3627900" cy="4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Part of what is awesome about a JupyterHub, you can access your code from anywhere and don’t need to </a:t>
            </a:r>
            <a:r>
              <a:rPr lang="en"/>
              <a:t>install</a:t>
            </a:r>
            <a:r>
              <a:rPr lang="en"/>
              <a:t> anything.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a few housekeeping things you have to do including making sure that </a:t>
            </a:r>
            <a:r>
              <a:rPr lang="en"/>
              <a:t>you’re in the right directory.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Today I want you to make sure you don’t have any running/active sessions.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2" name="Google Shape;332;g2684be77955_0_14"/>
          <p:cNvSpPr txBox="1"/>
          <p:nvPr>
            <p:ph idx="12" type="sldNum"/>
          </p:nvPr>
        </p:nvSpPr>
        <p:spPr>
          <a:xfrm>
            <a:off x="8472458" y="4573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g2684be7795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150" y="660000"/>
            <a:ext cx="3253032" cy="41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84be77955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g2684be77955_0_34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