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embeddedFontLst>
    <p:embeddedFont>
      <p:font typeface="Roboto"/>
      <p:regular r:id="rId51"/>
      <p:bold r:id="rId52"/>
      <p:italic r:id="rId53"/>
      <p:boldItalic r:id="rId54"/>
    </p:embeddedFont>
    <p:embeddedFont>
      <p:font typeface="Roboto Medium"/>
      <p:regular r:id="rId55"/>
      <p:bold r:id="rId56"/>
      <p:italic r:id="rId57"/>
      <p:boldItalic r:id="rId58"/>
    </p:embeddedFont>
    <p:embeddedFont>
      <p:font typeface="Source Code Pro"/>
      <p:regular r:id="rId59"/>
      <p:bold r:id="rId60"/>
      <p:italic r:id="rId61"/>
      <p:boldItalic r:id="rId62"/>
    </p:embeddedFont>
    <p:embeddedFont>
      <p:font typeface="Roboto Light"/>
      <p:regular r:id="rId63"/>
      <p:bold r:id="rId64"/>
      <p:italic r:id="rId65"/>
      <p:boldItalic r:id="rId66"/>
    </p:embeddedFont>
    <p:embeddedFont>
      <p:font typeface="Roboto Mon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71" roundtripDataSignature="AMtx7mhv/PVhZw54K+BrfVSvM50za+7Z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181A24-D92F-46DD-9CA4-BE64BA12200E}">
  <a:tblStyle styleId="{4E181A24-D92F-46DD-9CA4-BE64BA12200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customschemas.google.com/relationships/presentationmetadata" Target="metadata"/><Relationship Id="rId70" Type="http://schemas.openxmlformats.org/officeDocument/2006/relationships/font" Target="fonts/RobotoMono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SourceCodePro-boldItalic.fntdata"/><Relationship Id="rId61" Type="http://schemas.openxmlformats.org/officeDocument/2006/relationships/font" Target="fonts/SourceCodePro-italic.fntdata"/><Relationship Id="rId20" Type="http://schemas.openxmlformats.org/officeDocument/2006/relationships/slide" Target="slides/slide14.xml"/><Relationship Id="rId64" Type="http://schemas.openxmlformats.org/officeDocument/2006/relationships/font" Target="fonts/RobotoLight-bold.fntdata"/><Relationship Id="rId63" Type="http://schemas.openxmlformats.org/officeDocument/2006/relationships/font" Target="fonts/RobotoLight-regular.fntdata"/><Relationship Id="rId22" Type="http://schemas.openxmlformats.org/officeDocument/2006/relationships/slide" Target="slides/slide16.xml"/><Relationship Id="rId66" Type="http://schemas.openxmlformats.org/officeDocument/2006/relationships/font" Target="fonts/RobotoLight-boldItalic.fntdata"/><Relationship Id="rId21" Type="http://schemas.openxmlformats.org/officeDocument/2006/relationships/slide" Target="slides/slide15.xml"/><Relationship Id="rId65" Type="http://schemas.openxmlformats.org/officeDocument/2006/relationships/font" Target="fonts/RobotoLight-italic.fntdata"/><Relationship Id="rId24" Type="http://schemas.openxmlformats.org/officeDocument/2006/relationships/slide" Target="slides/slide18.xml"/><Relationship Id="rId68" Type="http://schemas.openxmlformats.org/officeDocument/2006/relationships/font" Target="fonts/RobotoMono-bold.fntdata"/><Relationship Id="rId23" Type="http://schemas.openxmlformats.org/officeDocument/2006/relationships/slide" Target="slides/slide17.xml"/><Relationship Id="rId67" Type="http://schemas.openxmlformats.org/officeDocument/2006/relationships/font" Target="fonts/RobotoMono-regular.fntdata"/><Relationship Id="rId60" Type="http://schemas.openxmlformats.org/officeDocument/2006/relationships/font" Target="fonts/SourceCodePro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obotoMon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regular.fntdata"/><Relationship Id="rId50" Type="http://schemas.openxmlformats.org/officeDocument/2006/relationships/slide" Target="slides/slide44.xml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5.xml"/><Relationship Id="rId55" Type="http://schemas.openxmlformats.org/officeDocument/2006/relationships/font" Target="fonts/RobotoMedium-regular.fntdata"/><Relationship Id="rId10" Type="http://schemas.openxmlformats.org/officeDocument/2006/relationships/slide" Target="slides/slide4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7.xml"/><Relationship Id="rId57" Type="http://schemas.openxmlformats.org/officeDocument/2006/relationships/font" Target="fonts/RobotoMedium-italic.fntdata"/><Relationship Id="rId12" Type="http://schemas.openxmlformats.org/officeDocument/2006/relationships/slide" Target="slides/slide6.xml"/><Relationship Id="rId56" Type="http://schemas.openxmlformats.org/officeDocument/2006/relationships/font" Target="fonts/RobotoMedium-bold.fntdata"/><Relationship Id="rId15" Type="http://schemas.openxmlformats.org/officeDocument/2006/relationships/slide" Target="slides/slide9.xml"/><Relationship Id="rId59" Type="http://schemas.openxmlformats.org/officeDocument/2006/relationships/font" Target="fonts/SourceCodePro-regular.fntdata"/><Relationship Id="rId14" Type="http://schemas.openxmlformats.org/officeDocument/2006/relationships/slide" Target="slides/slide8.xml"/><Relationship Id="rId58" Type="http://schemas.openxmlformats.org/officeDocument/2006/relationships/font" Target="fonts/RobotoMedium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6a9e42bf7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26a9e42bf7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bf0a7dd30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2bf0a7dd30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bf0a7dd30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2bf0a7dd30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bf0a7dd30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2bf0a7dd30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bf0a7dd30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2bf0a7dd30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allTracksByDaysOnCharts = spotifyStreams[['track_name','days_on_chart']]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ax = allTracksByDaysOnCharts.sort_values('days_on_chart',ascending = False).head(10).plot.barh(x='track_name',title='Days on Chart')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bf0a7dd30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g2bf0a7dd30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6a9e42bf7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26a9e42bf7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bf0a7dd30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g2bf0a7dd30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bf0a7dd30e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g2bf0a7dd30e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bf0a7dd30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g2bf0a7dd30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" name="Google Shape;61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bf0a7dd30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g2bf0a7dd30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top15 = spotifyStreams.take(np.arange(15))[['track_name','streams']];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ax = top15.sort_values('streams',ascending = False).plot.barh(x='track_name',title='Top 15 Streams')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2" name="Google Shape;6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3" name="Google Shape;68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0" name="Google Shape;69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6" name="Google Shape;69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7" name="Google Shape;71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3" name="Google Shape;13;p38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ECTION_TITLE_AND_DESCRIPTION_1_5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7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61" name="Google Shape;61;p47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47"/>
          <p:cNvSpPr txBox="1"/>
          <p:nvPr>
            <p:ph idx="2" type="body"/>
          </p:nvPr>
        </p:nvSpPr>
        <p:spPr>
          <a:xfrm>
            <a:off x="4882950" y="1130475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63" name="Google Shape;63;p47"/>
          <p:cNvSpPr txBox="1"/>
          <p:nvPr>
            <p:ph idx="3" type="title"/>
          </p:nvPr>
        </p:nvSpPr>
        <p:spPr>
          <a:xfrm>
            <a:off x="488295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8"/>
          <p:cNvSpPr txBox="1"/>
          <p:nvPr>
            <p:ph type="title"/>
          </p:nvPr>
        </p:nvSpPr>
        <p:spPr>
          <a:xfrm>
            <a:off x="311700" y="1922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48"/>
          <p:cNvSpPr txBox="1"/>
          <p:nvPr>
            <p:ph idx="1" type="subTitle"/>
          </p:nvPr>
        </p:nvSpPr>
        <p:spPr>
          <a:xfrm>
            <a:off x="311700" y="2605525"/>
            <a:ext cx="85206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9"/>
          <p:cNvSpPr txBox="1"/>
          <p:nvPr>
            <p:ph idx="1" type="subTitle"/>
          </p:nvPr>
        </p:nvSpPr>
        <p:spPr>
          <a:xfrm>
            <a:off x="4911800" y="419822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49"/>
          <p:cNvSpPr txBox="1"/>
          <p:nvPr>
            <p:ph idx="2" type="body"/>
          </p:nvPr>
        </p:nvSpPr>
        <p:spPr>
          <a:xfrm>
            <a:off x="119505" y="771925"/>
            <a:ext cx="43023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3" name="Google Shape;73;p49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49"/>
          <p:cNvSpPr/>
          <p:nvPr/>
        </p:nvSpPr>
        <p:spPr>
          <a:xfrm>
            <a:off x="250680" y="619324"/>
            <a:ext cx="1126500" cy="47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9"/>
          <p:cNvSpPr txBox="1"/>
          <p:nvPr>
            <p:ph idx="3" type="title"/>
          </p:nvPr>
        </p:nvSpPr>
        <p:spPr>
          <a:xfrm>
            <a:off x="5306775" y="3650600"/>
            <a:ext cx="3650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 1">
  <p:cSld name="SECTION_TITLE_AND_DESCRIPTION_2_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0"/>
          <p:cNvSpPr txBox="1"/>
          <p:nvPr>
            <p:ph idx="1" type="subTitle"/>
          </p:nvPr>
        </p:nvSpPr>
        <p:spPr>
          <a:xfrm>
            <a:off x="4911800" y="419822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" name="Google Shape;8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50"/>
          <p:cNvSpPr txBox="1"/>
          <p:nvPr>
            <p:ph idx="2" type="body"/>
          </p:nvPr>
        </p:nvSpPr>
        <p:spPr>
          <a:xfrm>
            <a:off x="119505" y="771925"/>
            <a:ext cx="43023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2" name="Google Shape;82;p50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50"/>
          <p:cNvSpPr/>
          <p:nvPr/>
        </p:nvSpPr>
        <p:spPr>
          <a:xfrm>
            <a:off x="250680" y="619324"/>
            <a:ext cx="1126500" cy="4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0"/>
          <p:cNvSpPr txBox="1"/>
          <p:nvPr>
            <p:ph idx="3" type="title"/>
          </p:nvPr>
        </p:nvSpPr>
        <p:spPr>
          <a:xfrm>
            <a:off x="5306775" y="3650600"/>
            <a:ext cx="3650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Quote">
  <p:cSld name="SECTION_TITLE_AND_DESCRIPTION_2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1"/>
          <p:cNvSpPr txBox="1"/>
          <p:nvPr>
            <p:ph idx="1" type="subTitle"/>
          </p:nvPr>
        </p:nvSpPr>
        <p:spPr>
          <a:xfrm>
            <a:off x="248050" y="376487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51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91" name="Google Shape;91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1"/>
          <p:cNvSpPr/>
          <p:nvPr/>
        </p:nvSpPr>
        <p:spPr>
          <a:xfrm>
            <a:off x="1356250" y="1301238"/>
            <a:ext cx="1828800" cy="182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1"/>
          <p:cNvSpPr txBox="1"/>
          <p:nvPr>
            <p:ph idx="2" type="title"/>
          </p:nvPr>
        </p:nvSpPr>
        <p:spPr>
          <a:xfrm>
            <a:off x="500800" y="3264572"/>
            <a:ext cx="3539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94" name="Google Shape;94;p51"/>
          <p:cNvSpPr/>
          <p:nvPr/>
        </p:nvSpPr>
        <p:spPr>
          <a:xfrm>
            <a:off x="1424800" y="1369788"/>
            <a:ext cx="1691700" cy="169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1"/>
          <p:cNvSpPr txBox="1"/>
          <p:nvPr>
            <p:ph idx="3" type="body"/>
          </p:nvPr>
        </p:nvSpPr>
        <p:spPr>
          <a:xfrm>
            <a:off x="5003100" y="1032700"/>
            <a:ext cx="37098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Quote">
  <p:cSld name="SECTION_TITLE_AND_DESCRIPTION_2_2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2"/>
          <p:cNvSpPr txBox="1"/>
          <p:nvPr>
            <p:ph idx="1" type="subTitle"/>
          </p:nvPr>
        </p:nvSpPr>
        <p:spPr>
          <a:xfrm>
            <a:off x="248050" y="376487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52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01" name="Google Shape;101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52"/>
          <p:cNvSpPr/>
          <p:nvPr/>
        </p:nvSpPr>
        <p:spPr>
          <a:xfrm>
            <a:off x="1356250" y="1301238"/>
            <a:ext cx="1828800" cy="182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2"/>
          <p:cNvSpPr txBox="1"/>
          <p:nvPr>
            <p:ph idx="2" type="title"/>
          </p:nvPr>
        </p:nvSpPr>
        <p:spPr>
          <a:xfrm>
            <a:off x="500800" y="3264572"/>
            <a:ext cx="3539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04" name="Google Shape;104;p52"/>
          <p:cNvSpPr/>
          <p:nvPr/>
        </p:nvSpPr>
        <p:spPr>
          <a:xfrm>
            <a:off x="1424800" y="1369788"/>
            <a:ext cx="1691700" cy="169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2"/>
          <p:cNvSpPr txBox="1"/>
          <p:nvPr>
            <p:ph idx="3" type="body"/>
          </p:nvPr>
        </p:nvSpPr>
        <p:spPr>
          <a:xfrm>
            <a:off x="5003100" y="1032700"/>
            <a:ext cx="37098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Quote">
  <p:cSld name="SECTION_TITLE_AND_DESCRIPTION_2_2_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3"/>
          <p:cNvSpPr txBox="1"/>
          <p:nvPr>
            <p:ph idx="1" type="subTitle"/>
          </p:nvPr>
        </p:nvSpPr>
        <p:spPr>
          <a:xfrm>
            <a:off x="248050" y="376487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53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11" name="Google Shape;111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53"/>
          <p:cNvSpPr/>
          <p:nvPr/>
        </p:nvSpPr>
        <p:spPr>
          <a:xfrm>
            <a:off x="1356250" y="1301238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3"/>
          <p:cNvSpPr txBox="1"/>
          <p:nvPr>
            <p:ph idx="2" type="body"/>
          </p:nvPr>
        </p:nvSpPr>
        <p:spPr>
          <a:xfrm>
            <a:off x="5003100" y="1032700"/>
            <a:ext cx="37098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53"/>
          <p:cNvSpPr txBox="1"/>
          <p:nvPr>
            <p:ph idx="3" type="title"/>
          </p:nvPr>
        </p:nvSpPr>
        <p:spPr>
          <a:xfrm>
            <a:off x="500800" y="3264572"/>
            <a:ext cx="3539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15" name="Google Shape;115;p53"/>
          <p:cNvSpPr/>
          <p:nvPr/>
        </p:nvSpPr>
        <p:spPr>
          <a:xfrm>
            <a:off x="1424800" y="1369788"/>
            <a:ext cx="1691700" cy="169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4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4"/>
          <p:cNvSpPr txBox="1"/>
          <p:nvPr>
            <p:ph idx="1" type="subTitle"/>
          </p:nvPr>
        </p:nvSpPr>
        <p:spPr>
          <a:xfrm>
            <a:off x="225450" y="37910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9" name="Google Shape;119;p54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20" name="Google Shape;120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54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54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5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5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55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55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1" name="Google Shape;131;p55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6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6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5" name="Google Shape;135;p56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i="0" sz="2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56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9" name="Google Shape;139;p56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9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" name="Google Shape;18;p39"/>
          <p:cNvSpPr txBox="1"/>
          <p:nvPr>
            <p:ph idx="2" type="body"/>
          </p:nvPr>
        </p:nvSpPr>
        <p:spPr>
          <a:xfrm>
            <a:off x="4667425" y="772025"/>
            <a:ext cx="43023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9" name="Google Shape;19;p39"/>
          <p:cNvSpPr txBox="1"/>
          <p:nvPr>
            <p:ph type="title"/>
          </p:nvPr>
        </p:nvSpPr>
        <p:spPr>
          <a:xfrm>
            <a:off x="4667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20" name="Google Shape;2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9"/>
          <p:cNvSpPr/>
          <p:nvPr/>
        </p:nvSpPr>
        <p:spPr>
          <a:xfrm>
            <a:off x="4798600" y="619424"/>
            <a:ext cx="1126500" cy="4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9"/>
          <p:cNvSpPr txBox="1"/>
          <p:nvPr>
            <p:ph idx="3" type="title"/>
          </p:nvPr>
        </p:nvSpPr>
        <p:spPr>
          <a:xfrm>
            <a:off x="225450" y="3395900"/>
            <a:ext cx="3650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 1">
  <p:cSld name="SECTION_TITLE_AND_DESCRIPTION_2_1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7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7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57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57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47" name="Google Shape;147;p57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8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Google Shape;150;p58"/>
          <p:cNvSpPr txBox="1"/>
          <p:nvPr>
            <p:ph idx="1" type="body"/>
          </p:nvPr>
        </p:nvSpPr>
        <p:spPr>
          <a:xfrm>
            <a:off x="4812381" y="85940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51" name="Google Shape;15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58"/>
          <p:cNvSpPr txBox="1"/>
          <p:nvPr>
            <p:ph idx="2" type="body"/>
          </p:nvPr>
        </p:nvSpPr>
        <p:spPr>
          <a:xfrm>
            <a:off x="326856" y="86355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9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8" name="Google Shape;158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2" name="Google Shape;162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3" name="Google Shape;16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61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62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73" name="Google Shape;173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4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64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78" name="Google Shape;178;p64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79" name="Google Shape;179;p64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80" name="Google Shape;180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5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65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85" name="Google Shape;185;p65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86" name="Google Shape;186;p65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7" name="Google Shape;187;p65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88" name="Google Shape;188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1" name="Google Shape;191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0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4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8" name="Google Shape;28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0"/>
          <p:cNvSpPr txBox="1"/>
          <p:nvPr>
            <p:ph type="title"/>
          </p:nvPr>
        </p:nvSpPr>
        <p:spPr>
          <a:xfrm>
            <a:off x="342300" y="1630875"/>
            <a:ext cx="38874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40"/>
          <p:cNvSpPr txBox="1"/>
          <p:nvPr>
            <p:ph idx="2" type="subTitle"/>
          </p:nvPr>
        </p:nvSpPr>
        <p:spPr>
          <a:xfrm>
            <a:off x="380250" y="2943375"/>
            <a:ext cx="381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0"/>
          <p:cNvSpPr/>
          <p:nvPr/>
        </p:nvSpPr>
        <p:spPr>
          <a:xfrm>
            <a:off x="457200" y="2873175"/>
            <a:ext cx="1126500" cy="7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o">
  <p:cSld name="SECTION_HEADER_3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7"/>
          <p:cNvSpPr txBox="1"/>
          <p:nvPr>
            <p:ph type="title"/>
          </p:nvPr>
        </p:nvSpPr>
        <p:spPr>
          <a:xfrm>
            <a:off x="4291275" y="1465050"/>
            <a:ext cx="4541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94" name="Google Shape;194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67"/>
          <p:cNvSpPr/>
          <p:nvPr/>
        </p:nvSpPr>
        <p:spPr>
          <a:xfrm>
            <a:off x="621625" y="972600"/>
            <a:ext cx="3188400" cy="3198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7"/>
          <p:cNvSpPr/>
          <p:nvPr/>
        </p:nvSpPr>
        <p:spPr>
          <a:xfrm>
            <a:off x="697825" y="1048800"/>
            <a:ext cx="3036000" cy="304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7"/>
          <p:cNvSpPr txBox="1"/>
          <p:nvPr>
            <p:ph idx="1" type="subTitle"/>
          </p:nvPr>
        </p:nvSpPr>
        <p:spPr>
          <a:xfrm>
            <a:off x="4291275" y="2518600"/>
            <a:ext cx="356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8" name="Google Shape;198;p67"/>
          <p:cNvSpPr txBox="1"/>
          <p:nvPr>
            <p:ph idx="2" type="body"/>
          </p:nvPr>
        </p:nvSpPr>
        <p:spPr>
          <a:xfrm>
            <a:off x="4431600" y="2971550"/>
            <a:ext cx="4000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 2">
  <p:cSld name="SECTION_TITLE_AND_DESCRIPTION_1_5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68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03" name="Google Shape;203;p68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04" name="Google Shape;204;p68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4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07" name="Google Shape;207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0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7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12" name="Google Shape;212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7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14" name="Google Shape;214;p70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7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 1">
  <p:cSld name="SECTION_TITLE_AND_DESCRIPTION_1_4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71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20" name="Google Shape;220;p71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21" name="Google Shape;221;p71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6">
  <p:cSld name="SECTION_TITLE_AND_DESCRIPTION_6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2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4" name="Google Shape;224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72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26" name="Google Shape;226;p72"/>
          <p:cNvSpPr txBox="1"/>
          <p:nvPr>
            <p:ph idx="2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27" name="Google Shape;227;p72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SECTION_HEADER_7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None/>
              <a:defRPr sz="3600">
                <a:solidFill>
                  <a:srgbClr val="6FA8D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30" name="Google Shape;230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 1">
  <p:cSld name="SECTION_TITLE_AND_DESCRIPTION_2_1_1_3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4"/>
          <p:cNvSpPr/>
          <p:nvPr/>
        </p:nvSpPr>
        <p:spPr>
          <a:xfrm>
            <a:off x="0" y="-125"/>
            <a:ext cx="14322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4"/>
          <p:cNvSpPr txBox="1"/>
          <p:nvPr>
            <p:ph idx="1" type="body"/>
          </p:nvPr>
        </p:nvSpPr>
        <p:spPr>
          <a:xfrm>
            <a:off x="1539175" y="402200"/>
            <a:ext cx="74307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34" name="Google Shape;234;p74"/>
          <p:cNvSpPr txBox="1"/>
          <p:nvPr>
            <p:ph type="title"/>
          </p:nvPr>
        </p:nvSpPr>
        <p:spPr>
          <a:xfrm>
            <a:off x="1460125" y="2125"/>
            <a:ext cx="758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35" name="Google Shape;235;p74"/>
          <p:cNvCxnSpPr/>
          <p:nvPr/>
        </p:nvCxnSpPr>
        <p:spPr>
          <a:xfrm>
            <a:off x="1539175" y="402075"/>
            <a:ext cx="7480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6" name="Google Shape;236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74"/>
          <p:cNvSpPr txBox="1"/>
          <p:nvPr/>
        </p:nvSpPr>
        <p:spPr>
          <a:xfrm>
            <a:off x="122693" y="3420075"/>
            <a:ext cx="103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 2">
  <p:cSld name="SECTION_TITLE_AND_DESCRIPTION_2_1_1_4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5"/>
          <p:cNvSpPr/>
          <p:nvPr/>
        </p:nvSpPr>
        <p:spPr>
          <a:xfrm>
            <a:off x="0" y="-125"/>
            <a:ext cx="18471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75"/>
          <p:cNvSpPr txBox="1"/>
          <p:nvPr>
            <p:ph idx="1" type="body"/>
          </p:nvPr>
        </p:nvSpPr>
        <p:spPr>
          <a:xfrm>
            <a:off x="1968175" y="402200"/>
            <a:ext cx="7001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42" name="Google Shape;242;p75"/>
          <p:cNvSpPr txBox="1"/>
          <p:nvPr>
            <p:ph type="title"/>
          </p:nvPr>
        </p:nvSpPr>
        <p:spPr>
          <a:xfrm>
            <a:off x="1847100" y="0"/>
            <a:ext cx="7173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43" name="Google Shape;243;p75"/>
          <p:cNvCxnSpPr/>
          <p:nvPr/>
        </p:nvCxnSpPr>
        <p:spPr>
          <a:xfrm>
            <a:off x="1968175" y="402225"/>
            <a:ext cx="7051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4" name="Google Shape;244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75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 3">
  <p:cSld name="SECTION_TITLE_AND_DESCRIPTION_2_1_1_3_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6"/>
          <p:cNvSpPr/>
          <p:nvPr/>
        </p:nvSpPr>
        <p:spPr>
          <a:xfrm>
            <a:off x="0" y="-125"/>
            <a:ext cx="14322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76"/>
          <p:cNvSpPr txBox="1"/>
          <p:nvPr>
            <p:ph idx="1" type="body"/>
          </p:nvPr>
        </p:nvSpPr>
        <p:spPr>
          <a:xfrm>
            <a:off x="1539175" y="402200"/>
            <a:ext cx="74307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50" name="Google Shape;250;p76"/>
          <p:cNvSpPr txBox="1"/>
          <p:nvPr>
            <p:ph type="title"/>
          </p:nvPr>
        </p:nvSpPr>
        <p:spPr>
          <a:xfrm>
            <a:off x="1460125" y="2125"/>
            <a:ext cx="758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51" name="Google Shape;251;p76"/>
          <p:cNvCxnSpPr/>
          <p:nvPr/>
        </p:nvCxnSpPr>
        <p:spPr>
          <a:xfrm>
            <a:off x="1539175" y="402075"/>
            <a:ext cx="7480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2" name="Google Shape;252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76"/>
          <p:cNvSpPr txBox="1"/>
          <p:nvPr/>
        </p:nvSpPr>
        <p:spPr>
          <a:xfrm>
            <a:off x="122693" y="3420075"/>
            <a:ext cx="103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Intro">
  <p:cSld name="BLANK_1">
    <p:bg>
      <p:bgPr>
        <a:solidFill>
          <a:schemeClr val="accent3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1"/>
          <p:cNvSpPr txBox="1"/>
          <p:nvPr>
            <p:ph type="ctrTitle"/>
          </p:nvPr>
        </p:nvSpPr>
        <p:spPr>
          <a:xfrm>
            <a:off x="662100" y="2051100"/>
            <a:ext cx="78198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8">
  <p:cSld name="SECTION_TITLE_AND_DESCRIPTION_8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7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7" name="Google Shape;257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77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59" name="Google Shape;259;p77"/>
          <p:cNvSpPr txBox="1"/>
          <p:nvPr>
            <p:ph idx="2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60" name="Google Shape;260;p77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 4">
  <p:cSld name="SECTION_TITLE_AND_DESCRIPTION_2_1_1_3_3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8"/>
          <p:cNvSpPr/>
          <p:nvPr/>
        </p:nvSpPr>
        <p:spPr>
          <a:xfrm>
            <a:off x="0" y="-125"/>
            <a:ext cx="18471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78"/>
          <p:cNvSpPr txBox="1"/>
          <p:nvPr>
            <p:ph idx="1" type="body"/>
          </p:nvPr>
        </p:nvSpPr>
        <p:spPr>
          <a:xfrm>
            <a:off x="1968175" y="402200"/>
            <a:ext cx="7001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4" name="Google Shape;264;p78"/>
          <p:cNvSpPr txBox="1"/>
          <p:nvPr>
            <p:ph type="title"/>
          </p:nvPr>
        </p:nvSpPr>
        <p:spPr>
          <a:xfrm>
            <a:off x="1847100" y="0"/>
            <a:ext cx="7173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65" name="Google Shape;265;p78"/>
          <p:cNvCxnSpPr/>
          <p:nvPr/>
        </p:nvCxnSpPr>
        <p:spPr>
          <a:xfrm>
            <a:off x="1968175" y="402225"/>
            <a:ext cx="7051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7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43"/>
          <p:cNvSpPr txBox="1"/>
          <p:nvPr>
            <p:ph idx="1" type="body"/>
          </p:nvPr>
        </p:nvSpPr>
        <p:spPr>
          <a:xfrm>
            <a:off x="376500" y="869425"/>
            <a:ext cx="839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0" name="Google Shape;4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">
  <p:cSld name="SECTION_TITLE_AND_DESCRIPTION_2_1_1_3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4"/>
          <p:cNvSpPr/>
          <p:nvPr/>
        </p:nvSpPr>
        <p:spPr>
          <a:xfrm>
            <a:off x="0" y="-125"/>
            <a:ext cx="14322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4"/>
          <p:cNvSpPr txBox="1"/>
          <p:nvPr>
            <p:ph idx="1" type="body"/>
          </p:nvPr>
        </p:nvSpPr>
        <p:spPr>
          <a:xfrm>
            <a:off x="1539175" y="554600"/>
            <a:ext cx="74307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44" name="Google Shape;44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44"/>
          <p:cNvSpPr txBox="1"/>
          <p:nvPr/>
        </p:nvSpPr>
        <p:spPr>
          <a:xfrm>
            <a:off x="122693" y="3420075"/>
            <a:ext cx="103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44"/>
          <p:cNvSpPr txBox="1"/>
          <p:nvPr>
            <p:ph type="title"/>
          </p:nvPr>
        </p:nvSpPr>
        <p:spPr>
          <a:xfrm>
            <a:off x="1619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oint">
  <p:cSld name="BLANK_1_1">
    <p:bg>
      <p:bgPr>
        <a:solidFill>
          <a:schemeClr val="accen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45"/>
          <p:cNvSpPr txBox="1"/>
          <p:nvPr>
            <p:ph type="ctrTitle"/>
          </p:nvPr>
        </p:nvSpPr>
        <p:spPr>
          <a:xfrm>
            <a:off x="662100" y="2051100"/>
            <a:ext cx="78198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4">
  <p:cSld name="SECTION_TITLE_AND_DESCRIPTION_4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6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" name="Google Shape;5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46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5" name="Google Shape;55;p46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/>
        </p:nvSpPr>
        <p:spPr>
          <a:xfrm>
            <a:off x="6813725" y="3123925"/>
            <a:ext cx="2098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Quick Check</a:t>
            </a:r>
            <a:endParaRPr b="1" i="0" sz="4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18.xml"/><Relationship Id="rId42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20.xml"/><Relationship Id="rId44" Type="http://schemas.openxmlformats.org/officeDocument/2006/relationships/theme" Target="../theme/theme2.xml"/><Relationship Id="rId21" Type="http://schemas.openxmlformats.org/officeDocument/2006/relationships/slideLayout" Target="../slideLayouts/slideLayout19.xml"/><Relationship Id="rId43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1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9.xml"/><Relationship Id="rId3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8.xml"/><Relationship Id="rId3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11.xml"/><Relationship Id="rId35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10.xml"/><Relationship Id="rId3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13.xml"/><Relationship Id="rId37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12.xml"/><Relationship Id="rId3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15.xml"/><Relationship Id="rId39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14.xml"/><Relationship Id="rId38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://data6.org/su23/syllabus/#acknowledgements-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harts.spotify.com/charts/overview/global" TargetMode="External"/><Relationship Id="rId4" Type="http://schemas.openxmlformats.org/officeDocument/2006/relationships/hyperlink" Target="http://charts.spotify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harts.spotify.com/charts/overview/globa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hyperlink" Target="https://charts.spotify.com/charts/overview/global" TargetMode="External"/><Relationship Id="rId5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harts.spotify.com/charts/overview/global" TargetMode="External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mojiguide.com/symbols/check-mark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spotifycharts.com/regional" TargetMode="External"/><Relationship Id="rId4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spotifycharts.com/regional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emojiguide.com/symbols/check-mark/" TargetMode="External"/><Relationship Id="rId4" Type="http://schemas.openxmlformats.org/officeDocument/2006/relationships/hyperlink" Target="https://emojiguide.com/symbols/check-mark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"/>
          <p:cNvSpPr txBox="1"/>
          <p:nvPr>
            <p:ph type="ctrTitle"/>
          </p:nvPr>
        </p:nvSpPr>
        <p:spPr>
          <a:xfrm>
            <a:off x="3635400" y="2631002"/>
            <a:ext cx="51969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>
                <a:solidFill>
                  <a:srgbClr val="2F6C9D"/>
                </a:solidFill>
              </a:rPr>
              <a:t>Visualizing Categorical Variables</a:t>
            </a:r>
            <a:endParaRPr>
              <a:solidFill>
                <a:srgbClr val="2F6C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1"/>
          <p:cNvSpPr txBox="1"/>
          <p:nvPr/>
        </p:nvSpPr>
        <p:spPr>
          <a:xfrm>
            <a:off x="3635450" y="1039045"/>
            <a:ext cx="1410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</a:t>
            </a:r>
            <a:r>
              <a:rPr lang="en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rPr>
              <a:t>11</a:t>
            </a:r>
            <a:endParaRPr b="0" i="0" sz="1400" u="none" cap="none" strike="noStrike">
              <a:solidFill>
                <a:schemeClr val="accent5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75" name="Google Shape;275;p1"/>
          <p:cNvSpPr txBox="1"/>
          <p:nvPr/>
        </p:nvSpPr>
        <p:spPr>
          <a:xfrm>
            <a:off x="3754918" y="3422088"/>
            <a:ext cx="51969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393E41"/>
                </a:solidFill>
                <a:latin typeface="Roboto Light"/>
                <a:ea typeface="Roboto Light"/>
                <a:cs typeface="Roboto Light"/>
                <a:sym typeface="Roboto Light"/>
              </a:rPr>
              <a:t>Learning how to create bar charts.</a:t>
            </a:r>
            <a:endParaRPr b="0" i="0" sz="16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6" name="Google Shape;27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7" name="Google Shape;27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600" y="1209200"/>
            <a:ext cx="2725100" cy="27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"/>
          <p:cNvSpPr txBox="1"/>
          <p:nvPr/>
        </p:nvSpPr>
        <p:spPr>
          <a:xfrm>
            <a:off x="1516350" y="4563625"/>
            <a:ext cx="611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393E41"/>
                </a:solidFill>
                <a:latin typeface="Roboto Light"/>
                <a:ea typeface="Roboto Light"/>
                <a:cs typeface="Roboto Light"/>
                <a:sym typeface="Roboto Light"/>
              </a:rPr>
              <a:t>Developed by students and faculty at UC Berkeley and Tuskegee University</a:t>
            </a:r>
            <a:endParaRPr b="0" i="0" sz="10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sng" cap="none" strike="noStrike">
                <a:solidFill>
                  <a:srgbClr val="F88562"/>
                </a:solidFill>
                <a:latin typeface="Roboto Light"/>
                <a:ea typeface="Roboto Light"/>
                <a:cs typeface="Roboto Light"/>
                <a:sym typeface="Roboto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data6.org/su23/syllabus/#acknowledgements-</a:t>
            </a:r>
            <a:endParaRPr b="0" i="0" sz="10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9" name="Google Shape;279;p1"/>
          <p:cNvSpPr txBox="1"/>
          <p:nvPr/>
        </p:nvSpPr>
        <p:spPr>
          <a:xfrm>
            <a:off x="3691000" y="3775063"/>
            <a:ext cx="3243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393E41"/>
                </a:solidFill>
                <a:latin typeface="Roboto Medium"/>
                <a:ea typeface="Roboto Medium"/>
                <a:cs typeface="Roboto Medium"/>
                <a:sym typeface="Roboto Medium"/>
              </a:rPr>
              <a:t>Spark 10, Spring 2024</a:t>
            </a:r>
            <a:endParaRPr b="0" i="0" sz="14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9"/>
          <p:cNvSpPr txBox="1"/>
          <p:nvPr>
            <p:ph idx="1" type="body"/>
          </p:nvPr>
        </p:nvSpPr>
        <p:spPr>
          <a:xfrm>
            <a:off x="259450" y="707000"/>
            <a:ext cx="5882700" cy="15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E9E9E"/>
                </a:solidFill>
              </a:rPr>
              <a:t>Bar charts are often used to display the </a:t>
            </a:r>
            <a:r>
              <a:rPr b="1" lang="en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relationship</a:t>
            </a:r>
            <a:r>
              <a:rPr lang="en">
                <a:solidFill>
                  <a:srgbClr val="9E9E9E"/>
                </a:solidFill>
              </a:rPr>
              <a:t> between</a:t>
            </a:r>
            <a:br>
              <a:rPr lang="en">
                <a:solidFill>
                  <a:srgbClr val="9E9E9E"/>
                </a:solidFill>
              </a:rPr>
            </a:br>
            <a:r>
              <a:rPr lang="en">
                <a:solidFill>
                  <a:srgbClr val="9E9E9E"/>
                </a:solidFill>
              </a:rPr>
              <a:t>a </a:t>
            </a:r>
            <a:r>
              <a:rPr b="1" lang="en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categorical variable</a:t>
            </a:r>
            <a:r>
              <a:rPr lang="en">
                <a:solidFill>
                  <a:srgbClr val="9E9E9E"/>
                </a:solidFill>
              </a:rPr>
              <a:t> and a </a:t>
            </a:r>
            <a:r>
              <a:rPr b="1" lang="en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numerical variable</a:t>
            </a:r>
            <a:r>
              <a:rPr lang="en">
                <a:solidFill>
                  <a:srgbClr val="9E9E9E"/>
                </a:solidFill>
              </a:rPr>
              <a:t>:</a:t>
            </a:r>
            <a:endParaRPr>
              <a:solidFill>
                <a:srgbClr val="9E9E9E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9E9E9E"/>
              </a:buClr>
              <a:buSzPts val="1600"/>
              <a:buChar char="●"/>
            </a:pPr>
            <a:r>
              <a:rPr lang="en">
                <a:solidFill>
                  <a:srgbClr val="9E9E9E"/>
                </a:solidFill>
              </a:rPr>
              <a:t>Average GPAs of Data Science, History, and Biology majors.</a:t>
            </a:r>
            <a:endParaRPr>
              <a:solidFill>
                <a:srgbClr val="9E9E9E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Char char="●"/>
            </a:pPr>
            <a:r>
              <a:rPr lang="en">
                <a:solidFill>
                  <a:srgbClr val="9E9E9E"/>
                </a:solidFill>
              </a:rPr>
              <a:t>The number of streams by the top 10 songs on Spotify yesterday.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366" name="Google Shape;366;p9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Bar Charts and Categorical Distributions</a:t>
            </a:r>
            <a:endParaRPr/>
          </a:p>
        </p:txBody>
      </p:sp>
      <p:sp>
        <p:nvSpPr>
          <p:cNvPr id="367" name="Google Shape;36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8" name="Google Shape;368;p9"/>
          <p:cNvPicPr preferRelativeResize="0"/>
          <p:nvPr/>
        </p:nvPicPr>
        <p:blipFill rotWithShape="1">
          <a:blip r:embed="rId3">
            <a:alphaModFix/>
          </a:blip>
          <a:srcRect b="5444" l="0" r="0" t="5444"/>
          <a:stretch/>
        </p:blipFill>
        <p:spPr>
          <a:xfrm>
            <a:off x="5084375" y="2705363"/>
            <a:ext cx="3936776" cy="235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9"/>
          <p:cNvSpPr txBox="1"/>
          <p:nvPr/>
        </p:nvSpPr>
        <p:spPr>
          <a:xfrm>
            <a:off x="274900" y="2355200"/>
            <a:ext cx="4977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Bar charts are often used to visualize</a:t>
            </a:r>
            <a:b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 </a:t>
            </a:r>
            <a:r>
              <a:rPr b="1" i="0" lang="en" sz="1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categorical distribution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The proportion of adults in upper, middle, and lower class.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The number of public vs private institutions in the top 100 universities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The </a:t>
            </a:r>
            <a:r>
              <a:rPr b="1" i="0" lang="en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numerical variable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here is Count.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Lengths encode values. Widths encode 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nothing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Colors can encode sub-categories! (more soon)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370" name="Google Shape;370;p9"/>
          <p:cNvGraphicFramePr/>
          <p:nvPr/>
        </p:nvGraphicFramePr>
        <p:xfrm>
          <a:off x="6071038" y="80361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{4E181A24-D92F-46DD-9CA4-BE64BA12200E}</a:tableStyleId>
              </a:tblPr>
              <a:tblGrid>
                <a:gridCol w="1893150"/>
                <a:gridCol w="1075100"/>
              </a:tblGrid>
              <a:tr h="1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Cookie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1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chocolate chip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red velvet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oatmeal raisin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sugar cookies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peanut butter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6a9e42bf70_0_9"/>
          <p:cNvSpPr txBox="1"/>
          <p:nvPr>
            <p:ph type="title"/>
          </p:nvPr>
        </p:nvSpPr>
        <p:spPr>
          <a:xfrm>
            <a:off x="143700" y="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.bar( ) for Vertical Bar Charts</a:t>
            </a:r>
            <a:endParaRPr/>
          </a:p>
        </p:txBody>
      </p:sp>
      <p:sp>
        <p:nvSpPr>
          <p:cNvPr id="376" name="Google Shape;376;g26a9e42bf70_0_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g26a9e42bf70_0_9"/>
          <p:cNvSpPr txBox="1"/>
          <p:nvPr>
            <p:ph idx="1" type="body"/>
          </p:nvPr>
        </p:nvSpPr>
        <p:spPr>
          <a:xfrm>
            <a:off x="335647" y="1545200"/>
            <a:ext cx="457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method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pd.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plot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bar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x=...,y=...,title=...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creates a bar chart with: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/>
              <a:t>The values rows are the x values (should be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categories</a:t>
            </a:r>
            <a:r>
              <a:rPr lang="en"/>
              <a:t>. This column should contain a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categorical variable</a:t>
            </a:r>
            <a:r>
              <a:rPr lang="en"/>
              <a:t>, and values should be unique.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Bars</a:t>
            </a:r>
            <a:r>
              <a:rPr lang="en"/>
              <a:t> are on the y-axis and should be the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numerical variables</a:t>
            </a:r>
            <a:r>
              <a:rPr lang="en"/>
              <a:t>.</a:t>
            </a:r>
            <a:endParaRPr/>
          </a:p>
        </p:txBody>
      </p:sp>
      <p:sp>
        <p:nvSpPr>
          <p:cNvPr id="378" name="Google Shape;378;g26a9e42bf70_0_9"/>
          <p:cNvSpPr/>
          <p:nvPr/>
        </p:nvSpPr>
        <p:spPr>
          <a:xfrm>
            <a:off x="143700" y="901075"/>
            <a:ext cx="8665800" cy="47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ax=cookieData.plot.bar(x='Cookie',y='Count'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,title='Cookie Bar Chart')</a:t>
            </a:r>
            <a:endParaRPr b="0" i="0" sz="16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79" name="Google Shape;379;g26a9e42bf70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022" y="1545200"/>
            <a:ext cx="3253412" cy="323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0"/>
          <p:cNvSpPr txBox="1"/>
          <p:nvPr>
            <p:ph type="title"/>
          </p:nvPr>
        </p:nvSpPr>
        <p:spPr>
          <a:xfrm>
            <a:off x="143700" y="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.barh( ) for Horizontal Bar Charts</a:t>
            </a:r>
            <a:endParaRPr/>
          </a:p>
        </p:txBody>
      </p:sp>
      <p:sp>
        <p:nvSpPr>
          <p:cNvPr id="385" name="Google Shape;38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86" name="Google Shape;386;p10"/>
          <p:cNvGraphicFramePr/>
          <p:nvPr/>
        </p:nvGraphicFramePr>
        <p:xfrm>
          <a:off x="6071038" y="80361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{4E181A24-D92F-46DD-9CA4-BE64BA12200E}</a:tableStyleId>
              </a:tblPr>
              <a:tblGrid>
                <a:gridCol w="1893150"/>
                <a:gridCol w="1075100"/>
              </a:tblGrid>
              <a:tr h="1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Cookie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1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chocolate chip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red velvet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oatmeal raisin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sugar cookies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peanut butter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7" name="Google Shape;387;p10"/>
          <p:cNvSpPr txBox="1"/>
          <p:nvPr>
            <p:ph idx="1" type="body"/>
          </p:nvPr>
        </p:nvSpPr>
        <p:spPr>
          <a:xfrm>
            <a:off x="335647" y="1545200"/>
            <a:ext cx="4578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method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plot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barh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x=...,y=...,title=...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creates a bar chart with: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/>
              <a:t>The reverse orientation!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/>
              <a:t>X should still be the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categorical variable</a:t>
            </a:r>
            <a:r>
              <a:rPr lang="en"/>
              <a:t>, and values should be unique.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/>
              <a:t>Y</a:t>
            </a:r>
            <a:r>
              <a:rPr lang="en"/>
              <a:t> is still the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Bars</a:t>
            </a:r>
            <a:r>
              <a:rPr lang="en"/>
              <a:t> and will have your</a:t>
            </a:r>
            <a:r>
              <a:rPr lang="en"/>
              <a:t>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numerical variables</a:t>
            </a:r>
            <a:r>
              <a:rPr lang="en"/>
              <a:t>.</a:t>
            </a:r>
            <a:endParaRPr/>
          </a:p>
        </p:txBody>
      </p:sp>
      <p:sp>
        <p:nvSpPr>
          <p:cNvPr id="388" name="Google Shape;388;p10"/>
          <p:cNvSpPr/>
          <p:nvPr/>
        </p:nvSpPr>
        <p:spPr>
          <a:xfrm>
            <a:off x="143700" y="901075"/>
            <a:ext cx="5900700" cy="47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ax=cookieData.plot.barh(x='Cookie',y='Count'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,title='Cookie Bar Chart')</a:t>
            </a:r>
            <a:endParaRPr b="0" i="0" sz="16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89" name="Google Shape;389;p10"/>
          <p:cNvPicPr preferRelativeResize="0"/>
          <p:nvPr/>
        </p:nvPicPr>
        <p:blipFill rotWithShape="1">
          <a:blip r:embed="rId3">
            <a:alphaModFix/>
          </a:blip>
          <a:srcRect b="5444" l="0" r="0" t="5444"/>
          <a:stretch/>
        </p:blipFill>
        <p:spPr>
          <a:xfrm>
            <a:off x="5084375" y="2705363"/>
            <a:ext cx="3936776" cy="23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bf0a7dd30e_0_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g2bf0a7dd30e_0_35"/>
          <p:cNvSpPr txBox="1"/>
          <p:nvPr>
            <p:ph type="title"/>
          </p:nvPr>
        </p:nvSpPr>
        <p:spPr>
          <a:xfrm>
            <a:off x="1545075" y="0"/>
            <a:ext cx="443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Example: Spotify Daily Top 10 Songs</a:t>
            </a:r>
            <a:endParaRPr/>
          </a:p>
        </p:txBody>
      </p:sp>
      <p:sp>
        <p:nvSpPr>
          <p:cNvPr id="396" name="Google Shape;396;g2bf0a7dd30e_0_35"/>
          <p:cNvSpPr txBox="1"/>
          <p:nvPr/>
        </p:nvSpPr>
        <p:spPr>
          <a:xfrm>
            <a:off x="3882900" y="4654625"/>
            <a:ext cx="48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Spotify Charts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g2bf0a7dd30e_0_35"/>
          <p:cNvSpPr/>
          <p:nvPr/>
        </p:nvSpPr>
        <p:spPr>
          <a:xfrm>
            <a:off x="1545075" y="478475"/>
            <a:ext cx="6619500" cy="431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50">
                <a:highlight>
                  <a:srgbClr val="FFFFFF"/>
                </a:highlight>
              </a:rPr>
              <a:t>For the rest of this Lecture (and probably on Wednesday), we will work with a very cool data set. </a:t>
            </a:r>
            <a:endParaRPr sz="18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50">
                <a:highlight>
                  <a:srgbClr val="FFFFFF"/>
                </a:highlight>
              </a:rPr>
              <a:t>Spotify makes </a:t>
            </a:r>
            <a:r>
              <a:rPr lang="en" sz="1850">
                <a:highlight>
                  <a:srgbClr val="FFFFFF"/>
                </a:highlight>
              </a:rPr>
              <a:t>public</a:t>
            </a:r>
            <a:r>
              <a:rPr lang="en" sz="1850">
                <a:highlight>
                  <a:srgbClr val="FFFFFF"/>
                </a:highlight>
              </a:rPr>
              <a:t> the top streams in a </a:t>
            </a:r>
            <a:r>
              <a:rPr lang="en" sz="1850">
                <a:highlight>
                  <a:srgbClr val="FFFFFF"/>
                </a:highlight>
              </a:rPr>
              <a:t>variety</a:t>
            </a:r>
            <a:r>
              <a:rPr lang="en" sz="1850">
                <a:highlight>
                  <a:srgbClr val="FFFFFF"/>
                </a:highlight>
              </a:rPr>
              <a:t> of different ways:</a:t>
            </a:r>
            <a:endParaRPr sz="1850">
              <a:highlight>
                <a:srgbClr val="FFFFFF"/>
              </a:highlight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850"/>
              <a:buChar char="-"/>
            </a:pPr>
            <a:r>
              <a:rPr lang="en" sz="1850">
                <a:highlight>
                  <a:srgbClr val="FFFFFF"/>
                </a:highlight>
              </a:rPr>
              <a:t>Daily/Weekly Top Songs</a:t>
            </a:r>
            <a:endParaRPr sz="1850">
              <a:highlight>
                <a:srgbClr val="FFFFFF"/>
              </a:highlight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Char char="-"/>
            </a:pPr>
            <a:r>
              <a:rPr lang="en" sz="1850">
                <a:highlight>
                  <a:srgbClr val="FFFFFF"/>
                </a:highlight>
              </a:rPr>
              <a:t>Daily/Weekly Top Artists</a:t>
            </a:r>
            <a:endParaRPr sz="1850">
              <a:highlight>
                <a:srgbClr val="FFFFFF"/>
              </a:highlight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Char char="-"/>
            </a:pPr>
            <a:r>
              <a:rPr lang="en" sz="1850">
                <a:highlight>
                  <a:srgbClr val="FFFFFF"/>
                </a:highlight>
              </a:rPr>
              <a:t>Top Albums</a:t>
            </a:r>
            <a:endParaRPr sz="18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500"/>
              </a:spcAft>
              <a:buNone/>
            </a:pPr>
            <a:r>
              <a:rPr lang="en" sz="1850">
                <a:highlight>
                  <a:srgbClr val="FFFFFF"/>
                </a:highlight>
              </a:rPr>
              <a:t>Check out </a:t>
            </a:r>
            <a:r>
              <a:rPr lang="en" sz="18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http://charts.spotify.com</a:t>
            </a:r>
            <a:endParaRPr sz="185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bf0a7dd30e_0_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g2bf0a7dd30e_0_44"/>
          <p:cNvSpPr txBox="1"/>
          <p:nvPr>
            <p:ph type="title"/>
          </p:nvPr>
        </p:nvSpPr>
        <p:spPr>
          <a:xfrm>
            <a:off x="1545075" y="0"/>
            <a:ext cx="443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Example: Spotify Daily Top 10 Songs</a:t>
            </a:r>
            <a:endParaRPr/>
          </a:p>
        </p:txBody>
      </p:sp>
      <p:sp>
        <p:nvSpPr>
          <p:cNvPr id="404" name="Google Shape;404;g2bf0a7dd30e_0_44"/>
          <p:cNvSpPr txBox="1"/>
          <p:nvPr/>
        </p:nvSpPr>
        <p:spPr>
          <a:xfrm>
            <a:off x="3882900" y="4654625"/>
            <a:ext cx="48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Spotify Charts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g2bf0a7dd30e_0_44"/>
          <p:cNvSpPr/>
          <p:nvPr/>
        </p:nvSpPr>
        <p:spPr>
          <a:xfrm>
            <a:off x="1545075" y="478475"/>
            <a:ext cx="6619500" cy="431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highlight>
                  <a:srgbClr val="FFFFFF"/>
                </a:highlight>
              </a:rPr>
              <a:t>We will work with the global top daily streams from Feb 29.</a:t>
            </a:r>
            <a:endParaRPr sz="18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50">
                <a:highlight>
                  <a:srgbClr val="FFFFFF"/>
                </a:highlight>
              </a:rPr>
              <a:t>Here’s the different attributes that come with the top 200 songs on Spotify!</a:t>
            </a:r>
            <a:endParaRPr sz="1850">
              <a:highlight>
                <a:srgbClr val="FFFFFF"/>
              </a:highlight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850"/>
              <a:buChar char="●"/>
            </a:pPr>
            <a:r>
              <a:rPr lang="en" sz="1850">
                <a:highlight>
                  <a:srgbClr val="FFFFFF"/>
                </a:highlight>
              </a:rPr>
              <a:t>rank: what the rank is from 1 - 200.</a:t>
            </a:r>
            <a:endParaRPr sz="1850">
              <a:highlight>
                <a:srgbClr val="FFFFFF"/>
              </a:highlight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>
                <a:highlight>
                  <a:srgbClr val="FFFFFF"/>
                </a:highlight>
              </a:rPr>
              <a:t>uri: the digital spotify identifier.</a:t>
            </a:r>
            <a:endParaRPr sz="1850">
              <a:highlight>
                <a:srgbClr val="FFFFFF"/>
              </a:highlight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>
                <a:highlight>
                  <a:srgbClr val="FFFFFF"/>
                </a:highlight>
              </a:rPr>
              <a:t>artist_names: the listed performers.</a:t>
            </a:r>
            <a:endParaRPr sz="1850">
              <a:highlight>
                <a:srgbClr val="FFFFFF"/>
              </a:highlight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>
                <a:highlight>
                  <a:srgbClr val="FFFFFF"/>
                </a:highlight>
              </a:rPr>
              <a:t>track-name: the name of the track</a:t>
            </a:r>
            <a:endParaRPr sz="1850">
              <a:highlight>
                <a:srgbClr val="FFFFFF"/>
              </a:highlight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>
                <a:highlight>
                  <a:srgbClr val="FFFFFF"/>
                </a:highlight>
              </a:rPr>
              <a:t>source: the record/production company</a:t>
            </a:r>
            <a:endParaRPr sz="1850">
              <a:highlight>
                <a:srgbClr val="FFFFFF"/>
              </a:highlight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>
                <a:highlight>
                  <a:srgbClr val="FFFFFF"/>
                </a:highlight>
              </a:rPr>
              <a:t>peak_rank: the top rank achieved by the song.</a:t>
            </a:r>
            <a:endParaRPr sz="1850">
              <a:highlight>
                <a:srgbClr val="FFFFFF"/>
              </a:highlight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>
                <a:highlight>
                  <a:srgbClr val="FFFFFF"/>
                </a:highlight>
              </a:rPr>
              <a:t>previous_rank: the rank the song had yesterday (-1 if it wasn't in the top 200)</a:t>
            </a:r>
            <a:endParaRPr sz="1850">
              <a:highlight>
                <a:srgbClr val="FFFFFF"/>
              </a:highlight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>
                <a:highlight>
                  <a:srgbClr val="FFFFFF"/>
                </a:highlight>
              </a:rPr>
              <a:t>days_on_chart: how many days it's been in the top 200.</a:t>
            </a:r>
            <a:endParaRPr sz="1850">
              <a:highlight>
                <a:srgbClr val="FFFFFF"/>
              </a:highlight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" sz="1850">
                <a:highlight>
                  <a:srgbClr val="FFFFFF"/>
                </a:highlight>
              </a:rPr>
              <a:t>streams: the number of streams per day globally</a:t>
            </a:r>
            <a:endParaRPr sz="2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563" y="2631050"/>
            <a:ext cx="4745334" cy="234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11"/>
          <p:cNvSpPr txBox="1"/>
          <p:nvPr/>
        </p:nvSpPr>
        <p:spPr>
          <a:xfrm>
            <a:off x="3882900" y="4654625"/>
            <a:ext cx="48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Spotify Charts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11"/>
          <p:cNvSpPr/>
          <p:nvPr/>
        </p:nvSpPr>
        <p:spPr>
          <a:xfrm flipH="1" rot="10800000">
            <a:off x="1287700" y="2902974"/>
            <a:ext cx="985200" cy="612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1"/>
          <p:cNvSpPr txBox="1"/>
          <p:nvPr>
            <p:ph type="title"/>
          </p:nvPr>
        </p:nvSpPr>
        <p:spPr>
          <a:xfrm>
            <a:off x="1545075" y="0"/>
            <a:ext cx="443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Example: Spotify Daily Top 10 Songs</a:t>
            </a:r>
            <a:endParaRPr/>
          </a:p>
        </p:txBody>
      </p:sp>
      <p:pic>
        <p:nvPicPr>
          <p:cNvPr id="415" name="Google Shape;41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550" y="614500"/>
            <a:ext cx="4492376" cy="1979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12"/>
          <p:cNvSpPr txBox="1"/>
          <p:nvPr>
            <p:ph type="title"/>
          </p:nvPr>
        </p:nvSpPr>
        <p:spPr>
          <a:xfrm>
            <a:off x="1545075" y="0"/>
            <a:ext cx="443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Example: Spotify Daily Top 10 Songs</a:t>
            </a:r>
            <a:endParaRPr/>
          </a:p>
        </p:txBody>
      </p:sp>
      <p:sp>
        <p:nvSpPr>
          <p:cNvPr id="422" name="Google Shape;422;p12"/>
          <p:cNvSpPr txBox="1"/>
          <p:nvPr/>
        </p:nvSpPr>
        <p:spPr>
          <a:xfrm>
            <a:off x="3882900" y="4654625"/>
            <a:ext cx="48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Spotify Charts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12"/>
          <p:cNvSpPr/>
          <p:nvPr/>
        </p:nvSpPr>
        <p:spPr>
          <a:xfrm>
            <a:off x="0" y="483500"/>
            <a:ext cx="9021000" cy="2304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spotifyStreams = pd.read_csv("regional-global-daily-2024-02-29.csv")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top10 = spotifyStreams.head(10)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#Horizontal Bar Chart.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ax=top10.plot.barh(x='artist_names',y='streams',title='Spotify Top 10')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24" name="Google Shape;42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7563" y="2631050"/>
            <a:ext cx="4745334" cy="23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3"/>
          <p:cNvSpPr txBox="1"/>
          <p:nvPr/>
        </p:nvSpPr>
        <p:spPr>
          <a:xfrm>
            <a:off x="3248300" y="698400"/>
            <a:ext cx="5772900" cy="178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#Use .value_counts() to determine the unique artists</a:t>
            </a:r>
            <a:endParaRPr b="1"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artistsAndCounts = spotifyStreams['artist_names'].value_counts()</a:t>
            </a:r>
            <a:endParaRPr b="1" sz="1300">
              <a:solidFill>
                <a:srgbClr val="FF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top20ArtistsAndCounts = artistsAndCounts.head(20);</a:t>
            </a:r>
            <a:endParaRPr b="1"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ax=top20ArtistsAndCounts.plot.barh(x='artist_names', y='count',title='Artists with Multiple Top 200 Streams')</a:t>
            </a:r>
            <a:endParaRPr b="1"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30" name="Google Shape;430;p13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Pre-Process the Table </a:t>
            </a:r>
            <a:r>
              <a:rPr lang="en" u="sng"/>
              <a:t>Before</a:t>
            </a:r>
            <a:r>
              <a:rPr lang="en"/>
              <a:t> Plotting </a:t>
            </a:r>
            <a:endParaRPr/>
          </a:p>
        </p:txBody>
      </p:sp>
      <p:sp>
        <p:nvSpPr>
          <p:cNvPr id="431" name="Google Shape;431;p13"/>
          <p:cNvSpPr txBox="1"/>
          <p:nvPr>
            <p:ph idx="1" type="body"/>
          </p:nvPr>
        </p:nvSpPr>
        <p:spPr>
          <a:xfrm>
            <a:off x="30850" y="935600"/>
            <a:ext cx="3107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It’s important to first create a table with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only the information you want</a:t>
            </a:r>
            <a:r>
              <a:rPr lang="en"/>
              <a:t>, sorted in the order you want, before trying to visualize.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If you call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barh</a:t>
            </a:r>
            <a:r>
              <a:rPr lang="en"/>
              <a:t> on your original table without any additional selection, the results you get back might not make any sense.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Let’s look at an example using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value_counts().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13"/>
          <p:cNvSpPr/>
          <p:nvPr/>
        </p:nvSpPr>
        <p:spPr>
          <a:xfrm>
            <a:off x="1259100" y="4230150"/>
            <a:ext cx="3015000" cy="711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In a</a:t>
            </a:r>
            <a:r>
              <a:rPr b="1" i="0" lang="en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categorical distribution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, each category should only appear once. 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34" name="Google Shape;4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100" y="2423675"/>
            <a:ext cx="4384525" cy="26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4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Three-Step Process for Visualization</a:t>
            </a:r>
            <a:endParaRPr/>
          </a:p>
        </p:txBody>
      </p:sp>
      <p:sp>
        <p:nvSpPr>
          <p:cNvPr id="440" name="Google Shape;440;p14"/>
          <p:cNvSpPr txBox="1"/>
          <p:nvPr>
            <p:ph idx="1" type="body"/>
          </p:nvPr>
        </p:nvSpPr>
        <p:spPr>
          <a:xfrm>
            <a:off x="259450" y="707000"/>
            <a:ext cx="70437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This process will apply to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all visualizations</a:t>
            </a:r>
            <a:r>
              <a:rPr lang="en"/>
              <a:t> we create in this class, not just today’s bar charts:</a:t>
            </a:r>
            <a:endParaRPr/>
          </a:p>
        </p:txBody>
      </p:sp>
      <p:sp>
        <p:nvSpPr>
          <p:cNvPr id="441" name="Google Shape;44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2" name="Google Shape;442;p14"/>
          <p:cNvGrpSpPr/>
          <p:nvPr/>
        </p:nvGrpSpPr>
        <p:grpSpPr>
          <a:xfrm>
            <a:off x="452225" y="2150325"/>
            <a:ext cx="2392500" cy="1634975"/>
            <a:chOff x="452225" y="2150325"/>
            <a:chExt cx="2392500" cy="1634975"/>
          </a:xfrm>
        </p:grpSpPr>
        <p:sp>
          <p:nvSpPr>
            <p:cNvPr id="443" name="Google Shape;443;p14"/>
            <p:cNvSpPr/>
            <p:nvPr/>
          </p:nvSpPr>
          <p:spPr>
            <a:xfrm>
              <a:off x="452225" y="2150325"/>
              <a:ext cx="2392500" cy="11697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Pre-Process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Create a table with only the columns necessary to create the visualization</a:t>
              </a:r>
              <a:endParaRPr b="0" i="0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4" name="Google Shape;444;p14"/>
            <p:cNvSpPr txBox="1"/>
            <p:nvPr/>
          </p:nvSpPr>
          <p:spPr>
            <a:xfrm>
              <a:off x="572525" y="3347900"/>
              <a:ext cx="2151900" cy="4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93C47D"/>
                  </a:solidFill>
                  <a:latin typeface="Roboto"/>
                  <a:ea typeface="Roboto"/>
                  <a:cs typeface="Roboto"/>
                  <a:sym typeface="Roboto"/>
                </a:rPr>
                <a:t>Next up!</a:t>
              </a:r>
              <a:endParaRPr b="1" i="0" sz="1600" u="none" cap="none" strike="noStrike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5" name="Google Shape;445;p14"/>
          <p:cNvGrpSpPr/>
          <p:nvPr/>
        </p:nvGrpSpPr>
        <p:grpSpPr>
          <a:xfrm>
            <a:off x="5896088" y="2150325"/>
            <a:ext cx="2795687" cy="1169700"/>
            <a:chOff x="5896088" y="2150325"/>
            <a:chExt cx="2795687" cy="1169700"/>
          </a:xfrm>
        </p:grpSpPr>
        <p:sp>
          <p:nvSpPr>
            <p:cNvPr id="446" name="Google Shape;446;p14"/>
            <p:cNvSpPr/>
            <p:nvPr/>
          </p:nvSpPr>
          <p:spPr>
            <a:xfrm>
              <a:off x="5896088" y="2654800"/>
              <a:ext cx="324600" cy="240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1E3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6299275" y="2150325"/>
              <a:ext cx="2392500" cy="11697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629FD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Customize the Plot</a:t>
              </a:r>
              <a:endParaRPr b="0" i="0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Provide the correct arguments for visual customization</a:t>
              </a:r>
              <a:endParaRPr b="0" i="0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448" name="Google Shape;448;p14"/>
          <p:cNvGrpSpPr/>
          <p:nvPr/>
        </p:nvGrpSpPr>
        <p:grpSpPr>
          <a:xfrm>
            <a:off x="3021838" y="2150325"/>
            <a:ext cx="2795687" cy="1732825"/>
            <a:chOff x="3021838" y="2150325"/>
            <a:chExt cx="2795687" cy="1732825"/>
          </a:xfrm>
        </p:grpSpPr>
        <p:sp>
          <p:nvSpPr>
            <p:cNvPr id="449" name="Google Shape;449;p14"/>
            <p:cNvSpPr/>
            <p:nvPr/>
          </p:nvSpPr>
          <p:spPr>
            <a:xfrm>
              <a:off x="3021838" y="2615175"/>
              <a:ext cx="324600" cy="240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1E3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3425025" y="2150325"/>
              <a:ext cx="2392500" cy="11697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Choose the Plot Type</a:t>
              </a:r>
              <a:endParaRPr b="0" i="0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Call the correct visualization (depending on variable type)</a:t>
              </a:r>
              <a:endParaRPr b="0" i="0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51" name="Google Shape;451;p14"/>
            <p:cNvSpPr txBox="1"/>
            <p:nvPr/>
          </p:nvSpPr>
          <p:spPr>
            <a:xfrm>
              <a:off x="4369288" y="3452050"/>
              <a:ext cx="548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5F6368"/>
                  </a:solidFill>
                  <a:highlight>
                    <a:srgbClr val="FFFFFF"/>
                  </a:highlight>
                  <a:uFill>
                    <a:noFill/>
                  </a:uFill>
                  <a:latin typeface="Roboto"/>
                  <a:ea typeface="Roboto"/>
                  <a:cs typeface="Roboto"/>
                  <a:sym typeface="Roboto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✅</a:t>
              </a:r>
              <a:endParaRPr b="0" i="0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15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458" name="Google Shape;458;p15"/>
          <p:cNvSpPr txBox="1"/>
          <p:nvPr/>
        </p:nvSpPr>
        <p:spPr>
          <a:xfrm>
            <a:off x="2024850" y="4394650"/>
            <a:ext cx="509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85" name="Google Shape;285;p2"/>
          <p:cNvSpPr txBox="1"/>
          <p:nvPr>
            <p:ph idx="2" type="body"/>
          </p:nvPr>
        </p:nvSpPr>
        <p:spPr>
          <a:xfrm>
            <a:off x="4667425" y="772025"/>
            <a:ext cx="44082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No Homework Due this week!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Mid-Semester Project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will be announced soon/this week.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Will be similar to Homework #3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Will be due March 22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Office Hours</a:t>
            </a:r>
            <a:r>
              <a:rPr lang="en"/>
              <a:t> take place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(Suzanne) Mondays 4:30 - 5:20PM in ACS 366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(Adrien) Wednesdays 4:30 - 5:20PM in ACS 330B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(Jordan) Tuesdays &amp; Thursdays 10-12am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"/>
          <p:cNvSpPr txBox="1"/>
          <p:nvPr>
            <p:ph type="title"/>
          </p:nvPr>
        </p:nvSpPr>
        <p:spPr>
          <a:xfrm>
            <a:off x="4667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Week ?</a:t>
            </a:r>
            <a:endParaRPr/>
          </a:p>
        </p:txBody>
      </p:sp>
      <p:sp>
        <p:nvSpPr>
          <p:cNvPr id="287" name="Google Shape;28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2"/>
          <p:cNvSpPr txBox="1"/>
          <p:nvPr>
            <p:ph idx="3" type="title"/>
          </p:nvPr>
        </p:nvSpPr>
        <p:spPr>
          <a:xfrm>
            <a:off x="225450" y="3395900"/>
            <a:ext cx="38277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Announcements!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4" name="Google Shape;464;p16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.sort_values()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5" name="Google Shape;465;p16"/>
          <p:cNvSpPr txBox="1"/>
          <p:nvPr/>
        </p:nvSpPr>
        <p:spPr>
          <a:xfrm>
            <a:off x="345475" y="167075"/>
            <a:ext cx="326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1. </a:t>
            </a: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Categorical Distributions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2. Bar Charts</a:t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3. Grouped Bar Charts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66" name="Google Shape;466;p16"/>
          <p:cNvSpPr txBox="1"/>
          <p:nvPr/>
        </p:nvSpPr>
        <p:spPr>
          <a:xfrm>
            <a:off x="115294" y="372771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bf0a7dd30e_0_23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Sorting by the Value (# Songs in Top 200)</a:t>
            </a:r>
            <a:endParaRPr/>
          </a:p>
        </p:txBody>
      </p:sp>
      <p:sp>
        <p:nvSpPr>
          <p:cNvPr id="472" name="Google Shape;472;g2bf0a7dd30e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g2bf0a7dd30e_0_23"/>
          <p:cNvSpPr txBox="1"/>
          <p:nvPr/>
        </p:nvSpPr>
        <p:spPr>
          <a:xfrm>
            <a:off x="965775" y="924675"/>
            <a:ext cx="587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ax = top20ArtistsAndCounts.sort_values().plot.barh()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74" name="Google Shape;474;g2bf0a7dd30e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250" y="1324875"/>
            <a:ext cx="5521876" cy="31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g2bf0a7dd30e_0_23"/>
          <p:cNvSpPr/>
          <p:nvPr/>
        </p:nvSpPr>
        <p:spPr>
          <a:xfrm>
            <a:off x="236625" y="4287400"/>
            <a:ext cx="3576900" cy="677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Now we have the #1 number of Songs listed first.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127" y="1714901"/>
            <a:ext cx="5469049" cy="272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17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Adjusting the Order of Categories</a:t>
            </a:r>
            <a:endParaRPr/>
          </a:p>
        </p:txBody>
      </p:sp>
      <p:sp>
        <p:nvSpPr>
          <p:cNvPr id="482" name="Google Shape;4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3" name="Google Shape;483;p17"/>
          <p:cNvSpPr txBox="1"/>
          <p:nvPr/>
        </p:nvSpPr>
        <p:spPr>
          <a:xfrm>
            <a:off x="698550" y="883600"/>
            <a:ext cx="774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top10TracksByDaysOnChart = top10[['track_name','days_on_chart']]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ax = top10TracksByDaysOnChart.plot.barh(x='track_name',title='Artists with Multiple Top 200 Streams')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Google Shape;484;p17"/>
          <p:cNvSpPr/>
          <p:nvPr/>
        </p:nvSpPr>
        <p:spPr>
          <a:xfrm>
            <a:off x="241350" y="4071975"/>
            <a:ext cx="3576900" cy="677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In order to reorder our categories we must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reorder the rows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of our table by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sorting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8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sort_values()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0" name="Google Shape;490;p18"/>
          <p:cNvSpPr txBox="1"/>
          <p:nvPr>
            <p:ph idx="1" type="body"/>
          </p:nvPr>
        </p:nvSpPr>
        <p:spPr>
          <a:xfrm>
            <a:off x="376500" y="869425"/>
            <a:ext cx="839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The method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sort_values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/>
              <a:t>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returns a new table</a:t>
            </a:r>
            <a:r>
              <a:rPr lang="en"/>
              <a:t> with the rows sorted according to the values in some column. There are two ways we can call it: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sort_values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column_or_label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>
              <a:solidFill>
                <a:srgbClr val="9929B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Code Pro"/>
              <a:buChar char="○"/>
            </a:pPr>
            <a:r>
              <a:rPr lang="en"/>
              <a:t> Sorts rows according to the specified column, in ascending order.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sort_values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column_or_label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ascending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b="1"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/>
              <a:t>Sorts rows according to the specified column, in descending order.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b="1" lang="en">
                <a:solidFill>
                  <a:srgbClr val="606060"/>
                </a:solidFill>
                <a:latin typeface="Roboto Mono"/>
                <a:ea typeface="Roboto Mono"/>
                <a:cs typeface="Roboto Mono"/>
                <a:sym typeface="Roboto Mono"/>
              </a:rPr>
              <a:t>ascending</a:t>
            </a:r>
            <a:r>
              <a:rPr lang="en"/>
              <a:t> is an </a:t>
            </a: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optional parameter</a:t>
            </a:r>
            <a:r>
              <a:rPr lang="en"/>
              <a:t>. If it is not provided, then Python supplies a default. In this case, the default is ascending, i.e., Approach 1.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b="1" lang="en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/>
              <a:t> is a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boolean value</a:t>
            </a:r>
            <a:r>
              <a:rPr lang="en"/>
              <a:t>. We will learn more about booleans next week; just remember the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sort()</a:t>
            </a:r>
            <a:r>
              <a:rPr lang="en"/>
              <a:t> syntax for now.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We’ll most often specify columns by their label (i.e., variable name), though we could also specify by index (0, 1, 2, etc.)</a:t>
            </a:r>
            <a:endParaRPr/>
          </a:p>
        </p:txBody>
      </p:sp>
      <p:sp>
        <p:nvSpPr>
          <p:cNvPr id="491" name="Google Shape;4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9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Sorting by Number of Days on Chart</a:t>
            </a:r>
            <a:endParaRPr/>
          </a:p>
        </p:txBody>
      </p:sp>
      <p:sp>
        <p:nvSpPr>
          <p:cNvPr id="497" name="Google Shape;4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19"/>
          <p:cNvSpPr txBox="1"/>
          <p:nvPr/>
        </p:nvSpPr>
        <p:spPr>
          <a:xfrm>
            <a:off x="311700" y="899325"/>
            <a:ext cx="8520600" cy="585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top10TracksByDaysOnChart.sort_values('days_on_chart').plot.barh(x='track_name',title='Days on Chart')</a:t>
            </a:r>
            <a:endParaRPr b="1" i="0" sz="1300" u="none" cap="none" strike="noStrike">
              <a:solidFill>
                <a:srgbClr val="00797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9" name="Google Shape;499;p19"/>
          <p:cNvSpPr/>
          <p:nvPr/>
        </p:nvSpPr>
        <p:spPr>
          <a:xfrm>
            <a:off x="236625" y="2274675"/>
            <a:ext cx="3069600" cy="196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With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method chaining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, Python evaluates method calls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left-to-right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The new table returned by </a:t>
            </a: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sort_values()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is the one that is then plotted by </a:t>
            </a: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barh()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00" name="Google Shape;5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650" y="1810950"/>
            <a:ext cx="5532975" cy="2756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0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Visualization Note: Bar Order</a:t>
            </a:r>
            <a:endParaRPr/>
          </a:p>
        </p:txBody>
      </p:sp>
      <p:sp>
        <p:nvSpPr>
          <p:cNvPr id="506" name="Google Shape;5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7" name="Google Shape;507;p20"/>
          <p:cNvGrpSpPr/>
          <p:nvPr/>
        </p:nvGrpSpPr>
        <p:grpSpPr>
          <a:xfrm>
            <a:off x="335650" y="2916450"/>
            <a:ext cx="8629426" cy="1912804"/>
            <a:chOff x="335650" y="2916450"/>
            <a:chExt cx="8629426" cy="1912804"/>
          </a:xfrm>
        </p:grpSpPr>
        <p:pic>
          <p:nvPicPr>
            <p:cNvPr id="508" name="Google Shape;508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77226" y="2925075"/>
              <a:ext cx="3187850" cy="1904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9" name="Google Shape;509;p20"/>
            <p:cNvSpPr txBox="1"/>
            <p:nvPr/>
          </p:nvSpPr>
          <p:spPr>
            <a:xfrm>
              <a:off x="335650" y="2916450"/>
              <a:ext cx="25800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Sort by bar length</a:t>
              </a:r>
              <a:r>
                <a:rPr b="0" i="0" lang="en" sz="1600" u="none" cap="none" strike="noStrike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: e.g., if categorical variable has no natural order to the categories.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0" name="Google Shape;510;p20"/>
          <p:cNvGrpSpPr/>
          <p:nvPr/>
        </p:nvGrpSpPr>
        <p:grpSpPr>
          <a:xfrm>
            <a:off x="335650" y="860385"/>
            <a:ext cx="8644044" cy="1974637"/>
            <a:chOff x="335650" y="860385"/>
            <a:chExt cx="8644044" cy="1974637"/>
          </a:xfrm>
        </p:grpSpPr>
        <p:sp>
          <p:nvSpPr>
            <p:cNvPr id="511" name="Google Shape;511;p20"/>
            <p:cNvSpPr txBox="1"/>
            <p:nvPr/>
          </p:nvSpPr>
          <p:spPr>
            <a:xfrm>
              <a:off x="335650" y="1620150"/>
              <a:ext cx="27333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Sort by category</a:t>
              </a:r>
              <a:r>
                <a:rPr b="0" i="0" lang="en" sz="1600" u="none" cap="none" strike="noStrike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: e.g., if categorical variable has an inherent ordering like alphabetical, numerical, etc.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2" name="Google Shape;512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62588" y="860385"/>
              <a:ext cx="3217106" cy="1974637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513" name="Google Shape;513;p20"/>
          <p:cNvGraphicFramePr/>
          <p:nvPr/>
        </p:nvGraphicFramePr>
        <p:xfrm>
          <a:off x="3184775" y="311474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{4E181A24-D92F-46DD-9CA4-BE64BA12200E}</a:tableStyleId>
              </a:tblPr>
              <a:tblGrid>
                <a:gridCol w="1724275"/>
                <a:gridCol w="786350"/>
              </a:tblGrid>
              <a:tr h="1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Cookie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1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chocolate chip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red velvet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oatmeal raisin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sugar cookies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peanut butter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4" name="Google Shape;514;p20"/>
          <p:cNvGraphicFramePr/>
          <p:nvPr/>
        </p:nvGraphicFramePr>
        <p:xfrm>
          <a:off x="3184775" y="1534086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{4E181A24-D92F-46DD-9CA4-BE64BA12200E}</a:tableStyleId>
              </a:tblPr>
              <a:tblGrid>
                <a:gridCol w="1310450"/>
                <a:gridCol w="1200175"/>
              </a:tblGrid>
              <a:tr h="1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Semester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Enrollment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1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Fall 2020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70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Spring 2021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Fall 2021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80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Spring 2022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60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5" name="Google Shape;515;p20"/>
          <p:cNvSpPr txBox="1"/>
          <p:nvPr>
            <p:ph idx="1" type="body"/>
          </p:nvPr>
        </p:nvSpPr>
        <p:spPr>
          <a:xfrm>
            <a:off x="259450" y="707000"/>
            <a:ext cx="5780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Depending on the type of categorical variable we’re displaying, we may want to sort the bars of our bar charts differently.</a:t>
            </a:r>
            <a:endParaRPr/>
          </a:p>
        </p:txBody>
      </p:sp>
      <p:sp>
        <p:nvSpPr>
          <p:cNvPr id="516" name="Google Shape;516;p20"/>
          <p:cNvSpPr/>
          <p:nvPr/>
        </p:nvSpPr>
        <p:spPr>
          <a:xfrm>
            <a:off x="569200" y="4162350"/>
            <a:ext cx="2418600" cy="837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The bar order depends on what you want to express through your visualization.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bf0a7dd30e_1_2"/>
          <p:cNvSpPr txBox="1"/>
          <p:nvPr>
            <p:ph type="title"/>
          </p:nvPr>
        </p:nvSpPr>
        <p:spPr>
          <a:xfrm>
            <a:off x="311700" y="746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Quick Check 1</a:t>
            </a:r>
            <a:endParaRPr/>
          </a:p>
        </p:txBody>
      </p:sp>
      <p:sp>
        <p:nvSpPr>
          <p:cNvPr id="522" name="Google Shape;522;g2bf0a7dd30e_1_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3" name="Google Shape;523;g2bf0a7dd30e_1_2"/>
          <p:cNvSpPr txBox="1"/>
          <p:nvPr/>
        </p:nvSpPr>
        <p:spPr>
          <a:xfrm>
            <a:off x="105825" y="481500"/>
            <a:ext cx="8257500" cy="105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Light"/>
              <a:buAutoNum type="arabicPeriod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Our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previous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examples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used only the top 10 songs by daily stream. But we have 200 songs in total. Go back to the original data frame and use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.sort_values()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to find the songs on our list with the greatest number of days on the charts.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Light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Fill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in </a:t>
            </a:r>
            <a:r>
              <a:rPr b="1" i="0" lang="en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blank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to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create chart of the top 10 songs by days on chart. 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24" name="Google Shape;524;g2bf0a7dd30e_1_2"/>
          <p:cNvSpPr txBox="1"/>
          <p:nvPr/>
        </p:nvSpPr>
        <p:spPr>
          <a:xfrm>
            <a:off x="2477700" y="15825"/>
            <a:ext cx="577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top10 = spotifyStreams.head(10)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25" name="Google Shape;525;g2bf0a7dd30e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9825"/>
            <a:ext cx="6532357" cy="354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21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.take()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2" name="Google Shape;532;p21"/>
          <p:cNvSpPr txBox="1"/>
          <p:nvPr/>
        </p:nvSpPr>
        <p:spPr>
          <a:xfrm>
            <a:off x="345475" y="167075"/>
            <a:ext cx="326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1. </a:t>
            </a: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Categorical Distributions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2. Bar Charts</a:t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3. Grouped Bar Charts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33" name="Google Shape;533;p21"/>
          <p:cNvSpPr txBox="1"/>
          <p:nvPr/>
        </p:nvSpPr>
        <p:spPr>
          <a:xfrm>
            <a:off x="115294" y="372771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2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From the Top 200 to Relevant Subsets </a:t>
            </a:r>
            <a:endParaRPr/>
          </a:p>
        </p:txBody>
      </p:sp>
      <p:sp>
        <p:nvSpPr>
          <p:cNvPr id="539" name="Google Shape;539;p22"/>
          <p:cNvSpPr txBox="1"/>
          <p:nvPr>
            <p:ph idx="1" type="body"/>
          </p:nvPr>
        </p:nvSpPr>
        <p:spPr>
          <a:xfrm>
            <a:off x="335650" y="783200"/>
            <a:ext cx="59904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The </a:t>
            </a:r>
            <a:r>
              <a:rPr b="1"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Spotify Daily Chart</a:t>
            </a:r>
            <a:r>
              <a:rPr lang="en"/>
              <a:t> dataset actually contains the Top 200 songs from each day. This would be pretty tedious to plot.</a:t>
            </a:r>
            <a:endParaRPr/>
          </a:p>
        </p:txBody>
      </p:sp>
      <p:sp>
        <p:nvSpPr>
          <p:cNvPr id="540" name="Google Shape;5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1" name="Google Shape;541;p22"/>
          <p:cNvGrpSpPr/>
          <p:nvPr/>
        </p:nvGrpSpPr>
        <p:grpSpPr>
          <a:xfrm>
            <a:off x="6329825" y="692375"/>
            <a:ext cx="2295025" cy="4281450"/>
            <a:chOff x="6177425" y="616175"/>
            <a:chExt cx="2295025" cy="4281450"/>
          </a:xfrm>
        </p:grpSpPr>
        <p:pic>
          <p:nvPicPr>
            <p:cNvPr id="542" name="Google Shape;542;p22"/>
            <p:cNvPicPr preferRelativeResize="0"/>
            <p:nvPr/>
          </p:nvPicPr>
          <p:blipFill rotWithShape="1">
            <a:blip r:embed="rId4">
              <a:alphaModFix/>
            </a:blip>
            <a:srcRect b="4296" l="0" r="0" t="3645"/>
            <a:stretch/>
          </p:blipFill>
          <p:spPr>
            <a:xfrm>
              <a:off x="7766125" y="616175"/>
              <a:ext cx="706325" cy="42742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22"/>
            <p:cNvSpPr/>
            <p:nvPr/>
          </p:nvSpPr>
          <p:spPr>
            <a:xfrm>
              <a:off x="7478050" y="688925"/>
              <a:ext cx="250500" cy="4208700"/>
            </a:xfrm>
            <a:prstGeom prst="leftBrace">
              <a:avLst>
                <a:gd fmla="val 50000" name="adj1"/>
                <a:gd fmla="val 9227" name="adj2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44" name="Google Shape;544;p22"/>
            <p:cNvSpPr txBox="1"/>
            <p:nvPr/>
          </p:nvSpPr>
          <p:spPr>
            <a:xfrm>
              <a:off x="6177425" y="977025"/>
              <a:ext cx="1215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200 bars!</a:t>
              </a:r>
              <a:endParaRPr b="1" i="0" sz="1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bf0a7dd30e_1_15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From the Top 200 to Relevant Subsets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50" name="Google Shape;550;g2bf0a7dd30e_1_15"/>
          <p:cNvSpPr txBox="1"/>
          <p:nvPr>
            <p:ph idx="1" type="body"/>
          </p:nvPr>
        </p:nvSpPr>
        <p:spPr>
          <a:xfrm>
            <a:off x="335650" y="783200"/>
            <a:ext cx="59904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We want conceivably different ways to select different kinds of subsets.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(n)</a:t>
            </a:r>
            <a:r>
              <a:rPr lang="en"/>
              <a:t>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tail(n)</a:t>
            </a:r>
            <a:r>
              <a:rPr lang="en"/>
              <a:t> give us the top/bottom n values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Binary filtering gives us rows which </a:t>
            </a:r>
            <a:r>
              <a:rPr lang="en"/>
              <a:t>satisfy</a:t>
            </a:r>
            <a:r>
              <a:rPr lang="en"/>
              <a:t> different criteria.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take()</a:t>
            </a:r>
            <a:r>
              <a:rPr lang="en"/>
              <a:t>is more general than head because it can select different combinations of rows.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have already seen head, so we will review binary filtering and see take.</a:t>
            </a:r>
            <a:endParaRPr/>
          </a:p>
        </p:txBody>
      </p:sp>
      <p:sp>
        <p:nvSpPr>
          <p:cNvPr id="551" name="Google Shape;551;g2bf0a7dd30e_1_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2" name="Google Shape;552;g2bf0a7dd30e_1_15"/>
          <p:cNvGrpSpPr/>
          <p:nvPr/>
        </p:nvGrpSpPr>
        <p:grpSpPr>
          <a:xfrm>
            <a:off x="6329825" y="692375"/>
            <a:ext cx="2295025" cy="4281450"/>
            <a:chOff x="6177425" y="616175"/>
            <a:chExt cx="2295025" cy="4281450"/>
          </a:xfrm>
        </p:grpSpPr>
        <p:pic>
          <p:nvPicPr>
            <p:cNvPr id="553" name="Google Shape;553;g2bf0a7dd30e_1_15"/>
            <p:cNvPicPr preferRelativeResize="0"/>
            <p:nvPr/>
          </p:nvPicPr>
          <p:blipFill rotWithShape="1">
            <a:blip r:embed="rId3">
              <a:alphaModFix/>
            </a:blip>
            <a:srcRect b="4298" l="0" r="0" t="3645"/>
            <a:stretch/>
          </p:blipFill>
          <p:spPr>
            <a:xfrm>
              <a:off x="7766125" y="616175"/>
              <a:ext cx="706325" cy="42742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4" name="Google Shape;554;g2bf0a7dd30e_1_15"/>
            <p:cNvSpPr/>
            <p:nvPr/>
          </p:nvSpPr>
          <p:spPr>
            <a:xfrm>
              <a:off x="7478050" y="688925"/>
              <a:ext cx="250500" cy="4208700"/>
            </a:xfrm>
            <a:prstGeom prst="leftBrace">
              <a:avLst>
                <a:gd fmla="val 50000" name="adj1"/>
                <a:gd fmla="val 9227" name="adj2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55" name="Google Shape;555;g2bf0a7dd30e_1_15"/>
            <p:cNvSpPr txBox="1"/>
            <p:nvPr/>
          </p:nvSpPr>
          <p:spPr>
            <a:xfrm>
              <a:off x="6177425" y="977025"/>
              <a:ext cx="1215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200 bars!</a:t>
              </a:r>
              <a:endParaRPr b="1" i="0" sz="1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a9e42bf70_0_1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94" name="Google Shape;294;g26a9e42bf70_0_1"/>
          <p:cNvSpPr txBox="1"/>
          <p:nvPr>
            <p:ph idx="2" type="body"/>
          </p:nvPr>
        </p:nvSpPr>
        <p:spPr>
          <a:xfrm>
            <a:off x="4667425" y="772025"/>
            <a:ext cx="44082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Thus far, learned basics of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JuypterHub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Python (some variables, some tables, some plotting)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Done some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exploring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with data on populations, internet usage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This week we will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focus on creating visualizations of data and using these visualizations to help us understand what stories data has to tell us.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Next week/Mid-semester project you will,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use these skills to study two different data sets.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26a9e42bf70_0_1"/>
          <p:cNvSpPr txBox="1"/>
          <p:nvPr>
            <p:ph type="title"/>
          </p:nvPr>
        </p:nvSpPr>
        <p:spPr>
          <a:xfrm>
            <a:off x="4667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Overall Plan</a:t>
            </a:r>
            <a:endParaRPr/>
          </a:p>
        </p:txBody>
      </p:sp>
      <p:sp>
        <p:nvSpPr>
          <p:cNvPr id="296" name="Google Shape;296;g26a9e42bf70_0_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g26a9e42bf70_0_1"/>
          <p:cNvSpPr txBox="1"/>
          <p:nvPr>
            <p:ph idx="3" type="title"/>
          </p:nvPr>
        </p:nvSpPr>
        <p:spPr>
          <a:xfrm>
            <a:off x="225450" y="2298000"/>
            <a:ext cx="38277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Recap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bf0a7dd30e_1_25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From the Top 200 to only Taylor Swift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61" name="Google Shape;561;g2bf0a7dd30e_1_25"/>
          <p:cNvSpPr txBox="1"/>
          <p:nvPr>
            <p:ph idx="1" type="body"/>
          </p:nvPr>
        </p:nvSpPr>
        <p:spPr>
          <a:xfrm>
            <a:off x="335650" y="783200"/>
            <a:ext cx="76221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filter = spotifyStreams['artist_names']=='Taylor Swift';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onlyTaylorStreams = spotifyStreams[filter]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onlyTaylorStreams[['track_name','streams']]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2" name="Google Shape;562;g2bf0a7dd30e_1_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3" name="Google Shape;563;g2bf0a7dd30e_1_25"/>
          <p:cNvGrpSpPr/>
          <p:nvPr/>
        </p:nvGrpSpPr>
        <p:grpSpPr>
          <a:xfrm>
            <a:off x="6329825" y="692375"/>
            <a:ext cx="2295025" cy="4281450"/>
            <a:chOff x="6177425" y="616175"/>
            <a:chExt cx="2295025" cy="4281450"/>
          </a:xfrm>
        </p:grpSpPr>
        <p:pic>
          <p:nvPicPr>
            <p:cNvPr id="564" name="Google Shape;564;g2bf0a7dd30e_1_25"/>
            <p:cNvPicPr preferRelativeResize="0"/>
            <p:nvPr/>
          </p:nvPicPr>
          <p:blipFill rotWithShape="1">
            <a:blip r:embed="rId3">
              <a:alphaModFix/>
            </a:blip>
            <a:srcRect b="4298" l="0" r="0" t="3645"/>
            <a:stretch/>
          </p:blipFill>
          <p:spPr>
            <a:xfrm>
              <a:off x="7766125" y="616175"/>
              <a:ext cx="706325" cy="42742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5" name="Google Shape;565;g2bf0a7dd30e_1_25"/>
            <p:cNvSpPr/>
            <p:nvPr/>
          </p:nvSpPr>
          <p:spPr>
            <a:xfrm>
              <a:off x="7478050" y="688925"/>
              <a:ext cx="250500" cy="4208700"/>
            </a:xfrm>
            <a:prstGeom prst="leftBrace">
              <a:avLst>
                <a:gd fmla="val 50000" name="adj1"/>
                <a:gd fmla="val 9227" name="adj2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66" name="Google Shape;566;g2bf0a7dd30e_1_25"/>
            <p:cNvSpPr txBox="1"/>
            <p:nvPr/>
          </p:nvSpPr>
          <p:spPr>
            <a:xfrm>
              <a:off x="6177425" y="977025"/>
              <a:ext cx="1215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200 bars!</a:t>
              </a:r>
              <a:endParaRPr b="1" i="0" sz="1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567" name="Google Shape;567;g2bf0a7dd30e_1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00" y="1917625"/>
            <a:ext cx="6025025" cy="306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bf0a7dd30e_1_48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From the Top 200 to only Taylor Swift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73" name="Google Shape;573;g2bf0a7dd30e_1_48"/>
          <p:cNvSpPr txBox="1"/>
          <p:nvPr>
            <p:ph idx="1" type="body"/>
          </p:nvPr>
        </p:nvSpPr>
        <p:spPr>
          <a:xfrm>
            <a:off x="335650" y="783200"/>
            <a:ext cx="85041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onlyTaylorStreams[['track_name','streams']].plot.barh(x='track_name',title='Taylor Swift Songs in Top 200')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4" name="Google Shape;574;g2bf0a7dd30e_1_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5" name="Google Shape;575;g2bf0a7dd30e_1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488" y="1601425"/>
            <a:ext cx="6634424" cy="33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bf0a7dd30e_1_35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From the Top 200 to Relevant Subsets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81" name="Google Shape;581;g2bf0a7dd30e_1_35"/>
          <p:cNvSpPr txBox="1"/>
          <p:nvPr>
            <p:ph idx="1" type="body"/>
          </p:nvPr>
        </p:nvSpPr>
        <p:spPr>
          <a:xfrm>
            <a:off x="335650" y="783200"/>
            <a:ext cx="59904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We want conceivably different ways to select different kinds of subsets.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head(n)</a:t>
            </a:r>
            <a:r>
              <a:rPr lang="en"/>
              <a:t>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tail(n)</a:t>
            </a:r>
            <a:r>
              <a:rPr lang="en"/>
              <a:t> give us the top/bottom n values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Binary filtering gives us rows which satisfy different criteria.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take()</a:t>
            </a:r>
            <a:r>
              <a:rPr lang="en"/>
              <a:t>is more general than head because it can select different combinations of rows.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have already seen head, so we will review binary filtering and see take.</a:t>
            </a:r>
            <a:endParaRPr/>
          </a:p>
        </p:txBody>
      </p:sp>
      <p:sp>
        <p:nvSpPr>
          <p:cNvPr id="582" name="Google Shape;582;g2bf0a7dd30e_1_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3" name="Google Shape;583;g2bf0a7dd30e_1_35"/>
          <p:cNvGrpSpPr/>
          <p:nvPr/>
        </p:nvGrpSpPr>
        <p:grpSpPr>
          <a:xfrm>
            <a:off x="6329825" y="692375"/>
            <a:ext cx="2295025" cy="4281450"/>
            <a:chOff x="6177425" y="616175"/>
            <a:chExt cx="2295025" cy="4281450"/>
          </a:xfrm>
        </p:grpSpPr>
        <p:pic>
          <p:nvPicPr>
            <p:cNvPr id="584" name="Google Shape;584;g2bf0a7dd30e_1_35"/>
            <p:cNvPicPr preferRelativeResize="0"/>
            <p:nvPr/>
          </p:nvPicPr>
          <p:blipFill rotWithShape="1">
            <a:blip r:embed="rId3">
              <a:alphaModFix/>
            </a:blip>
            <a:srcRect b="4298" l="0" r="0" t="3645"/>
            <a:stretch/>
          </p:blipFill>
          <p:spPr>
            <a:xfrm>
              <a:off x="7766125" y="616175"/>
              <a:ext cx="706325" cy="42742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5" name="Google Shape;585;g2bf0a7dd30e_1_35"/>
            <p:cNvSpPr/>
            <p:nvPr/>
          </p:nvSpPr>
          <p:spPr>
            <a:xfrm>
              <a:off x="7478050" y="688925"/>
              <a:ext cx="250500" cy="4208700"/>
            </a:xfrm>
            <a:prstGeom prst="leftBrace">
              <a:avLst>
                <a:gd fmla="val 50000" name="adj1"/>
                <a:gd fmla="val 9227" name="adj2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86" name="Google Shape;586;g2bf0a7dd30e_1_35"/>
            <p:cNvSpPr txBox="1"/>
            <p:nvPr/>
          </p:nvSpPr>
          <p:spPr>
            <a:xfrm>
              <a:off x="6177425" y="977025"/>
              <a:ext cx="1215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200 bars!</a:t>
              </a:r>
              <a:endParaRPr b="1" i="0" sz="1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3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From the Top 200 to the Top 10 with take()</a:t>
            </a:r>
            <a:endParaRPr/>
          </a:p>
        </p:txBody>
      </p:sp>
      <p:sp>
        <p:nvSpPr>
          <p:cNvPr id="592" name="Google Shape;592;p23"/>
          <p:cNvSpPr txBox="1"/>
          <p:nvPr>
            <p:ph idx="1" type="body"/>
          </p:nvPr>
        </p:nvSpPr>
        <p:spPr>
          <a:xfrm>
            <a:off x="335650" y="783200"/>
            <a:ext cx="59904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9E9E9E"/>
                </a:solidFill>
              </a:rPr>
              <a:t>The </a:t>
            </a:r>
            <a:r>
              <a:rPr b="1" lang="en" u="sng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Spotify Daily Chart</a:t>
            </a:r>
            <a:r>
              <a:rPr lang="en">
                <a:solidFill>
                  <a:srgbClr val="9E9E9E"/>
                </a:solidFill>
              </a:rPr>
              <a:t> dataset actually contains the Top 200 songs from each day. This would be pretty tedious to plot.</a:t>
            </a:r>
            <a:endParaRPr>
              <a:solidFill>
                <a:srgbClr val="9E9E9E"/>
              </a:solidFill>
            </a:endParaRPr>
          </a:p>
        </p:txBody>
      </p:sp>
      <p:sp>
        <p:nvSpPr>
          <p:cNvPr id="593" name="Google Shape;5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4" name="Google Shape;594;p23"/>
          <p:cNvGrpSpPr/>
          <p:nvPr/>
        </p:nvGrpSpPr>
        <p:grpSpPr>
          <a:xfrm>
            <a:off x="6329825" y="692375"/>
            <a:ext cx="2295025" cy="4281450"/>
            <a:chOff x="6177425" y="616175"/>
            <a:chExt cx="2295025" cy="4281450"/>
          </a:xfrm>
        </p:grpSpPr>
        <p:pic>
          <p:nvPicPr>
            <p:cNvPr id="595" name="Google Shape;595;p23"/>
            <p:cNvPicPr preferRelativeResize="0"/>
            <p:nvPr/>
          </p:nvPicPr>
          <p:blipFill rotWithShape="1">
            <a:blip r:embed="rId4">
              <a:alphaModFix/>
            </a:blip>
            <a:srcRect b="4296" l="0" r="0" t="3645"/>
            <a:stretch/>
          </p:blipFill>
          <p:spPr>
            <a:xfrm>
              <a:off x="7766125" y="616175"/>
              <a:ext cx="706325" cy="42742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6" name="Google Shape;596;p23"/>
            <p:cNvSpPr/>
            <p:nvPr/>
          </p:nvSpPr>
          <p:spPr>
            <a:xfrm>
              <a:off x="7478050" y="688925"/>
              <a:ext cx="250500" cy="4208700"/>
            </a:xfrm>
            <a:prstGeom prst="leftBrace">
              <a:avLst>
                <a:gd fmla="val 50000" name="adj1"/>
                <a:gd fmla="val 9227" name="adj2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97" name="Google Shape;597;p23"/>
            <p:cNvSpPr txBox="1"/>
            <p:nvPr/>
          </p:nvSpPr>
          <p:spPr>
            <a:xfrm>
              <a:off x="6177425" y="977025"/>
              <a:ext cx="1215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200 bars!</a:t>
              </a:r>
              <a:endParaRPr b="1" i="0" sz="1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98" name="Google Shape;598;p23"/>
          <p:cNvSpPr txBox="1"/>
          <p:nvPr>
            <p:ph idx="1" type="body"/>
          </p:nvPr>
        </p:nvSpPr>
        <p:spPr>
          <a:xfrm>
            <a:off x="411850" y="1697600"/>
            <a:ext cx="70866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Instead, we make a new table that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limits the number of rows to 10</a:t>
            </a:r>
            <a:r>
              <a:rPr lang="en"/>
              <a:t>,</a:t>
            </a:r>
            <a:br>
              <a:rPr lang="en"/>
            </a:br>
            <a:r>
              <a:rPr lang="en"/>
              <a:t>then we plot that table:</a:t>
            </a:r>
            <a:endParaRPr/>
          </a:p>
        </p:txBody>
      </p:sp>
      <p:sp>
        <p:nvSpPr>
          <p:cNvPr id="599" name="Google Shape;599;p23"/>
          <p:cNvSpPr/>
          <p:nvPr/>
        </p:nvSpPr>
        <p:spPr>
          <a:xfrm>
            <a:off x="6570300" y="630625"/>
            <a:ext cx="2255100" cy="46347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0" name="Google Shape;600;p23"/>
          <p:cNvGrpSpPr/>
          <p:nvPr/>
        </p:nvGrpSpPr>
        <p:grpSpPr>
          <a:xfrm>
            <a:off x="6627700" y="2761912"/>
            <a:ext cx="2378676" cy="1435424"/>
            <a:chOff x="6642475" y="3085337"/>
            <a:chExt cx="2378676" cy="1435424"/>
          </a:xfrm>
        </p:grpSpPr>
        <p:pic>
          <p:nvPicPr>
            <p:cNvPr id="601" name="Google Shape;601;p23"/>
            <p:cNvPicPr preferRelativeResize="0"/>
            <p:nvPr/>
          </p:nvPicPr>
          <p:blipFill rotWithShape="1">
            <a:blip r:embed="rId5">
              <a:alphaModFix/>
            </a:blip>
            <a:srcRect b="0" l="31698" r="0" t="11070"/>
            <a:stretch/>
          </p:blipFill>
          <p:spPr>
            <a:xfrm>
              <a:off x="6958775" y="3085337"/>
              <a:ext cx="2062376" cy="1435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2" name="Google Shape;602;p23"/>
            <p:cNvSpPr/>
            <p:nvPr/>
          </p:nvSpPr>
          <p:spPr>
            <a:xfrm>
              <a:off x="6642475" y="3670883"/>
              <a:ext cx="258900" cy="264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3" name="Google Shape;603;p23"/>
          <p:cNvGrpSpPr/>
          <p:nvPr/>
        </p:nvGrpSpPr>
        <p:grpSpPr>
          <a:xfrm>
            <a:off x="137619" y="2795488"/>
            <a:ext cx="6432681" cy="1681574"/>
            <a:chOff x="137619" y="2795488"/>
            <a:chExt cx="6432681" cy="1681574"/>
          </a:xfrm>
        </p:grpSpPr>
        <p:grpSp>
          <p:nvGrpSpPr>
            <p:cNvPr id="604" name="Google Shape;604;p23"/>
            <p:cNvGrpSpPr/>
            <p:nvPr/>
          </p:nvGrpSpPr>
          <p:grpSpPr>
            <a:xfrm>
              <a:off x="137619" y="2795488"/>
              <a:ext cx="3004013" cy="1681574"/>
              <a:chOff x="152400" y="2520800"/>
              <a:chExt cx="3410550" cy="2051200"/>
            </a:xfrm>
          </p:grpSpPr>
          <p:pic>
            <p:nvPicPr>
              <p:cNvPr id="605" name="Google Shape;605;p2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152400" y="2520800"/>
                <a:ext cx="3410550" cy="2051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06" name="Google Shape;606;p23"/>
              <p:cNvSpPr txBox="1"/>
              <p:nvPr/>
            </p:nvSpPr>
            <p:spPr>
              <a:xfrm>
                <a:off x="1018413" y="3207850"/>
                <a:ext cx="1678500" cy="826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rgbClr val="000000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streams</a:t>
                </a:r>
                <a:endParaRPr b="1" i="0" sz="1600" u="none" cap="none" strike="noStrike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" sz="1600" u="none" cap="none" strike="noStrike">
                    <a:solidFill>
                      <a:srgbClr val="000000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200 rows</a:t>
                </a:r>
                <a:endParaRPr b="0" i="0" sz="16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grpSp>
          <p:nvGrpSpPr>
            <p:cNvPr id="607" name="Google Shape;607;p23"/>
            <p:cNvGrpSpPr/>
            <p:nvPr/>
          </p:nvGrpSpPr>
          <p:grpSpPr>
            <a:xfrm>
              <a:off x="4154275" y="2809075"/>
              <a:ext cx="2416025" cy="1341105"/>
              <a:chOff x="4626250" y="3056300"/>
              <a:chExt cx="2416025" cy="1341105"/>
            </a:xfrm>
          </p:grpSpPr>
          <p:pic>
            <p:nvPicPr>
              <p:cNvPr id="608" name="Google Shape;608;p2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626250" y="3056300"/>
                <a:ext cx="2416025" cy="134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09" name="Google Shape;609;p23"/>
              <p:cNvSpPr txBox="1"/>
              <p:nvPr/>
            </p:nvSpPr>
            <p:spPr>
              <a:xfrm>
                <a:off x="5095765" y="3388306"/>
                <a:ext cx="1478400" cy="677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rgbClr val="000000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top_10</a:t>
                </a:r>
                <a:endParaRPr b="1" i="0" sz="1600" u="none" cap="none" strike="noStrike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" sz="1600" u="none" cap="none" strike="noStrike">
                    <a:solidFill>
                      <a:srgbClr val="000000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10 rows</a:t>
                </a:r>
                <a:endParaRPr b="0" i="0" sz="16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grpSp>
          <p:nvGrpSpPr>
            <p:cNvPr id="610" name="Google Shape;610;p23"/>
            <p:cNvGrpSpPr/>
            <p:nvPr/>
          </p:nvGrpSpPr>
          <p:grpSpPr>
            <a:xfrm>
              <a:off x="3180325" y="3249537"/>
              <a:ext cx="1089900" cy="591849"/>
              <a:chOff x="3195107" y="3212500"/>
              <a:chExt cx="1089900" cy="1181100"/>
            </a:xfrm>
          </p:grpSpPr>
          <p:sp>
            <p:nvSpPr>
              <p:cNvPr id="611" name="Google Shape;611;p23"/>
              <p:cNvSpPr/>
              <p:nvPr/>
            </p:nvSpPr>
            <p:spPr>
              <a:xfrm>
                <a:off x="3250375" y="3212500"/>
                <a:ext cx="804000" cy="11811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23"/>
              <p:cNvSpPr txBox="1"/>
              <p:nvPr/>
            </p:nvSpPr>
            <p:spPr>
              <a:xfrm>
                <a:off x="3195107" y="3403713"/>
                <a:ext cx="1089900" cy="79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" sz="1400" u="none" cap="none" strike="noStrike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take()</a:t>
                </a:r>
                <a:endParaRPr b="1" i="0" sz="14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4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take(np.arange(n))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8" name="Google Shape;618;p24"/>
          <p:cNvSpPr txBox="1"/>
          <p:nvPr>
            <p:ph idx="1" type="body"/>
          </p:nvPr>
        </p:nvSpPr>
        <p:spPr>
          <a:xfrm>
            <a:off x="335650" y="707000"/>
            <a:ext cx="8914200" cy="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The method call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take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np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arange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))</a:t>
            </a:r>
            <a:r>
              <a:rPr lang="en"/>
              <a:t>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returns a new table</a:t>
            </a:r>
            <a:r>
              <a:rPr lang="en"/>
              <a:t> with only the first </a:t>
            </a: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/>
              <a:t> rows.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will cover all components of this method call in detail over the next few days. </a:t>
            </a:r>
            <a:endParaRPr/>
          </a:p>
        </p:txBody>
      </p:sp>
      <p:sp>
        <p:nvSpPr>
          <p:cNvPr id="619" name="Google Shape;6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0" name="Google Shape;620;p24"/>
          <p:cNvSpPr txBox="1"/>
          <p:nvPr/>
        </p:nvSpPr>
        <p:spPr>
          <a:xfrm>
            <a:off x="1853700" y="2576000"/>
            <a:ext cx="5436600" cy="877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top_10 = spotifyStreams.take(np.arange(10))</a:t>
            </a:r>
            <a:endParaRPr b="1"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621" name="Google Shape;621;p24"/>
          <p:cNvGrpSpPr/>
          <p:nvPr/>
        </p:nvGrpSpPr>
        <p:grpSpPr>
          <a:xfrm>
            <a:off x="4551588" y="1720475"/>
            <a:ext cx="2233200" cy="791096"/>
            <a:chOff x="3348325" y="1681050"/>
            <a:chExt cx="2233200" cy="791096"/>
          </a:xfrm>
        </p:grpSpPr>
        <p:sp>
          <p:nvSpPr>
            <p:cNvPr id="622" name="Google Shape;622;p24"/>
            <p:cNvSpPr/>
            <p:nvPr/>
          </p:nvSpPr>
          <p:spPr>
            <a:xfrm rot="-5400000">
              <a:off x="4418275" y="1308896"/>
              <a:ext cx="93300" cy="2233200"/>
            </a:xfrm>
            <a:prstGeom prst="rightBrace">
              <a:avLst>
                <a:gd fmla="val 50000" name="adj1"/>
                <a:gd fmla="val 31412" name="adj2"/>
              </a:avLst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4"/>
            <p:cNvSpPr txBox="1"/>
            <p:nvPr/>
          </p:nvSpPr>
          <p:spPr>
            <a:xfrm>
              <a:off x="3653525" y="1681050"/>
              <a:ext cx="13977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“...take the first 10 rows.”</a:t>
              </a:r>
              <a:endParaRPr b="0" i="0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4" name="Google Shape;624;p24"/>
          <p:cNvGrpSpPr/>
          <p:nvPr/>
        </p:nvGrpSpPr>
        <p:grpSpPr>
          <a:xfrm>
            <a:off x="2819340" y="1708603"/>
            <a:ext cx="1679363" cy="872114"/>
            <a:chOff x="2013959" y="1668918"/>
            <a:chExt cx="1281566" cy="814832"/>
          </a:xfrm>
        </p:grpSpPr>
        <p:sp>
          <p:nvSpPr>
            <p:cNvPr id="625" name="Google Shape;625;p24"/>
            <p:cNvSpPr txBox="1"/>
            <p:nvPr/>
          </p:nvSpPr>
          <p:spPr>
            <a:xfrm>
              <a:off x="2013959" y="1668918"/>
              <a:ext cx="11907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“From this table…”</a:t>
              </a:r>
              <a:endParaRPr b="0" i="0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6" name="Google Shape;626;p24"/>
            <p:cNvSpPr/>
            <p:nvPr/>
          </p:nvSpPr>
          <p:spPr>
            <a:xfrm rot="-5400000">
              <a:off x="2762575" y="1950800"/>
              <a:ext cx="128100" cy="9378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24"/>
          <p:cNvGrpSpPr/>
          <p:nvPr/>
        </p:nvGrpSpPr>
        <p:grpSpPr>
          <a:xfrm>
            <a:off x="5549837" y="3252475"/>
            <a:ext cx="2416025" cy="1341105"/>
            <a:chOff x="4626250" y="3056300"/>
            <a:chExt cx="2416025" cy="1341105"/>
          </a:xfrm>
        </p:grpSpPr>
        <p:pic>
          <p:nvPicPr>
            <p:cNvPr id="628" name="Google Shape;628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26250" y="3056300"/>
              <a:ext cx="2416025" cy="134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9" name="Google Shape;629;p24"/>
            <p:cNvSpPr txBox="1"/>
            <p:nvPr/>
          </p:nvSpPr>
          <p:spPr>
            <a:xfrm>
              <a:off x="5095765" y="3388306"/>
              <a:ext cx="1478400" cy="6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top_10</a:t>
              </a:r>
              <a:endParaRPr b="1" i="0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10 rows</a:t>
              </a:r>
              <a:endParaRPr b="0" i="0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30" name="Google Shape;630;p24"/>
          <p:cNvGrpSpPr/>
          <p:nvPr/>
        </p:nvGrpSpPr>
        <p:grpSpPr>
          <a:xfrm>
            <a:off x="1533181" y="3238888"/>
            <a:ext cx="4132607" cy="1681574"/>
            <a:chOff x="1533181" y="3238888"/>
            <a:chExt cx="4132607" cy="1681574"/>
          </a:xfrm>
        </p:grpSpPr>
        <p:grpSp>
          <p:nvGrpSpPr>
            <p:cNvPr id="631" name="Google Shape;631;p24"/>
            <p:cNvGrpSpPr/>
            <p:nvPr/>
          </p:nvGrpSpPr>
          <p:grpSpPr>
            <a:xfrm>
              <a:off x="1533181" y="3238888"/>
              <a:ext cx="3004013" cy="1681574"/>
              <a:chOff x="152400" y="2520800"/>
              <a:chExt cx="3410550" cy="2051200"/>
            </a:xfrm>
          </p:grpSpPr>
          <p:pic>
            <p:nvPicPr>
              <p:cNvPr id="632" name="Google Shape;632;p2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2400" y="2520800"/>
                <a:ext cx="3410550" cy="2051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3" name="Google Shape;633;p24"/>
              <p:cNvSpPr txBox="1"/>
              <p:nvPr/>
            </p:nvSpPr>
            <p:spPr>
              <a:xfrm>
                <a:off x="1018413" y="3207850"/>
                <a:ext cx="1678500" cy="826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rgbClr val="000000"/>
                    </a:solidFill>
                    <a:latin typeface="Roboto Mono"/>
                    <a:ea typeface="Roboto Mono"/>
                    <a:cs typeface="Roboto Mono"/>
                    <a:sym typeface="Roboto Mono"/>
                  </a:rPr>
                  <a:t>streams</a:t>
                </a:r>
                <a:endParaRPr b="1" i="0" sz="1600" u="none" cap="none" strike="noStrike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" sz="1600" u="none" cap="none" strike="noStrike">
                    <a:solidFill>
                      <a:srgbClr val="000000"/>
                    </a:solidFill>
                    <a:latin typeface="Roboto Light"/>
                    <a:ea typeface="Roboto Light"/>
                    <a:cs typeface="Roboto Light"/>
                    <a:sym typeface="Roboto Light"/>
                  </a:rPr>
                  <a:t>200 rows</a:t>
                </a:r>
                <a:endParaRPr b="0" i="0" sz="1600" u="none" cap="none" strike="noStrike">
                  <a:solidFill>
                    <a:srgbClr val="000000"/>
                  </a:solidFill>
                  <a:latin typeface="Roboto Light"/>
                  <a:ea typeface="Roboto Light"/>
                  <a:cs typeface="Roboto Light"/>
                  <a:sym typeface="Roboto Light"/>
                </a:endParaRPr>
              </a:p>
            </p:txBody>
          </p:sp>
        </p:grpSp>
        <p:grpSp>
          <p:nvGrpSpPr>
            <p:cNvPr id="634" name="Google Shape;634;p24"/>
            <p:cNvGrpSpPr/>
            <p:nvPr/>
          </p:nvGrpSpPr>
          <p:grpSpPr>
            <a:xfrm>
              <a:off x="4575888" y="3692937"/>
              <a:ext cx="1089900" cy="591849"/>
              <a:chOff x="3195107" y="3212500"/>
              <a:chExt cx="1089900" cy="1181100"/>
            </a:xfrm>
          </p:grpSpPr>
          <p:sp>
            <p:nvSpPr>
              <p:cNvPr id="635" name="Google Shape;635;p24"/>
              <p:cNvSpPr/>
              <p:nvPr/>
            </p:nvSpPr>
            <p:spPr>
              <a:xfrm>
                <a:off x="3250375" y="3212500"/>
                <a:ext cx="804000" cy="11811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24"/>
              <p:cNvSpPr txBox="1"/>
              <p:nvPr/>
            </p:nvSpPr>
            <p:spPr>
              <a:xfrm>
                <a:off x="3195107" y="3403713"/>
                <a:ext cx="1089900" cy="79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" sz="1400" u="none" cap="none" strike="noStrike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take()</a:t>
                </a:r>
                <a:endParaRPr b="1" i="0" sz="14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bf0a7dd30e_0_8"/>
          <p:cNvSpPr txBox="1"/>
          <p:nvPr>
            <p:ph type="title"/>
          </p:nvPr>
        </p:nvSpPr>
        <p:spPr>
          <a:xfrm>
            <a:off x="170600" y="1275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Quick Check 2</a:t>
            </a:r>
            <a:endParaRPr/>
          </a:p>
        </p:txBody>
      </p:sp>
      <p:sp>
        <p:nvSpPr>
          <p:cNvPr id="642" name="Google Shape;642;g2bf0a7dd30e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3" name="Google Shape;643;g2bf0a7dd30e_0_8"/>
          <p:cNvSpPr txBox="1"/>
          <p:nvPr/>
        </p:nvSpPr>
        <p:spPr>
          <a:xfrm>
            <a:off x="2093225" y="127525"/>
            <a:ext cx="6927900" cy="9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Light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Fill in the </a:t>
            </a:r>
            <a:r>
              <a:rPr b="1" i="0" lang="en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blank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to generate a bar chart of the top 15 streamed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songs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 showing how many streams each artist has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Roboto Light"/>
              <a:buAutoNum type="arabicPeriod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Make the bar chart sorted by the number of streams.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44" name="Google Shape;644;g2bf0a7dd30e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0600"/>
            <a:ext cx="6927900" cy="36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25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651" name="Google Shape;651;p25"/>
          <p:cNvSpPr txBox="1"/>
          <p:nvPr/>
        </p:nvSpPr>
        <p:spPr>
          <a:xfrm>
            <a:off x="2024850" y="4394650"/>
            <a:ext cx="509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7" name="Google Shape;657;p27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Grouped Bar Charts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8" name="Google Shape;658;p27"/>
          <p:cNvSpPr txBox="1"/>
          <p:nvPr/>
        </p:nvSpPr>
        <p:spPr>
          <a:xfrm>
            <a:off x="345475" y="167075"/>
            <a:ext cx="326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1. </a:t>
            </a: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Categorical Distributions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2. Bar Charts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3. Grouped Bar Charts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59" name="Google Shape;659;p27"/>
          <p:cNvSpPr txBox="1"/>
          <p:nvPr/>
        </p:nvSpPr>
        <p:spPr>
          <a:xfrm>
            <a:off x="115294" y="544878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8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Separate Bar Charts</a:t>
            </a:r>
            <a:endParaRPr/>
          </a:p>
        </p:txBody>
      </p:sp>
      <p:sp>
        <p:nvSpPr>
          <p:cNvPr id="665" name="Google Shape;665;p28"/>
          <p:cNvSpPr txBox="1"/>
          <p:nvPr>
            <p:ph idx="1" type="body"/>
          </p:nvPr>
        </p:nvSpPr>
        <p:spPr>
          <a:xfrm>
            <a:off x="306090" y="669175"/>
            <a:ext cx="8808300" cy="13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Spotify keeps track of each song’s “peak rank,” which is a song’s lowest rank since its release on the platform.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With our current tools, we’d likely make two different plots, which are difficult to compare:</a:t>
            </a:r>
            <a:endParaRPr/>
          </a:p>
        </p:txBody>
      </p:sp>
      <p:sp>
        <p:nvSpPr>
          <p:cNvPr id="666" name="Google Shape;6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7" name="Google Shape;667;p28"/>
          <p:cNvSpPr txBox="1"/>
          <p:nvPr/>
        </p:nvSpPr>
        <p:spPr>
          <a:xfrm>
            <a:off x="335650" y="1803875"/>
            <a:ext cx="4236300" cy="38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top10.plot.barh(x='track_name',y='rank')</a:t>
            </a:r>
            <a:endParaRPr b="1" i="0" sz="1300" u="none" cap="none" strike="noStrike">
              <a:solidFill>
                <a:srgbClr val="00797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8" name="Google Shape;668;p28"/>
          <p:cNvSpPr txBox="1"/>
          <p:nvPr/>
        </p:nvSpPr>
        <p:spPr>
          <a:xfrm>
            <a:off x="4571950" y="1803875"/>
            <a:ext cx="4725600" cy="38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top10.plot.barh(x='track_name',y='pea</a:t>
            </a: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b="1" lang="en" sz="1300">
                <a:latin typeface="Roboto Mono"/>
                <a:ea typeface="Roboto Mono"/>
                <a:cs typeface="Roboto Mono"/>
                <a:sym typeface="Roboto Mono"/>
              </a:rPr>
              <a:t>_rank')</a:t>
            </a:r>
            <a:endParaRPr b="1" i="0" sz="1300" u="none" cap="none" strike="noStrike">
              <a:solidFill>
                <a:srgbClr val="00797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69" name="Google Shape;6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78725"/>
            <a:ext cx="4811286" cy="2294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360" y="2278750"/>
            <a:ext cx="4811275" cy="2294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9"/>
          <p:cNvSpPr txBox="1"/>
          <p:nvPr>
            <p:ph type="title"/>
          </p:nvPr>
        </p:nvSpPr>
        <p:spPr>
          <a:xfrm>
            <a:off x="259450" y="-8875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Grouped Bar Charts</a:t>
            </a:r>
            <a:endParaRPr/>
          </a:p>
        </p:txBody>
      </p:sp>
      <p:sp>
        <p:nvSpPr>
          <p:cNvPr id="676" name="Google Shape;676;p29"/>
          <p:cNvSpPr txBox="1"/>
          <p:nvPr>
            <p:ph idx="1" type="body"/>
          </p:nvPr>
        </p:nvSpPr>
        <p:spPr>
          <a:xfrm>
            <a:off x="107050" y="460925"/>
            <a:ext cx="8583300" cy="16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We first select only the columns we have with one categorical </a:t>
            </a:r>
            <a:r>
              <a:rPr lang="en"/>
              <a:t>variable</a:t>
            </a:r>
            <a:r>
              <a:rPr lang="en"/>
              <a:t> (track name) and the two numerical values.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If the table we call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barh</a:t>
            </a:r>
            <a:r>
              <a:rPr lang="en"/>
              <a:t> on has multiple numerical columns, it will draw bars for each of them, and each column will get its own color!</a:t>
            </a:r>
            <a:endParaRPr/>
          </a:p>
        </p:txBody>
      </p:sp>
      <p:sp>
        <p:nvSpPr>
          <p:cNvPr id="677" name="Google Shape;67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8" name="Google Shape;678;p29"/>
          <p:cNvSpPr txBox="1"/>
          <p:nvPr/>
        </p:nvSpPr>
        <p:spPr>
          <a:xfrm>
            <a:off x="1219600" y="1777775"/>
            <a:ext cx="7137000" cy="384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top10[['track_name','rank','peak_rank']].plot.barh(x='track_name')</a:t>
            </a:r>
            <a:endParaRPr b="0" i="0" sz="1300" u="none" cap="none" strike="noStrike">
              <a:solidFill>
                <a:srgbClr val="00797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79" name="Google Shape;6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400" y="2489325"/>
            <a:ext cx="4640790" cy="2213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450" y="2246900"/>
            <a:ext cx="3744601" cy="2455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AutoNum type="arabicPeriod"/>
            </a:pPr>
            <a:r>
              <a:rPr lang="en"/>
              <a:t>Categorical Distributions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AutoNum type="arabicPeriod"/>
            </a:pPr>
            <a:r>
              <a:rPr lang="en"/>
              <a:t>Bar Charts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AutoNum type="arabicPeriod"/>
            </a:pPr>
            <a:r>
              <a:rPr lang="en"/>
              <a:t>Grouped Bar Charts</a:t>
            </a:r>
            <a:endParaRPr/>
          </a:p>
        </p:txBody>
      </p:sp>
      <p:sp>
        <p:nvSpPr>
          <p:cNvPr id="304" name="Google Shape;304;p3"/>
          <p:cNvSpPr txBox="1"/>
          <p:nvPr>
            <p:ph type="title"/>
          </p:nvPr>
        </p:nvSpPr>
        <p:spPr>
          <a:xfrm>
            <a:off x="342300" y="1630875"/>
            <a:ext cx="38874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Today’s Roadmap</a:t>
            </a:r>
            <a:endParaRPr/>
          </a:p>
        </p:txBody>
      </p:sp>
      <p:sp>
        <p:nvSpPr>
          <p:cNvPr id="305" name="Google Shape;305;p3"/>
          <p:cNvSpPr txBox="1"/>
          <p:nvPr>
            <p:ph idx="2" type="subTitle"/>
          </p:nvPr>
        </p:nvSpPr>
        <p:spPr>
          <a:xfrm>
            <a:off x="380250" y="2943375"/>
            <a:ext cx="381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Lecture 11, Spark 10, Spring 2024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6" name="Google Shape;686;p31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687" name="Google Shape;687;p31"/>
          <p:cNvSpPr txBox="1"/>
          <p:nvPr/>
        </p:nvSpPr>
        <p:spPr>
          <a:xfrm>
            <a:off x="2024850" y="4394650"/>
            <a:ext cx="509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3" name="Google Shape;693;p32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In Conclusion…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Three-Step Process for Visualization</a:t>
            </a:r>
            <a:endParaRPr/>
          </a:p>
        </p:txBody>
      </p:sp>
      <p:sp>
        <p:nvSpPr>
          <p:cNvPr id="699" name="Google Shape;699;p33"/>
          <p:cNvSpPr txBox="1"/>
          <p:nvPr>
            <p:ph idx="1" type="body"/>
          </p:nvPr>
        </p:nvSpPr>
        <p:spPr>
          <a:xfrm>
            <a:off x="259450" y="707000"/>
            <a:ext cx="70437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This process will apply to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all visualizations</a:t>
            </a:r>
            <a:r>
              <a:rPr lang="en"/>
              <a:t> we create in this class, not just today’s bar charts:</a:t>
            </a:r>
            <a:endParaRPr/>
          </a:p>
        </p:txBody>
      </p:sp>
      <p:sp>
        <p:nvSpPr>
          <p:cNvPr id="700" name="Google Shape;70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1" name="Google Shape;701;p33"/>
          <p:cNvSpPr/>
          <p:nvPr/>
        </p:nvSpPr>
        <p:spPr>
          <a:xfrm>
            <a:off x="5896088" y="2654800"/>
            <a:ext cx="324600" cy="24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1E3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33"/>
          <p:cNvSpPr/>
          <p:nvPr/>
        </p:nvSpPr>
        <p:spPr>
          <a:xfrm>
            <a:off x="452225" y="2150325"/>
            <a:ext cx="2392500" cy="1169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Pre-Process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Create a table with only the columns necessary to create the visualization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03" name="Google Shape;703;p33"/>
          <p:cNvSpPr/>
          <p:nvPr/>
        </p:nvSpPr>
        <p:spPr>
          <a:xfrm>
            <a:off x="3021838" y="2615175"/>
            <a:ext cx="324600" cy="24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1E3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3"/>
          <p:cNvSpPr/>
          <p:nvPr/>
        </p:nvSpPr>
        <p:spPr>
          <a:xfrm>
            <a:off x="3425025" y="2150325"/>
            <a:ext cx="2392500" cy="1169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Choose the Plot Type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Call the correct visualization (depending on variable type)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05" name="Google Shape;705;p33"/>
          <p:cNvSpPr/>
          <p:nvPr/>
        </p:nvSpPr>
        <p:spPr>
          <a:xfrm>
            <a:off x="6299275" y="2150325"/>
            <a:ext cx="2392500" cy="1169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29F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Customize the Plot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Provide the correct arguments for visual customization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06" name="Google Shape;706;p33"/>
          <p:cNvSpPr txBox="1"/>
          <p:nvPr/>
        </p:nvSpPr>
        <p:spPr>
          <a:xfrm>
            <a:off x="4369288" y="3452050"/>
            <a:ext cx="54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5F6368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✅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07" name="Google Shape;707;p33"/>
          <p:cNvSpPr txBox="1"/>
          <p:nvPr/>
        </p:nvSpPr>
        <p:spPr>
          <a:xfrm>
            <a:off x="1374113" y="3452050"/>
            <a:ext cx="54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5F6368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✅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4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13" name="Google Shape;713;p34"/>
          <p:cNvSpPr txBox="1"/>
          <p:nvPr>
            <p:ph idx="1" type="body"/>
          </p:nvPr>
        </p:nvSpPr>
        <p:spPr>
          <a:xfrm>
            <a:off x="376500" y="869425"/>
            <a:ext cx="839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Bar charts are used to display the distribution of a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categorical variable</a:t>
            </a:r>
            <a:r>
              <a:rPr lang="en"/>
              <a:t>, or the relationship between a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categorical variable</a:t>
            </a:r>
            <a:r>
              <a:rPr lang="en"/>
              <a:t> and one or more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numerical variables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The method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t.plot.b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arh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column_for_categories</a:t>
            </a:r>
            <a:r>
              <a:rPr b="1" lang="en">
                <a:solidFill>
                  <a:srgbClr val="9929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/>
              <a:t> creates a bar chart with: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values of the column </a:t>
            </a:r>
            <a:r>
              <a:rPr b="1"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column_for_categories</a:t>
            </a:r>
            <a:r>
              <a:rPr lang="en"/>
              <a:t> as the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categories</a:t>
            </a:r>
            <a:r>
              <a:rPr lang="en"/>
              <a:t> on the y-axis. This column should contain a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categorical variable</a:t>
            </a:r>
            <a:r>
              <a:rPr lang="en"/>
              <a:t>, and values should be unique.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Bars for </a:t>
            </a:r>
            <a:r>
              <a:rPr b="1" lang="en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rPr>
              <a:t>every other column</a:t>
            </a:r>
            <a:r>
              <a:rPr lang="en"/>
              <a:t> in </a:t>
            </a:r>
            <a:r>
              <a:rPr b="1" lang="en">
                <a:solidFill>
                  <a:srgbClr val="606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lang="en"/>
              <a:t>. These columns should contain numerical variables.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 Multiple other columns → grouped bar chart.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Bars should be sorted depending on the type of the categorical variable.</a:t>
            </a:r>
            <a:endParaRPr/>
          </a:p>
        </p:txBody>
      </p:sp>
      <p:sp>
        <p:nvSpPr>
          <p:cNvPr id="714" name="Google Shape;71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0" name="Google Shape;720;p35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Bar Charts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Distributions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Customizing Visualizations</a:t>
            </a:r>
            <a:endParaRPr/>
          </a:p>
        </p:txBody>
      </p:sp>
      <p:sp>
        <p:nvSpPr>
          <p:cNvPr id="721" name="Google Shape;721;p35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722" name="Google Shape;722;p35"/>
          <p:cNvSpPr txBox="1"/>
          <p:nvPr>
            <p:ph idx="2" type="body"/>
          </p:nvPr>
        </p:nvSpPr>
        <p:spPr>
          <a:xfrm>
            <a:off x="4882950" y="1130475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Numerical Distributions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Histograms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Bins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Overlaid Plots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723" name="Google Shape;723;p35"/>
          <p:cNvSpPr txBox="1"/>
          <p:nvPr>
            <p:ph idx="3" type="title"/>
          </p:nvPr>
        </p:nvSpPr>
        <p:spPr>
          <a:xfrm>
            <a:off x="488295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Next Time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4"/>
          <p:cNvSpPr txBox="1"/>
          <p:nvPr>
            <p:ph type="ctrTitle"/>
          </p:nvPr>
        </p:nvSpPr>
        <p:spPr>
          <a:xfrm>
            <a:off x="662100" y="2051100"/>
            <a:ext cx="7819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000"/>
              <a:t>Categorical Distributions</a:t>
            </a:r>
            <a:endParaRPr sz="5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2" name="Google Shape;312;p4"/>
          <p:cNvSpPr txBox="1"/>
          <p:nvPr/>
        </p:nvSpPr>
        <p:spPr>
          <a:xfrm>
            <a:off x="345475" y="167075"/>
            <a:ext cx="3267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 Categorical Distributions</a:t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2. Bar Charts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3. Grouped Bar Charts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4. Customization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3" name="Google Shape;313;p4"/>
          <p:cNvSpPr txBox="1"/>
          <p:nvPr/>
        </p:nvSpPr>
        <p:spPr>
          <a:xfrm>
            <a:off x="115294" y="183585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" name="Google Shape;318;p5"/>
          <p:cNvCxnSpPr>
            <a:stCxn id="319" idx="2"/>
            <a:endCxn id="320" idx="0"/>
          </p:cNvCxnSpPr>
          <p:nvPr/>
        </p:nvCxnSpPr>
        <p:spPr>
          <a:xfrm flipH="1">
            <a:off x="2162875" y="909425"/>
            <a:ext cx="2389800" cy="387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5"/>
          <p:cNvCxnSpPr>
            <a:stCxn id="319" idx="2"/>
            <a:endCxn id="322" idx="0"/>
          </p:cNvCxnSpPr>
          <p:nvPr/>
        </p:nvCxnSpPr>
        <p:spPr>
          <a:xfrm>
            <a:off x="4552675" y="909425"/>
            <a:ext cx="2509500" cy="387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3" name="Google Shape;323;p5"/>
          <p:cNvCxnSpPr>
            <a:stCxn id="320" idx="2"/>
            <a:endCxn id="324" idx="0"/>
          </p:cNvCxnSpPr>
          <p:nvPr/>
        </p:nvCxnSpPr>
        <p:spPr>
          <a:xfrm>
            <a:off x="2162750" y="1964650"/>
            <a:ext cx="941700" cy="696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5" name="Google Shape;325;p5"/>
          <p:cNvCxnSpPr>
            <a:stCxn id="320" idx="2"/>
            <a:endCxn id="326" idx="0"/>
          </p:cNvCxnSpPr>
          <p:nvPr/>
        </p:nvCxnSpPr>
        <p:spPr>
          <a:xfrm flipH="1">
            <a:off x="1059350" y="1964650"/>
            <a:ext cx="1103400" cy="696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7" name="Google Shape;327;p5"/>
          <p:cNvSpPr txBox="1"/>
          <p:nvPr/>
        </p:nvSpPr>
        <p:spPr>
          <a:xfrm>
            <a:off x="117425" y="3436675"/>
            <a:ext cx="188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e.g number of cars, number of Cal students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8" name="Google Shape;328;p5"/>
          <p:cNvSpPr txBox="1"/>
          <p:nvPr/>
        </p:nvSpPr>
        <p:spPr>
          <a:xfrm>
            <a:off x="2162725" y="3436675"/>
            <a:ext cx="188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e.g price, temperature, GPA, weight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329" name="Google Shape;329;p5"/>
          <p:cNvCxnSpPr>
            <a:endCxn id="330" idx="0"/>
          </p:cNvCxnSpPr>
          <p:nvPr/>
        </p:nvCxnSpPr>
        <p:spPr>
          <a:xfrm>
            <a:off x="7143025" y="1964650"/>
            <a:ext cx="941700" cy="696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5"/>
          <p:cNvCxnSpPr>
            <a:endCxn id="332" idx="0"/>
          </p:cNvCxnSpPr>
          <p:nvPr/>
        </p:nvCxnSpPr>
        <p:spPr>
          <a:xfrm flipH="1">
            <a:off x="6039425" y="1964650"/>
            <a:ext cx="1103400" cy="696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3" name="Google Shape;333;p5"/>
          <p:cNvSpPr txBox="1"/>
          <p:nvPr/>
        </p:nvSpPr>
        <p:spPr>
          <a:xfrm>
            <a:off x="5097575" y="3436675"/>
            <a:ext cx="188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e.g highest degree attained, Yelp stars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5"/>
          <p:cNvSpPr txBox="1"/>
          <p:nvPr/>
        </p:nvSpPr>
        <p:spPr>
          <a:xfrm>
            <a:off x="7142875" y="3436675"/>
            <a:ext cx="188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e.g colors, political affiliation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5" name="Google Shape;335;p5"/>
          <p:cNvSpPr txBox="1"/>
          <p:nvPr/>
        </p:nvSpPr>
        <p:spPr>
          <a:xfrm>
            <a:off x="756225" y="4420225"/>
            <a:ext cx="265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rPr>
              <a:t>Can do arithmetic with.</a:t>
            </a:r>
            <a:endParaRPr b="1" i="0" sz="1800" u="none" cap="none" strike="noStrike">
              <a:solidFill>
                <a:srgbClr val="6FA8D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5"/>
          <p:cNvSpPr txBox="1"/>
          <p:nvPr/>
        </p:nvSpPr>
        <p:spPr>
          <a:xfrm>
            <a:off x="5602275" y="4420225"/>
            <a:ext cx="291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Cannot do arithmetic with.</a:t>
            </a:r>
            <a:endParaRPr b="1" i="0" sz="18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5"/>
          <p:cNvSpPr/>
          <p:nvPr/>
        </p:nvSpPr>
        <p:spPr>
          <a:xfrm>
            <a:off x="3610825" y="241925"/>
            <a:ext cx="1883700" cy="6675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Variable Type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5"/>
          <p:cNvSpPr/>
          <p:nvPr/>
        </p:nvSpPr>
        <p:spPr>
          <a:xfrm>
            <a:off x="6120225" y="1297150"/>
            <a:ext cx="1883700" cy="6675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Categorical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aka Qualitative</a:t>
            </a:r>
            <a:endParaRPr b="0" i="0" sz="18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5"/>
          <p:cNvSpPr/>
          <p:nvPr/>
        </p:nvSpPr>
        <p:spPr>
          <a:xfrm>
            <a:off x="1220900" y="1297150"/>
            <a:ext cx="1883700" cy="667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Numerical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aka Quantitative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2" name="Google Shape;332;p5"/>
          <p:cNvSpPr/>
          <p:nvPr/>
        </p:nvSpPr>
        <p:spPr>
          <a:xfrm>
            <a:off x="5097575" y="2661250"/>
            <a:ext cx="1883700" cy="6675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Ordinal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Categories with some inherent ordering.</a:t>
            </a:r>
            <a:endParaRPr b="0" i="0" sz="12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0" name="Google Shape;330;p5"/>
          <p:cNvSpPr/>
          <p:nvPr/>
        </p:nvSpPr>
        <p:spPr>
          <a:xfrm>
            <a:off x="7142875" y="2661250"/>
            <a:ext cx="1883700" cy="6675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Nominal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Categories with no inherent ordering.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6" name="Google Shape;326;p5"/>
          <p:cNvSpPr/>
          <p:nvPr/>
        </p:nvSpPr>
        <p:spPr>
          <a:xfrm>
            <a:off x="117425" y="2661200"/>
            <a:ext cx="1883700" cy="6675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Discrete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Whole numbers; can be counted.</a:t>
            </a:r>
            <a:endParaRPr b="0" i="0" sz="12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5"/>
          <p:cNvSpPr/>
          <p:nvPr/>
        </p:nvSpPr>
        <p:spPr>
          <a:xfrm>
            <a:off x="2162725" y="2661200"/>
            <a:ext cx="1883700" cy="6675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Continuous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Numbers with decimals; often measured.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Distributions of Categorical Variables</a:t>
            </a:r>
            <a:endParaRPr/>
          </a:p>
        </p:txBody>
      </p:sp>
      <p:sp>
        <p:nvSpPr>
          <p:cNvPr id="343" name="Google Shape;343;p6"/>
          <p:cNvSpPr txBox="1"/>
          <p:nvPr>
            <p:ph idx="1" type="body"/>
          </p:nvPr>
        </p:nvSpPr>
        <p:spPr>
          <a:xfrm>
            <a:off x="335650" y="859400"/>
            <a:ext cx="541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a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distribution</a:t>
            </a:r>
            <a:r>
              <a:rPr lang="en"/>
              <a:t>, each individual belongs to exactly one category and thus has exactly one value.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A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distribution table</a:t>
            </a:r>
            <a:r>
              <a:rPr lang="en"/>
              <a:t> (aka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frequency table</a:t>
            </a:r>
            <a:r>
              <a:rPr lang="en"/>
              <a:t>) shows all the values of a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categorical variable</a:t>
            </a:r>
            <a:r>
              <a:rPr lang="en"/>
              <a:t> along with the frequency of each one (i.e., number of occurrences).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The table on the right is a distribution table of data on 55 cookies. The values of the categorical variable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Cookie</a:t>
            </a:r>
            <a:r>
              <a:rPr lang="en"/>
              <a:t> are sugar cookies, chocolate chip, red velvet, oatmeal raisin, and peanut butter.</a:t>
            </a:r>
            <a:endParaRPr/>
          </a:p>
        </p:txBody>
      </p:sp>
      <p:sp>
        <p:nvSpPr>
          <p:cNvPr id="344" name="Google Shape;34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45" name="Google Shape;345;p6"/>
          <p:cNvGraphicFramePr/>
          <p:nvPr/>
        </p:nvGraphicFramePr>
        <p:xfrm>
          <a:off x="5837188" y="105979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{4E181A24-D92F-46DD-9CA4-BE64BA12200E}</a:tableStyleId>
              </a:tblPr>
              <a:tblGrid>
                <a:gridCol w="1893150"/>
                <a:gridCol w="1075100"/>
              </a:tblGrid>
              <a:tr h="1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Cookie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Count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1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chocolate chip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red velvet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oatmeal raisin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sugar cookies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peanut butter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57150" marB="57150" marR="57150" marL="57150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7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Bar Charts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2" name="Google Shape;352;p7"/>
          <p:cNvSpPr txBox="1"/>
          <p:nvPr/>
        </p:nvSpPr>
        <p:spPr>
          <a:xfrm>
            <a:off x="345475" y="167075"/>
            <a:ext cx="326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1. </a:t>
            </a: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Categorical Distributions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2. Bar Charts</a:t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3. Grouped Bar Charts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3" name="Google Shape;353;p7"/>
          <p:cNvSpPr txBox="1"/>
          <p:nvPr/>
        </p:nvSpPr>
        <p:spPr>
          <a:xfrm>
            <a:off x="115294" y="355692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8"/>
          <p:cNvSpPr txBox="1"/>
          <p:nvPr>
            <p:ph idx="1" type="body"/>
          </p:nvPr>
        </p:nvSpPr>
        <p:spPr>
          <a:xfrm>
            <a:off x="259450" y="707000"/>
            <a:ext cx="5882700" cy="15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Bar charts are often used to display the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relationship</a:t>
            </a:r>
            <a:r>
              <a:rPr lang="en"/>
              <a:t> between</a:t>
            </a:r>
            <a:br>
              <a:rPr lang="en"/>
            </a:br>
            <a:r>
              <a:rPr lang="en"/>
              <a:t>a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categorical variable</a:t>
            </a:r>
            <a:r>
              <a:rPr lang="en"/>
              <a:t> and a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numerical variable</a:t>
            </a:r>
            <a:r>
              <a:rPr lang="en"/>
              <a:t>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Average GPAs of Data Science, History, and Biology majors.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number of streams by the top 10 songs on Spotify yesterday.</a:t>
            </a:r>
            <a:endParaRPr/>
          </a:p>
        </p:txBody>
      </p:sp>
      <p:sp>
        <p:nvSpPr>
          <p:cNvPr id="359" name="Google Shape;359;p8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Bar Charts</a:t>
            </a:r>
            <a:endParaRPr/>
          </a:p>
        </p:txBody>
      </p:sp>
      <p:sp>
        <p:nvSpPr>
          <p:cNvPr id="360" name="Google Shape;36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393E41"/>
      </a:dk1>
      <a:lt1>
        <a:srgbClr val="FFFFFF"/>
      </a:lt1>
      <a:dk2>
        <a:srgbClr val="2F6C9D"/>
      </a:dk2>
      <a:lt2>
        <a:srgbClr val="DBAD06"/>
      </a:lt2>
      <a:accent1>
        <a:srgbClr val="90CD7A"/>
      </a:accent1>
      <a:accent2>
        <a:srgbClr val="C1E3B5"/>
      </a:accent2>
      <a:accent3>
        <a:srgbClr val="F88562"/>
      </a:accent3>
      <a:accent4>
        <a:srgbClr val="FBC3B1"/>
      </a:accent4>
      <a:accent5>
        <a:srgbClr val="629FD0"/>
      </a:accent5>
      <a:accent6>
        <a:srgbClr val="C0D8ED"/>
      </a:accent6>
      <a:hlink>
        <a:srgbClr val="F885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