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Roboto Medium"/>
      <p:regular r:id="rId41"/>
      <p:bold r:id="rId42"/>
      <p:italic r:id="rId43"/>
      <p:boldItalic r:id="rId44"/>
    </p:embeddedFont>
    <p:embeddedFont>
      <p:font typeface="Source Code Pro"/>
      <p:regular r:id="rId45"/>
      <p:bold r:id="rId46"/>
      <p:italic r:id="rId47"/>
      <p:boldItalic r:id="rId48"/>
    </p:embeddedFont>
    <p:embeddedFont>
      <p:font typeface="Roboto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i4Qje0relmzg0hzTeTIU8oRfXx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44" Type="http://schemas.openxmlformats.org/officeDocument/2006/relationships/font" Target="fonts/RobotoMedium-boldItalic.fntdata"/><Relationship Id="rId43" Type="http://schemas.openxmlformats.org/officeDocument/2006/relationships/font" Target="fonts/RobotoMedium-italic.fntdata"/><Relationship Id="rId46" Type="http://schemas.openxmlformats.org/officeDocument/2006/relationships/font" Target="fonts/SourceCodePro-bold.fntdata"/><Relationship Id="rId45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SourceCodePro-boldItalic.fntdata"/><Relationship Id="rId47" Type="http://schemas.openxmlformats.org/officeDocument/2006/relationships/font" Target="fonts/SourceCodePro-italic.fntdata"/><Relationship Id="rId49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oboto-regular.fntdata"/><Relationship Id="rId36" Type="http://schemas.openxmlformats.org/officeDocument/2006/relationships/slide" Target="slides/slide31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Light-italic.fntdata"/><Relationship Id="rId50" Type="http://schemas.openxmlformats.org/officeDocument/2006/relationships/font" Target="fonts/RobotoLight-bold.fntdata"/><Relationship Id="rId53" Type="http://customschemas.google.com/relationships/presentationmetadata" Target="metadata"/><Relationship Id="rId52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b2d7f12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6b2d7f12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b2d7f126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6b2d7f126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3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4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44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6" name="Google Shape;66;p44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44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4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 1">
  <p:cSld name="SECTION_TITLE_AND_DESCRIPTION_2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5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45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5" name="Google Shape;75;p45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45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5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6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46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4" name="Google Shape;84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6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6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7" name="Google Shape;87;p46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6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7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47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4" name="Google Shape;9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7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7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7" name="Google Shape;97;p47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7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8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48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4" name="Google Shape;10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8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8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48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8" name="Google Shape;108;p48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9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49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13" name="Google Shape;113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49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49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5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50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4" name="Google Shape;124;p50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1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1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51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0" sz="2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51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2" name="Google Shape;132;p51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2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2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" name="Google Shape;136;p52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52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0" name="Google Shape;140;p52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5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35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5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5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53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4" name="Google Shape;14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53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1" name="Google Shape;15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56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57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4" name="Google Shape;164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6" name="Google Shape;16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59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1" name="Google Shape;171;p59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2" name="Google Shape;172;p59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73" name="Google Shape;173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6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8" name="Google Shape;178;p6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9" name="Google Shape;179;p60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0" name="Google Shape;180;p60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81" name="Google Shape;181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2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7" name="Google Shape;18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62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2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2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1" name="Google Shape;191;p62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6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6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6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6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6" name="Google Shape;196;p6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7" name="Google Shape;197;p6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0" name="Google Shape;20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6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05" name="Google Shape;205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07" name="Google Shape;207;p6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6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1">
  <p:cSld name="SECTION_TITLE_AND_DESCRIPTION_1_4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66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3" name="Google Shape;213;p66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4" name="Google Shape;214;p66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6">
  <p:cSld name="SECTION_TITLE_AND_DESCRIPTION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7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67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9" name="Google Shape;219;p67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0" name="Google Shape;220;p67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">
  <p:cSld name="SECTION_TITLE_AND_DESCRIPTION_2_1_1_3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8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8"/>
          <p:cNvSpPr txBox="1"/>
          <p:nvPr>
            <p:ph idx="1" type="body"/>
          </p:nvPr>
        </p:nvSpPr>
        <p:spPr>
          <a:xfrm>
            <a:off x="1539175" y="5546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24" name="Google Shape;224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68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68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0" name="Google Shape;23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1">
  <p:cSld name="SECTION_TITLE_AND_DESCRIPTION_2_1_1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0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0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4" name="Google Shape;234;p70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5" name="Google Shape;235;p70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70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2">
  <p:cSld name="SECTION_TITLE_AND_DESCRIPTION_2_1_1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1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1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2" name="Google Shape;242;p71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3" name="Google Shape;243;p71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71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3">
  <p:cSld name="SECTION_TITLE_AND_DESCRIPTION_2_1_1_3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2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2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50" name="Google Shape;250;p72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1" name="Google Shape;251;p72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72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37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8">
  <p:cSld name="SECTION_TITLE_AND_DESCRIPTION_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3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7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59" name="Google Shape;259;p73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0" name="Google Shape;260;p7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10">
  <p:cSld name="SECTION_TITLE_AND_DESCRIPTION_10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4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74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5" name="Google Shape;265;p74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6" name="Google Shape;266;p74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" name="Google Shape;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/>
        </p:nvSpPr>
        <p:spPr>
          <a:xfrm>
            <a:off x="6813725" y="3123925"/>
            <a:ext cx="209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Quick Check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41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42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19.xml"/><Relationship Id="rId43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data6.org/su23/syllabus/#acknowledgements-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dstem.org/us/courses/39169/lessons/69574/slides/372134" TargetMode="External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basketball-reference.com/leagues/NBA_stats_per_game.html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asketball-reference.com/leagues/NBA_2020_per_game.html" TargetMode="External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"/>
          <p:cNvSpPr txBox="1"/>
          <p:nvPr>
            <p:ph type="ctrTitle"/>
          </p:nvPr>
        </p:nvSpPr>
        <p:spPr>
          <a:xfrm>
            <a:off x="3635400" y="2631002"/>
            <a:ext cx="5196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Visualizing Two Numerical Variables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"/>
          <p:cNvSpPr txBox="1"/>
          <p:nvPr/>
        </p:nvSpPr>
        <p:spPr>
          <a:xfrm>
            <a:off x="3635550" y="3668863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10 Spring 2024</a:t>
            </a:r>
            <a:endParaRPr b="0" i="0" sz="14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3" name="Google Shape;273;p1"/>
          <p:cNvSpPr txBox="1"/>
          <p:nvPr/>
        </p:nvSpPr>
        <p:spPr>
          <a:xfrm>
            <a:off x="3635450" y="1039045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</a:t>
            </a:r>
            <a:r>
              <a:rPr lang="en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13</a:t>
            </a:r>
            <a:endParaRPr b="0" i="0" sz="1400" u="none" cap="none" strike="noStrike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3635543" y="3315163"/>
            <a:ext cx="5196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Scatter plots and line plots.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5" name="Google Shape;275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"/>
          <p:cNvSpPr txBox="1"/>
          <p:nvPr/>
        </p:nvSpPr>
        <p:spPr>
          <a:xfrm>
            <a:off x="1516350" y="4563625"/>
            <a:ext cx="61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Developed by students and faculty at UC Berkeley and Tuskegee University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F88562"/>
                </a:solid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data6.org/su23/syllabus/#acknowledgements-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679" y="634950"/>
            <a:ext cx="4108044" cy="31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.scatter()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8" name="Google Shape;348;p11"/>
          <p:cNvSpPr txBox="1"/>
          <p:nvPr>
            <p:ph idx="1" type="body"/>
          </p:nvPr>
        </p:nvSpPr>
        <p:spPr>
          <a:xfrm>
            <a:off x="236622" y="863550"/>
            <a:ext cx="424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method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4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DataFrame.plot</a:t>
            </a:r>
            <a:r>
              <a:rPr b="1" lang="en" sz="14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4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scatter</a:t>
            </a:r>
            <a:r>
              <a:rPr b="1" lang="en" sz="14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4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column_for_x</a:t>
            </a:r>
            <a:r>
              <a:rPr b="1" lang="en" sz="14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4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column_for_y</a:t>
            </a:r>
            <a:r>
              <a:rPr b="1" lang="en" sz="14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creates a scatter plot using the specified columns. Both columns must contain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values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only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column_for_x</a:t>
            </a:r>
            <a:r>
              <a:rPr lang="en"/>
              <a:t> is provided, a separate scatter plot is drawn for </a:t>
            </a:r>
            <a:r>
              <a:rPr lang="en" u="sng"/>
              <a:t>every</a:t>
            </a:r>
            <a:r>
              <a:rPr lang="en"/>
              <a:t> other column in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/>
              <a:t> (similar to the behavior of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barh</a:t>
            </a:r>
            <a:r>
              <a:rPr lang="en"/>
              <a:t>).</a:t>
            </a:r>
            <a:endParaRPr/>
          </a:p>
        </p:txBody>
      </p:sp>
      <p:grpSp>
        <p:nvGrpSpPr>
          <p:cNvPr id="349" name="Google Shape;349;p11"/>
          <p:cNvGrpSpPr/>
          <p:nvPr/>
        </p:nvGrpSpPr>
        <p:grpSpPr>
          <a:xfrm>
            <a:off x="4393025" y="1506900"/>
            <a:ext cx="4602100" cy="3527325"/>
            <a:chOff x="4240625" y="1506900"/>
            <a:chExt cx="4602100" cy="3527325"/>
          </a:xfrm>
        </p:grpSpPr>
        <p:grpSp>
          <p:nvGrpSpPr>
            <p:cNvPr id="350" name="Google Shape;350;p11"/>
            <p:cNvGrpSpPr/>
            <p:nvPr/>
          </p:nvGrpSpPr>
          <p:grpSpPr>
            <a:xfrm>
              <a:off x="4240625" y="3721150"/>
              <a:ext cx="4602100" cy="1313075"/>
              <a:chOff x="4260325" y="3703925"/>
              <a:chExt cx="4602100" cy="1313075"/>
            </a:xfrm>
          </p:grpSpPr>
          <p:pic>
            <p:nvPicPr>
              <p:cNvPr id="351" name="Google Shape;351;p11"/>
              <p:cNvPicPr preferRelativeResize="0"/>
              <p:nvPr/>
            </p:nvPicPr>
            <p:blipFill rotWithShape="1">
              <a:blip r:embed="rId4">
                <a:alphaModFix/>
              </a:blip>
              <a:srcRect b="19240" l="24989" r="25367" t="16259"/>
              <a:stretch/>
            </p:blipFill>
            <p:spPr>
              <a:xfrm>
                <a:off x="4260325" y="4285675"/>
                <a:ext cx="750450" cy="731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2" name="Google Shape;352;p11"/>
              <p:cNvSpPr/>
              <p:nvPr/>
            </p:nvSpPr>
            <p:spPr>
              <a:xfrm>
                <a:off x="5866025" y="3703925"/>
                <a:ext cx="2996400" cy="1024500"/>
              </a:xfrm>
              <a:prstGeom prst="wedgeRoundRectCallout">
                <a:avLst>
                  <a:gd fmla="val -80937" name="adj1"/>
                  <a:gd fmla="val 35156" name="adj2"/>
                  <a:gd fmla="val 0" name="adj3"/>
                </a:avLst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“On average, as the number of points a player averages increases, the number of assists they average also increases.”</a:t>
                </a:r>
                <a:endParaRPr b="0" i="0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cxnSp>
          <p:nvCxnSpPr>
            <p:cNvPr id="353" name="Google Shape;353;p11"/>
            <p:cNvCxnSpPr/>
            <p:nvPr/>
          </p:nvCxnSpPr>
          <p:spPr>
            <a:xfrm flipH="1" rot="10800000">
              <a:off x="5128875" y="1506900"/>
              <a:ext cx="3047400" cy="17595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54" name="Google Shape;354;p11"/>
          <p:cNvSpPr txBox="1"/>
          <p:nvPr/>
        </p:nvSpPr>
        <p:spPr>
          <a:xfrm>
            <a:off x="2546725" y="175800"/>
            <a:ext cx="61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nba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.plot.scatter(x='PTS', y='AST')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360" name="Google Shape;360;p12"/>
          <p:cNvPicPr preferRelativeResize="0"/>
          <p:nvPr/>
        </p:nvPicPr>
        <p:blipFill rotWithShape="1">
          <a:blip r:embed="rId3">
            <a:alphaModFix/>
          </a:blip>
          <a:srcRect b="445" l="0" r="0" t="455"/>
          <a:stretch/>
        </p:blipFill>
        <p:spPr>
          <a:xfrm>
            <a:off x="389425" y="946825"/>
            <a:ext cx="4509825" cy="38209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12"/>
          <p:cNvGrpSpPr/>
          <p:nvPr/>
        </p:nvGrpSpPr>
        <p:grpSpPr>
          <a:xfrm>
            <a:off x="1113450" y="1392775"/>
            <a:ext cx="7763500" cy="3218575"/>
            <a:chOff x="1113450" y="1392775"/>
            <a:chExt cx="7763500" cy="3218575"/>
          </a:xfrm>
        </p:grpSpPr>
        <p:grpSp>
          <p:nvGrpSpPr>
            <p:cNvPr id="362" name="Google Shape;362;p12"/>
            <p:cNvGrpSpPr/>
            <p:nvPr/>
          </p:nvGrpSpPr>
          <p:grpSpPr>
            <a:xfrm>
              <a:off x="5274575" y="1392775"/>
              <a:ext cx="3602375" cy="2673250"/>
              <a:chOff x="4624800" y="1079250"/>
              <a:chExt cx="3602375" cy="2673250"/>
            </a:xfrm>
          </p:grpSpPr>
          <p:pic>
            <p:nvPicPr>
              <p:cNvPr id="363" name="Google Shape;363;p12"/>
              <p:cNvPicPr preferRelativeResize="0"/>
              <p:nvPr/>
            </p:nvPicPr>
            <p:blipFill rotWithShape="1">
              <a:blip r:embed="rId4">
                <a:alphaModFix/>
              </a:blip>
              <a:srcRect b="19240" l="24989" r="25367" t="16259"/>
              <a:stretch/>
            </p:blipFill>
            <p:spPr>
              <a:xfrm>
                <a:off x="7476725" y="3021175"/>
                <a:ext cx="750450" cy="7313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4" name="Google Shape;364;p12"/>
              <p:cNvSpPr/>
              <p:nvPr/>
            </p:nvSpPr>
            <p:spPr>
              <a:xfrm>
                <a:off x="4624800" y="1079250"/>
                <a:ext cx="3183300" cy="1333800"/>
              </a:xfrm>
              <a:prstGeom prst="wedgeRoundRectCallout">
                <a:avLst>
                  <a:gd fmla="val 35338" name="adj1"/>
                  <a:gd fmla="val 98489" name="adj2"/>
                  <a:gd fmla="val 0" name="adj3"/>
                </a:avLst>
              </a:prstGeom>
              <a:noFill/>
              <a:ln cap="flat" cmpd="sng" w="381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“On average, as the number of rebounds a player averages per game increases, the number of three point attempts they average per game decreases.”</a:t>
                </a:r>
                <a:endParaRPr b="0" i="0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cxnSp>
          <p:nvCxnSpPr>
            <p:cNvPr id="365" name="Google Shape;365;p12"/>
            <p:cNvCxnSpPr/>
            <p:nvPr/>
          </p:nvCxnSpPr>
          <p:spPr>
            <a:xfrm>
              <a:off x="1113450" y="2591450"/>
              <a:ext cx="2798400" cy="2019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1</a:t>
            </a:r>
            <a:endParaRPr/>
          </a:p>
        </p:txBody>
      </p:sp>
      <p:sp>
        <p:nvSpPr>
          <p:cNvPr id="371" name="Google Shape;3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13"/>
          <p:cNvSpPr txBox="1"/>
          <p:nvPr>
            <p:ph idx="4294967295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3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Answer on Ed!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3"/>
          <p:cNvSpPr txBox="1"/>
          <p:nvPr>
            <p:ph idx="1" type="body"/>
          </p:nvPr>
        </p:nvSpPr>
        <p:spPr>
          <a:xfrm>
            <a:off x="73375" y="969525"/>
            <a:ext cx="5552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Fill in the blanks to create the scatter plot showing three point attempts (“3PA”) vs. rebounds (“TRB”) for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mall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forwards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Forwards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plot.scatter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,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13"/>
          <p:cNvPicPr preferRelativeResize="0"/>
          <p:nvPr/>
        </p:nvPicPr>
        <p:blipFill rotWithShape="1">
          <a:blip r:embed="rId4">
            <a:alphaModFix/>
          </a:blip>
          <a:srcRect b="6338" l="685" r="0" t="24164"/>
          <a:stretch/>
        </p:blipFill>
        <p:spPr>
          <a:xfrm>
            <a:off x="420275" y="2088100"/>
            <a:ext cx="4478974" cy="267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14"/>
          <p:cNvSpPr txBox="1"/>
          <p:nvPr>
            <p:ph type="ctrTitle"/>
          </p:nvPr>
        </p:nvSpPr>
        <p:spPr>
          <a:xfrm>
            <a:off x="662100" y="1926475"/>
            <a:ext cx="7819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/>
              <a:t>Customizing Scatter Plots</a:t>
            </a:r>
            <a:endParaRPr sz="5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/>
              <a:t>in Seaborn</a:t>
            </a:r>
            <a:endParaRPr sz="5000"/>
          </a:p>
        </p:txBody>
      </p:sp>
      <p:sp>
        <p:nvSpPr>
          <p:cNvPr id="381" name="Google Shape;381;p14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Histograms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Scatter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Customizing Scatter Plots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Line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Multiple Line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115294" y="540280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b2d7f126c_0_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388" name="Google Shape;388;g26b2d7f126c_0_1"/>
          <p:cNvSpPr txBox="1"/>
          <p:nvPr>
            <p:ph idx="1" type="body"/>
          </p:nvPr>
        </p:nvSpPr>
        <p:spPr>
          <a:xfrm>
            <a:off x="236622" y="863550"/>
            <a:ext cx="472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Using the seaborn package, we can use</a:t>
            </a:r>
            <a:r>
              <a:rPr lang="en"/>
              <a:t> </a:t>
            </a:r>
            <a:r>
              <a:rPr b="1"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 </a:t>
            </a:r>
            <a:r>
              <a:rPr lang="en"/>
              <a:t>and </a:t>
            </a:r>
            <a:r>
              <a:rPr b="1"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"/>
              <a:t> to tweak scatter plots.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can also take things a step further, by changing the following properties for each point: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/>
              <a:t> – make all points bigger, or make size proportional to some other numerical variable (e.g. older players have larger points).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Color</a:t>
            </a:r>
            <a:r>
              <a:rPr lang="en"/>
              <a:t> – different colors for different categories (e.g. one color for forwards, one color for guards).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Labels</a:t>
            </a:r>
            <a:r>
              <a:rPr lang="en"/>
              <a:t> – labeling each point according to a category (name, position, team, etc.). </a:t>
            </a:r>
            <a:endParaRPr/>
          </a:p>
        </p:txBody>
      </p:sp>
      <p:grpSp>
        <p:nvGrpSpPr>
          <p:cNvPr id="389" name="Google Shape;389;g26b2d7f126c_0_1"/>
          <p:cNvGrpSpPr/>
          <p:nvPr/>
        </p:nvGrpSpPr>
        <p:grpSpPr>
          <a:xfrm>
            <a:off x="5281348" y="1369632"/>
            <a:ext cx="3475492" cy="2795667"/>
            <a:chOff x="5773800" y="1502975"/>
            <a:chExt cx="3199975" cy="2595550"/>
          </a:xfrm>
        </p:grpSpPr>
        <p:pic>
          <p:nvPicPr>
            <p:cNvPr id="390" name="Google Shape;390;g26b2d7f126c_0_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73800" y="1502975"/>
              <a:ext cx="3199975" cy="2398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g26b2d7f126c_0_1"/>
            <p:cNvSpPr txBox="1"/>
            <p:nvPr/>
          </p:nvSpPr>
          <p:spPr>
            <a:xfrm>
              <a:off x="6555225" y="3727125"/>
              <a:ext cx="1637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1" lang="en" sz="1400" u="none" cap="none" strike="noStrik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Remember me?</a:t>
              </a:r>
              <a:endParaRPr b="0" i="1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392" name="Google Shape;392;g26b2d7f126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350" y="572694"/>
            <a:ext cx="304580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b2d7f126c_0_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Point Size</a:t>
            </a:r>
            <a:endParaRPr/>
          </a:p>
        </p:txBody>
      </p:sp>
      <p:sp>
        <p:nvSpPr>
          <p:cNvPr id="398" name="Google Shape;398;g26b2d7f126c_0_9"/>
          <p:cNvSpPr txBox="1"/>
          <p:nvPr>
            <p:ph idx="1" type="body"/>
          </p:nvPr>
        </p:nvSpPr>
        <p:spPr>
          <a:xfrm>
            <a:off x="236625" y="774850"/>
            <a:ext cx="306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There are two relevant arguments: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/>
              <a:t> (int): assign this to change the default size of all points.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"/>
              <a:t> (str): assign this to the name of 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column</a:t>
            </a:r>
            <a:r>
              <a:rPr lang="en"/>
              <a:t> in your table; point sizes will be proportional to the values in this column.</a:t>
            </a:r>
            <a:endParaRPr/>
          </a:p>
        </p:txBody>
      </p:sp>
      <p:pic>
        <p:nvPicPr>
          <p:cNvPr id="399" name="Google Shape;399;g26b2d7f126c_0_9"/>
          <p:cNvPicPr preferRelativeResize="0"/>
          <p:nvPr/>
        </p:nvPicPr>
        <p:blipFill rotWithShape="1">
          <a:blip r:embed="rId3">
            <a:alphaModFix/>
          </a:blip>
          <a:srcRect b="2348" l="764" r="0" t="2558"/>
          <a:stretch/>
        </p:blipFill>
        <p:spPr>
          <a:xfrm>
            <a:off x="3473200" y="236775"/>
            <a:ext cx="4315876" cy="233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26b2d7f126c_0_9"/>
          <p:cNvPicPr preferRelativeResize="0"/>
          <p:nvPr/>
        </p:nvPicPr>
        <p:blipFill rotWithShape="1">
          <a:blip r:embed="rId4">
            <a:alphaModFix/>
          </a:blip>
          <a:srcRect b="2362" l="0" r="0" t="2372"/>
          <a:stretch/>
        </p:blipFill>
        <p:spPr>
          <a:xfrm>
            <a:off x="3504900" y="2639675"/>
            <a:ext cx="4349374" cy="210580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26b2d7f126c_0_9"/>
          <p:cNvSpPr/>
          <p:nvPr/>
        </p:nvSpPr>
        <p:spPr>
          <a:xfrm>
            <a:off x="7094750" y="4018575"/>
            <a:ext cx="1980600" cy="62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As 3PA increases, point size increases.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Point Color</a:t>
            </a:r>
            <a:endParaRPr/>
          </a:p>
        </p:txBody>
      </p:sp>
      <p:sp>
        <p:nvSpPr>
          <p:cNvPr id="407" name="Google Shape;407;p17"/>
          <p:cNvSpPr txBox="1"/>
          <p:nvPr>
            <p:ph idx="1" type="body"/>
          </p:nvPr>
        </p:nvSpPr>
        <p:spPr>
          <a:xfrm>
            <a:off x="236621" y="806200"/>
            <a:ext cx="284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hue</a:t>
            </a:r>
            <a:r>
              <a:rPr lang="en"/>
              <a:t> (str): assign this to the name of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column</a:t>
            </a:r>
            <a:r>
              <a:rPr lang="en"/>
              <a:t> in your table.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Point colors will be determined according to the category.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Effectively two separate scatter plots sharing the same axis.</a:t>
            </a:r>
            <a:endParaRPr/>
          </a:p>
        </p:txBody>
      </p:sp>
      <p:pic>
        <p:nvPicPr>
          <p:cNvPr id="408" name="Google Shape;408;p17"/>
          <p:cNvPicPr preferRelativeResize="0"/>
          <p:nvPr/>
        </p:nvPicPr>
        <p:blipFill rotWithShape="1">
          <a:blip r:embed="rId3">
            <a:alphaModFix/>
          </a:blip>
          <a:srcRect b="2047" l="487" r="0" t="16045"/>
          <a:stretch/>
        </p:blipFill>
        <p:spPr>
          <a:xfrm>
            <a:off x="3225925" y="747650"/>
            <a:ext cx="5918075" cy="27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17"/>
          <p:cNvGrpSpPr/>
          <p:nvPr/>
        </p:nvGrpSpPr>
        <p:grpSpPr>
          <a:xfrm>
            <a:off x="3831325" y="3596175"/>
            <a:ext cx="4572675" cy="1498675"/>
            <a:chOff x="3684075" y="2262950"/>
            <a:chExt cx="4572675" cy="1498675"/>
          </a:xfrm>
        </p:grpSpPr>
        <p:pic>
          <p:nvPicPr>
            <p:cNvPr id="410" name="Google Shape;410;p17"/>
            <p:cNvPicPr preferRelativeResize="0"/>
            <p:nvPr/>
          </p:nvPicPr>
          <p:blipFill rotWithShape="1">
            <a:blip r:embed="rId4">
              <a:alphaModFix/>
            </a:blip>
            <a:srcRect b="19240" l="24989" r="25367" t="16259"/>
            <a:stretch/>
          </p:blipFill>
          <p:spPr>
            <a:xfrm>
              <a:off x="7506300" y="3030300"/>
              <a:ext cx="750450" cy="731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17"/>
            <p:cNvSpPr/>
            <p:nvPr/>
          </p:nvSpPr>
          <p:spPr>
            <a:xfrm>
              <a:off x="3684075" y="2262950"/>
              <a:ext cx="3183300" cy="933000"/>
            </a:xfrm>
            <a:prstGeom prst="wedgeRoundRectCallout">
              <a:avLst>
                <a:gd fmla="val 67056" name="adj1"/>
                <a:gd fmla="val 46423" name="adj2"/>
                <a:gd fmla="val 0" name="adj3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“Shooting Guards tend to have fewer rebounds and more three-point attempts than </a:t>
              </a:r>
              <a:r>
                <a:rPr lang="en">
                  <a:latin typeface="Roboto Light"/>
                  <a:ea typeface="Roboto Light"/>
                  <a:cs typeface="Roboto Light"/>
                  <a:sym typeface="Roboto Light"/>
                </a:rPr>
                <a:t>centers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.”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Labels</a:t>
            </a:r>
            <a:endParaRPr/>
          </a:p>
        </p:txBody>
      </p:sp>
      <p:sp>
        <p:nvSpPr>
          <p:cNvPr id="417" name="Google Shape;417;p18"/>
          <p:cNvSpPr txBox="1"/>
          <p:nvPr>
            <p:ph idx="1" type="body"/>
          </p:nvPr>
        </p:nvSpPr>
        <p:spPr>
          <a:xfrm>
            <a:off x="183247" y="783200"/>
            <a:ext cx="4326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Assign text to points using </a:t>
            </a:r>
            <a:r>
              <a:rPr b="1" lang="en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plt.text</a:t>
            </a:r>
            <a:r>
              <a:rPr lang="en"/>
              <a:t> (str)</a:t>
            </a:r>
            <a:r>
              <a:rPr lang="en"/>
              <a:t>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more points you have, the harder the labels will be to read.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Pros: Very customizable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Cons: A little complicated using seaborn and matplotlib</a:t>
            </a:r>
            <a:r>
              <a:rPr lang="en"/>
              <a:t>, uses a for-loop to label each point individually</a:t>
            </a:r>
            <a:endParaRPr/>
          </a:p>
        </p:txBody>
      </p:sp>
      <p:pic>
        <p:nvPicPr>
          <p:cNvPr id="418" name="Google Shape;4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24" y="816997"/>
            <a:ext cx="4600923" cy="35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00" y="250660"/>
            <a:ext cx="6085825" cy="46421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" name="Google Shape;424;p19"/>
          <p:cNvGrpSpPr/>
          <p:nvPr/>
        </p:nvGrpSpPr>
        <p:grpSpPr>
          <a:xfrm>
            <a:off x="5271475" y="1773600"/>
            <a:ext cx="3557200" cy="1724525"/>
            <a:chOff x="5271475" y="1773600"/>
            <a:chExt cx="3557200" cy="1724525"/>
          </a:xfrm>
        </p:grpSpPr>
        <p:sp>
          <p:nvSpPr>
            <p:cNvPr id="425" name="Google Shape;425;p19"/>
            <p:cNvSpPr/>
            <p:nvPr/>
          </p:nvSpPr>
          <p:spPr>
            <a:xfrm>
              <a:off x="6798875" y="1773600"/>
              <a:ext cx="2029800" cy="1596300"/>
            </a:xfrm>
            <a:prstGeom prst="roundRect">
              <a:avLst>
                <a:gd fmla="val 12963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Four variables are being encoded here: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 Light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PTS (x).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 Light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AST (y).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 Light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Name (label).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 Light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3PA (size).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426" name="Google Shape;426;p19"/>
            <p:cNvCxnSpPr/>
            <p:nvPr/>
          </p:nvCxnSpPr>
          <p:spPr>
            <a:xfrm flipH="1">
              <a:off x="5271475" y="2896925"/>
              <a:ext cx="1488000" cy="601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20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Line Plots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Histograms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Scatter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Customizing Scatter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 Line Plots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Multiple Line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115294" y="741947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3" name="Google Shape;283;p3"/>
          <p:cNvSpPr txBox="1"/>
          <p:nvPr>
            <p:ph idx="2" type="body"/>
          </p:nvPr>
        </p:nvSpPr>
        <p:spPr>
          <a:xfrm>
            <a:off x="4667425" y="772025"/>
            <a:ext cx="44082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 Homework Due this week!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Mid-Semester Project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will be announced Wednesday.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be similar to Homework #3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be due March 22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/>
              <a:t> take place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trike="sngStrike"/>
              <a:t>(Suzanne) Mondays 4:30 - 5:20PM in ACS 366</a:t>
            </a:r>
            <a:endParaRPr strike="sngStrike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4:30 - 5:20PM in ACS 330B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Tuesdays &amp; Thursdays 10-12am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?</a:t>
            </a:r>
            <a:endParaRPr/>
          </a:p>
        </p:txBody>
      </p:sp>
      <p:sp>
        <p:nvSpPr>
          <p:cNvPr id="285" name="Google Shape;28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New dataset</a:t>
            </a:r>
            <a:endParaRPr/>
          </a:p>
        </p:txBody>
      </p:sp>
      <p:sp>
        <p:nvSpPr>
          <p:cNvPr id="440" name="Google Shape;440;p21"/>
          <p:cNvSpPr txBox="1"/>
          <p:nvPr>
            <p:ph idx="1" type="body"/>
          </p:nvPr>
        </p:nvSpPr>
        <p:spPr>
          <a:xfrm>
            <a:off x="236623" y="716853"/>
            <a:ext cx="535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Our second dataset also comes from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Basketball Reference</a:t>
            </a:r>
            <a:r>
              <a:rPr lang="en"/>
              <a:t>. This dataset contains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team-based</a:t>
            </a:r>
            <a:r>
              <a:rPr lang="en"/>
              <a:t> average statistics for each year.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little bit about our new dataset: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'Season'</a:t>
            </a:r>
            <a:r>
              <a:rPr lang="en"/>
              <a:t>: the second calendar year for each season (e.g. `2018` refers to the 2017-18 season).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'FGA'</a:t>
            </a:r>
            <a:r>
              <a:rPr lang="en"/>
              <a:t>: the average number of field goal attempts (shot attempts) per game.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'Pace'</a:t>
            </a:r>
            <a:r>
              <a:rPr lang="en"/>
              <a:t>: the average number of times a team had possession of the ball per game.</a:t>
            </a:r>
            <a:endParaRPr/>
          </a:p>
        </p:txBody>
      </p:sp>
      <p:pic>
        <p:nvPicPr>
          <p:cNvPr id="441" name="Google Shape;4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3400" y="815650"/>
            <a:ext cx="3333350" cy="37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Motivating Line Plots</a:t>
            </a:r>
            <a:endParaRPr/>
          </a:p>
        </p:txBody>
      </p:sp>
      <p:sp>
        <p:nvSpPr>
          <p:cNvPr id="447" name="Google Shape;447;p22"/>
          <p:cNvSpPr txBox="1"/>
          <p:nvPr>
            <p:ph idx="1" type="body"/>
          </p:nvPr>
        </p:nvSpPr>
        <p:spPr>
          <a:xfrm>
            <a:off x="376500" y="869425"/>
            <a:ext cx="8391000" cy="12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What if we want to visualize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two numerical variables</a:t>
            </a:r>
            <a:r>
              <a:rPr lang="en"/>
              <a:t>, but one of them is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en"/>
              <a:t>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COVID cases per day in Alameda County.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Average rainfall for each month of the year in San Diego.</a:t>
            </a:r>
            <a:endParaRPr sz="1800"/>
          </a:p>
        </p:txBody>
      </p:sp>
      <p:sp>
        <p:nvSpPr>
          <p:cNvPr id="448" name="Google Shape;448;p22"/>
          <p:cNvSpPr txBox="1"/>
          <p:nvPr/>
        </p:nvSpPr>
        <p:spPr>
          <a:xfrm>
            <a:off x="393125" y="2271450"/>
            <a:ext cx="83577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While a scatter plot would theoretically work in such a scenario, there are some key differences that lead us to another type of plot.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There’s only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y for every x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There’s only one number of COVID cases per day.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There can be many people with the same height when graphing weight vs. height.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 want to </a:t>
            </a:r>
            <a:r>
              <a:rPr b="1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emphasize a trend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by “connecting the dots”.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🤔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.plot()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4" name="Google Shape;454;p23"/>
          <p:cNvSpPr txBox="1"/>
          <p:nvPr>
            <p:ph idx="1" type="body"/>
          </p:nvPr>
        </p:nvSpPr>
        <p:spPr>
          <a:xfrm>
            <a:off x="236622" y="863550"/>
            <a:ext cx="415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method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14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 sz="14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 sz="14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plot</a:t>
            </a:r>
            <a:r>
              <a:rPr b="1" lang="en" sz="14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4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column_for_x</a:t>
            </a:r>
            <a:r>
              <a:rPr b="1" lang="en" sz="14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4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column_for_y</a:t>
            </a:r>
            <a:r>
              <a:rPr b="1" lang="en" sz="1400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creates a line plot using the specified columns. Both columns must contain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values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column_for_x</a:t>
            </a:r>
            <a:r>
              <a:rPr lang="en"/>
              <a:t> should contain some time-based variable.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only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column_for_x</a:t>
            </a:r>
            <a:r>
              <a:rPr lang="en"/>
              <a:t> is provided, a separate line plot is drawn for every other column in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/>
              <a:t> (similar to the behavior of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barh</a:t>
            </a:r>
            <a:r>
              <a:rPr lang="en">
                <a:solidFill>
                  <a:srgbClr val="606060"/>
                </a:solidFill>
              </a:rPr>
              <a:t> </a:t>
            </a:r>
            <a:r>
              <a:rPr lang="en"/>
              <a:t>and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scatter</a:t>
            </a:r>
            <a:r>
              <a:rPr lang="en"/>
              <a:t>).</a:t>
            </a:r>
            <a:endParaRPr/>
          </a:p>
        </p:txBody>
      </p:sp>
      <p:grpSp>
        <p:nvGrpSpPr>
          <p:cNvPr id="455" name="Google Shape;455;p23"/>
          <p:cNvGrpSpPr/>
          <p:nvPr/>
        </p:nvGrpSpPr>
        <p:grpSpPr>
          <a:xfrm>
            <a:off x="4335200" y="3592925"/>
            <a:ext cx="4602100" cy="1263800"/>
            <a:chOff x="4260325" y="3753200"/>
            <a:chExt cx="4602100" cy="1263800"/>
          </a:xfrm>
        </p:grpSpPr>
        <p:pic>
          <p:nvPicPr>
            <p:cNvPr id="456" name="Google Shape;456;p23"/>
            <p:cNvPicPr preferRelativeResize="0"/>
            <p:nvPr/>
          </p:nvPicPr>
          <p:blipFill rotWithShape="1">
            <a:blip r:embed="rId3">
              <a:alphaModFix/>
            </a:blip>
            <a:srcRect b="19240" l="24989" r="25367" t="16259"/>
            <a:stretch/>
          </p:blipFill>
          <p:spPr>
            <a:xfrm>
              <a:off x="4260325" y="4285675"/>
              <a:ext cx="750450" cy="731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23"/>
            <p:cNvSpPr/>
            <p:nvPr/>
          </p:nvSpPr>
          <p:spPr>
            <a:xfrm>
              <a:off x="5866025" y="3753200"/>
              <a:ext cx="2996400" cy="975300"/>
            </a:xfrm>
            <a:prstGeom prst="wedgeRoundRectCallout">
              <a:avLst>
                <a:gd fmla="val -80937" name="adj1"/>
                <a:gd fmla="val 35156" name="adj2"/>
                <a:gd fmla="val 0" name="adj3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“The league slowed down in the late 90s and early 2000s, but is speeding back up.”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458" name="Google Shape;458;p23"/>
          <p:cNvGrpSpPr/>
          <p:nvPr/>
        </p:nvGrpSpPr>
        <p:grpSpPr>
          <a:xfrm>
            <a:off x="4410075" y="919775"/>
            <a:ext cx="4452350" cy="2385202"/>
            <a:chOff x="4620400" y="1237975"/>
            <a:chExt cx="4452350" cy="2385202"/>
          </a:xfrm>
        </p:grpSpPr>
        <p:pic>
          <p:nvPicPr>
            <p:cNvPr id="459" name="Google Shape;459;p23"/>
            <p:cNvPicPr preferRelativeResize="0"/>
            <p:nvPr/>
          </p:nvPicPr>
          <p:blipFill rotWithShape="1">
            <a:blip r:embed="rId4">
              <a:alphaModFix/>
            </a:blip>
            <a:srcRect b="0" l="0" r="7278" t="22992"/>
            <a:stretch/>
          </p:blipFill>
          <p:spPr>
            <a:xfrm>
              <a:off x="4620400" y="1618875"/>
              <a:ext cx="4452350" cy="2004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3"/>
            <p:cNvPicPr preferRelativeResize="0"/>
            <p:nvPr/>
          </p:nvPicPr>
          <p:blipFill rotWithShape="1">
            <a:blip r:embed="rId4">
              <a:alphaModFix/>
            </a:blip>
            <a:srcRect b="91637" l="0" r="48387" t="0"/>
            <a:stretch/>
          </p:blipFill>
          <p:spPr>
            <a:xfrm>
              <a:off x="4620400" y="1237975"/>
              <a:ext cx="4337550" cy="3809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466" name="Google Shape;4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75" y="859950"/>
            <a:ext cx="4342224" cy="4057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24"/>
          <p:cNvGrpSpPr/>
          <p:nvPr/>
        </p:nvGrpSpPr>
        <p:grpSpPr>
          <a:xfrm>
            <a:off x="5367250" y="1765800"/>
            <a:ext cx="2996400" cy="2245575"/>
            <a:chOff x="5127550" y="2777900"/>
            <a:chExt cx="2996400" cy="2245575"/>
          </a:xfrm>
        </p:grpSpPr>
        <p:pic>
          <p:nvPicPr>
            <p:cNvPr id="468" name="Google Shape;468;p24"/>
            <p:cNvPicPr preferRelativeResize="0"/>
            <p:nvPr/>
          </p:nvPicPr>
          <p:blipFill rotWithShape="1">
            <a:blip r:embed="rId4">
              <a:alphaModFix/>
            </a:blip>
            <a:srcRect b="19240" l="24989" r="25367" t="16259"/>
            <a:stretch/>
          </p:blipFill>
          <p:spPr>
            <a:xfrm>
              <a:off x="7188350" y="4292150"/>
              <a:ext cx="750450" cy="731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9" name="Google Shape;469;p24"/>
            <p:cNvSpPr/>
            <p:nvPr/>
          </p:nvSpPr>
          <p:spPr>
            <a:xfrm>
              <a:off x="5127550" y="2777900"/>
              <a:ext cx="2996400" cy="975300"/>
            </a:xfrm>
            <a:prstGeom prst="wedgeRoundRectCallout">
              <a:avLst>
                <a:gd fmla="val 25731" name="adj1"/>
                <a:gd fmla="val 101779" name="adj2"/>
                <a:gd fmla="val 0" name="adj3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“The three-point shot has rapidly increased in popularity over the past decade.”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25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Multiple Line Plots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6" name="Google Shape;476;p25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Histograms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Scatter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Customizing Scatter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Line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 Multiple Line Plots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25"/>
          <p:cNvSpPr txBox="1"/>
          <p:nvPr/>
        </p:nvSpPr>
        <p:spPr>
          <a:xfrm>
            <a:off x="115294" y="914054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Multiple line plots</a:t>
            </a:r>
            <a:endParaRPr/>
          </a:p>
        </p:txBody>
      </p:sp>
      <p:sp>
        <p:nvSpPr>
          <p:cNvPr id="483" name="Google Shape;483;p26"/>
          <p:cNvSpPr txBox="1"/>
          <p:nvPr>
            <p:ph idx="1" type="body"/>
          </p:nvPr>
        </p:nvSpPr>
        <p:spPr>
          <a:xfrm>
            <a:off x="236625" y="1259400"/>
            <a:ext cx="26505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If we provide plot with only a single column name, it will draw lines for every other column in your table.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If you want to do this,</a:t>
            </a:r>
            <a:r>
              <a:rPr b="1" lang="en"/>
              <a:t>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make sure to select columns first!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484" name="Google Shape;484;p26"/>
          <p:cNvGrpSpPr/>
          <p:nvPr/>
        </p:nvGrpSpPr>
        <p:grpSpPr>
          <a:xfrm>
            <a:off x="2936410" y="1113426"/>
            <a:ext cx="5912259" cy="2916638"/>
            <a:chOff x="2494600" y="1174575"/>
            <a:chExt cx="6633299" cy="3372226"/>
          </a:xfrm>
        </p:grpSpPr>
        <p:pic>
          <p:nvPicPr>
            <p:cNvPr id="485" name="Google Shape;485;p26"/>
            <p:cNvPicPr preferRelativeResize="0"/>
            <p:nvPr/>
          </p:nvPicPr>
          <p:blipFill rotWithShape="1">
            <a:blip r:embed="rId3">
              <a:alphaModFix/>
            </a:blip>
            <a:srcRect b="88981" l="0" r="22892" t="0"/>
            <a:stretch/>
          </p:blipFill>
          <p:spPr>
            <a:xfrm>
              <a:off x="2494600" y="1174575"/>
              <a:ext cx="6622074" cy="532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26"/>
            <p:cNvPicPr preferRelativeResize="0"/>
            <p:nvPr/>
          </p:nvPicPr>
          <p:blipFill rotWithShape="1">
            <a:blip r:embed="rId3">
              <a:alphaModFix/>
            </a:blip>
            <a:srcRect b="0" l="0" r="2477" t="23815"/>
            <a:stretch/>
          </p:blipFill>
          <p:spPr>
            <a:xfrm>
              <a:off x="2505825" y="1635775"/>
              <a:ext cx="6622074" cy="2911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27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Scatter Plots vs. Line Plots</a:t>
            </a:r>
            <a:endParaRPr/>
          </a:p>
        </p:txBody>
      </p:sp>
      <p:sp>
        <p:nvSpPr>
          <p:cNvPr id="498" name="Google Shape;498;p28"/>
          <p:cNvSpPr txBox="1"/>
          <p:nvPr>
            <p:ph idx="1" type="body"/>
          </p:nvPr>
        </p:nvSpPr>
        <p:spPr>
          <a:xfrm>
            <a:off x="236625" y="786475"/>
            <a:ext cx="40287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Scatter plots</a:t>
            </a:r>
            <a:r>
              <a:rPr lang="en"/>
              <a:t> visualize the relationship between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any two numerical variables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need to have unique x (or y) values.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Useful for identifying patterns between variables </a:t>
            </a:r>
            <a:endParaRPr/>
          </a:p>
        </p:txBody>
      </p:sp>
      <p:sp>
        <p:nvSpPr>
          <p:cNvPr id="499" name="Google Shape;499;p28"/>
          <p:cNvSpPr txBox="1"/>
          <p:nvPr>
            <p:ph idx="1" type="body"/>
          </p:nvPr>
        </p:nvSpPr>
        <p:spPr>
          <a:xfrm>
            <a:off x="4572000" y="786475"/>
            <a:ext cx="449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Line plots</a:t>
            </a:r>
            <a:r>
              <a:rPr lang="en"/>
              <a:t> visualize the relationship between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two numerical variables</a:t>
            </a:r>
            <a:r>
              <a:rPr lang="en"/>
              <a:t> — one of them is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ordered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x-axis generally represents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en"/>
              <a:t> or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distance</a:t>
            </a:r>
            <a:r>
              <a:rPr lang="en"/>
              <a:t>.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There should only be one y value for every x value.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Useful for identifying trends over time</a:t>
            </a:r>
            <a:endParaRPr/>
          </a:p>
        </p:txBody>
      </p:sp>
      <p:grpSp>
        <p:nvGrpSpPr>
          <p:cNvPr id="500" name="Google Shape;500;p28"/>
          <p:cNvGrpSpPr/>
          <p:nvPr/>
        </p:nvGrpSpPr>
        <p:grpSpPr>
          <a:xfrm>
            <a:off x="4804303" y="3172774"/>
            <a:ext cx="4028486" cy="1846624"/>
            <a:chOff x="4620400" y="1237975"/>
            <a:chExt cx="4452350" cy="2385202"/>
          </a:xfrm>
        </p:grpSpPr>
        <p:pic>
          <p:nvPicPr>
            <p:cNvPr id="501" name="Google Shape;501;p28"/>
            <p:cNvPicPr preferRelativeResize="0"/>
            <p:nvPr/>
          </p:nvPicPr>
          <p:blipFill rotWithShape="1">
            <a:blip r:embed="rId3">
              <a:alphaModFix/>
            </a:blip>
            <a:srcRect b="0" l="0" r="7278" t="22992"/>
            <a:stretch/>
          </p:blipFill>
          <p:spPr>
            <a:xfrm>
              <a:off x="4620400" y="1618875"/>
              <a:ext cx="4452350" cy="2004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28"/>
            <p:cNvPicPr preferRelativeResize="0"/>
            <p:nvPr/>
          </p:nvPicPr>
          <p:blipFill rotWithShape="1">
            <a:blip r:embed="rId3">
              <a:alphaModFix/>
            </a:blip>
            <a:srcRect b="91637" l="0" r="48387" t="0"/>
            <a:stretch/>
          </p:blipFill>
          <p:spPr>
            <a:xfrm>
              <a:off x="4620400" y="1237975"/>
              <a:ext cx="4337550" cy="380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" name="Google Shape;503;p28"/>
          <p:cNvGrpSpPr/>
          <p:nvPr/>
        </p:nvGrpSpPr>
        <p:grpSpPr>
          <a:xfrm>
            <a:off x="366165" y="2884152"/>
            <a:ext cx="4028448" cy="1924207"/>
            <a:chOff x="3145325" y="1376100"/>
            <a:chExt cx="5853601" cy="2903150"/>
          </a:xfrm>
        </p:grpSpPr>
        <p:pic>
          <p:nvPicPr>
            <p:cNvPr id="504" name="Google Shape;504;p28"/>
            <p:cNvPicPr preferRelativeResize="0"/>
            <p:nvPr/>
          </p:nvPicPr>
          <p:blipFill rotWithShape="1">
            <a:blip r:embed="rId4">
              <a:alphaModFix/>
            </a:blip>
            <a:srcRect b="91582" l="0" r="34542" t="0"/>
            <a:stretch/>
          </p:blipFill>
          <p:spPr>
            <a:xfrm>
              <a:off x="3145325" y="1376100"/>
              <a:ext cx="5694299" cy="404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28"/>
            <p:cNvPicPr preferRelativeResize="0"/>
            <p:nvPr/>
          </p:nvPicPr>
          <p:blipFill rotWithShape="1">
            <a:blip r:embed="rId4">
              <a:alphaModFix/>
            </a:blip>
            <a:srcRect b="0" l="0" r="0" t="21439"/>
            <a:stretch/>
          </p:blipFill>
          <p:spPr>
            <a:xfrm>
              <a:off x="3145325" y="1736826"/>
              <a:ext cx="5853601" cy="25424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scatter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1" name="Google Shape;511;p29"/>
          <p:cNvSpPr txBox="1"/>
          <p:nvPr>
            <p:ph idx="1" type="body"/>
          </p:nvPr>
        </p:nvSpPr>
        <p:spPr>
          <a:xfrm>
            <a:off x="153300" y="863550"/>
            <a:ext cx="883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method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df.plot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scatter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column_for_x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column_for_y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creates a scatter plot using the specified columns. Both columns must contain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values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Optional arguments, in addition to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xlabel</a:t>
            </a:r>
            <a:r>
              <a:rPr lang="en"/>
              <a:t>, etc: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/>
              <a:t> (int): changes default size of all points.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en"/>
              <a:t> (str): point sizes will be proportional to the values in this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column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df.groupby </a:t>
            </a: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 plot </a:t>
            </a:r>
            <a:r>
              <a:rPr lang="en"/>
              <a:t>separate histograms colored according to category in this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column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seaborn, using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sns.scatterplot </a:t>
            </a:r>
            <a:r>
              <a:rPr lang="en"/>
              <a:t>to make more advanced plots and visualize several different variables all at once.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plot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7" name="Google Shape;517;p30"/>
          <p:cNvSpPr txBox="1"/>
          <p:nvPr>
            <p:ph idx="1" type="body"/>
          </p:nvPr>
        </p:nvSpPr>
        <p:spPr>
          <a:xfrm>
            <a:off x="321300" y="724800"/>
            <a:ext cx="850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method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plot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column_for_x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column_for_y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creates a line plot using the specified columns. Both columns must contain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values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column_for_x</a:t>
            </a:r>
            <a:r>
              <a:rPr lang="en"/>
              <a:t> should contain some time-based variable.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Review: Histograms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Scatter Plots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Customizing Scatter Plots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Line Plots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Multiple Line Plots</a:t>
            </a:r>
            <a:endParaRPr/>
          </a:p>
        </p:txBody>
      </p:sp>
      <p:sp>
        <p:nvSpPr>
          <p:cNvPr id="293" name="Google Shape;293;p4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294" name="Google Shape;294;p4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13, Spark 10 Spring 2024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31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Visualizing Multiple Variables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Scatter Plots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Line Plots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Customizing Visualizations</a:t>
            </a:r>
            <a:endParaRPr/>
          </a:p>
        </p:txBody>
      </p:sp>
      <p:sp>
        <p:nvSpPr>
          <p:cNvPr id="524" name="Google Shape;524;p3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525" name="Google Shape;525;p31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Mid Semester Project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26" name="Google Shape;526;p31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32" name="Google Shape;532;p32"/>
          <p:cNvSpPr txBox="1"/>
          <p:nvPr>
            <p:ph idx="2" type="body"/>
          </p:nvPr>
        </p:nvSpPr>
        <p:spPr>
          <a:xfrm>
            <a:off x="4667425" y="771925"/>
            <a:ext cx="44082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Mid-Semester Project</a:t>
            </a:r>
            <a:r>
              <a:rPr lang="en"/>
              <a:t> on Wednesday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ffice Hours</a:t>
            </a:r>
            <a:r>
              <a:rPr lang="en"/>
              <a:t> take place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trike="sngStrike"/>
              <a:t>(Suzanne) Mondays 4:30 - 5:20PM in ACS 366</a:t>
            </a:r>
            <a:endParaRPr strike="sngStrike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4:30 - 5:20PM in ACS 330B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Tuesdays &amp; Thursdays 10-12am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2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534" name="Google Shape;5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32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Review: Histograms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5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Review: Histograms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Scatter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Customizing Scatter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Line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Multiple Line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115294" y="176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Today’s Data</a:t>
            </a:r>
            <a:endParaRPr/>
          </a:p>
        </p:txBody>
      </p:sp>
      <p:sp>
        <p:nvSpPr>
          <p:cNvPr id="308" name="Google Shape;308;p6"/>
          <p:cNvSpPr txBox="1"/>
          <p:nvPr>
            <p:ph idx="1" type="body"/>
          </p:nvPr>
        </p:nvSpPr>
        <p:spPr>
          <a:xfrm>
            <a:off x="345025" y="863550"/>
            <a:ext cx="578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Our first dataset today comes from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Basketball Reference</a:t>
            </a:r>
            <a:r>
              <a:rPr lang="en"/>
              <a:t>. It contains per-game averages of players in the 2019-2020 NBA season.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'Player'</a:t>
            </a:r>
            <a:r>
              <a:rPr lang="en"/>
              <a:t>: name.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'Pos'</a:t>
            </a:r>
            <a:r>
              <a:rPr lang="en"/>
              <a:t>: general position.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'Tm'</a:t>
            </a:r>
            <a:r>
              <a:rPr lang="en"/>
              <a:t>: abbreviated team.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'PTS'</a:t>
            </a:r>
            <a:r>
              <a:rPr lang="en"/>
              <a:t>: average number of points scored per game.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'TRB'</a:t>
            </a:r>
            <a:r>
              <a:rPr lang="en"/>
              <a:t>: average number of rebounds per game.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'AST'</a:t>
            </a:r>
            <a:r>
              <a:rPr lang="en"/>
              <a:t>: average number of assists per game.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'3PA'</a:t>
            </a:r>
            <a:r>
              <a:rPr lang="en"/>
              <a:t>`: average number of three-point shots attempted per game.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'3P%'</a:t>
            </a:r>
            <a:r>
              <a:rPr lang="en"/>
              <a:t>: average proportion of three-point shots that go in.</a:t>
            </a:r>
            <a:endParaRPr/>
          </a:p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0325" y="1603850"/>
            <a:ext cx="3040424" cy="208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315" name="Google Shape;315;p7"/>
          <p:cNvSpPr txBox="1"/>
          <p:nvPr/>
        </p:nvSpPr>
        <p:spPr>
          <a:xfrm>
            <a:off x="236625" y="964775"/>
            <a:ext cx="44193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A </a:t>
            </a:r>
            <a:r>
              <a:rPr b="1" i="0" lang="en" sz="1600" u="none" cap="none" strike="noStrike">
                <a:solidFill>
                  <a:srgbClr val="F88562"/>
                </a:solidFill>
                <a:latin typeface="Roboto"/>
                <a:ea typeface="Roboto"/>
                <a:cs typeface="Roboto"/>
                <a:sym typeface="Roboto"/>
              </a:rPr>
              <a:t>histogram</a:t>
            </a: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 visualizes the distribution of a </a:t>
            </a:r>
            <a:r>
              <a:rPr b="1" i="0" lang="en" sz="1600" u="none" cap="none" strike="noStrike">
                <a:solidFill>
                  <a:srgbClr val="90CD7A"/>
                </a:solidFill>
                <a:latin typeface="Roboto"/>
                <a:ea typeface="Roboto"/>
                <a:cs typeface="Roboto"/>
                <a:sym typeface="Roboto"/>
              </a:rPr>
              <a:t>numerical variable</a:t>
            </a: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 by binning. The method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plt</a:t>
            </a:r>
            <a:r>
              <a:rPr b="1" i="0" lang="en" sz="16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i="0" lang="en" sz="1600" u="none" cap="none" strike="noStrike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hist</a:t>
            </a:r>
            <a:r>
              <a:rPr b="1" i="0" lang="en" sz="16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i="0" lang="en" sz="1600" u="none" cap="none" strike="noStrike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b="1" i="0" lang="en" sz="1600" u="none" cap="none" strike="noStrike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i="0" lang="en" sz="1600" u="none" cap="none" strike="noStrike">
                <a:solidFill>
                  <a:srgbClr val="393E4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600" u="none" cap="none" strike="noStrike">
              <a:solidFill>
                <a:srgbClr val="393E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creates a histogram of the </a:t>
            </a:r>
            <a:r>
              <a:rPr b="0" i="0" lang="en" sz="1600" u="none" cap="none" strike="noStrike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</a:t>
            </a: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 column of </a:t>
            </a:r>
            <a:r>
              <a:rPr b="0" i="0" lang="en" sz="1600" u="none" cap="none" strike="noStrike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. This column must contain </a:t>
            </a:r>
            <a:r>
              <a:rPr b="1" i="0" lang="en" sz="1600" u="none" cap="none" strike="noStrike">
                <a:solidFill>
                  <a:srgbClr val="90CD7A"/>
                </a:solidFill>
                <a:latin typeface="Roboto"/>
                <a:ea typeface="Roboto"/>
                <a:cs typeface="Roboto"/>
                <a:sym typeface="Roboto"/>
              </a:rPr>
              <a:t>numerical values</a:t>
            </a: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93E4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It automatically chooses bins for us. We can change them.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6" name="Google Shape;31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925" y="1333475"/>
            <a:ext cx="4183275" cy="3129878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7"/>
          <p:cNvSpPr txBox="1"/>
          <p:nvPr/>
        </p:nvSpPr>
        <p:spPr>
          <a:xfrm>
            <a:off x="4205925" y="268350"/>
            <a:ext cx="428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pointsScored = NBA_2019_2020_PlayerData['PTS']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plt.hist(pointsScored)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8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Scatter Plots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Google Shape;324;p8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Review: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Histograms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Scatter Plots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Customizing Scatter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Line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Multiple Line Plots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115294" y="378027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331" name="Google Shape;331;p9"/>
          <p:cNvSpPr txBox="1"/>
          <p:nvPr>
            <p:ph idx="1" type="body"/>
          </p:nvPr>
        </p:nvSpPr>
        <p:spPr>
          <a:xfrm>
            <a:off x="376500" y="869425"/>
            <a:ext cx="83910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So far, we’ve visualized the following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combinations</a:t>
            </a:r>
            <a:r>
              <a:rPr lang="en"/>
              <a:t> of variables: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Bar Chart</a:t>
            </a:r>
            <a:r>
              <a:rPr lang="en"/>
              <a:t>: One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</a:t>
            </a:r>
            <a:r>
              <a:rPr lang="en"/>
              <a:t> variable, one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</a:t>
            </a:r>
            <a:r>
              <a:rPr lang="en"/>
              <a:t> variable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Top songs on Spotify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Histogram</a:t>
            </a:r>
            <a:r>
              <a:rPr lang="en"/>
              <a:t>: One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</a:t>
            </a:r>
            <a:r>
              <a:rPr lang="en"/>
              <a:t> variable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Distribution of tips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Frequency of cookies</a:t>
            </a:r>
            <a:endParaRPr/>
          </a:p>
        </p:txBody>
      </p:sp>
      <p:sp>
        <p:nvSpPr>
          <p:cNvPr id="332" name="Google Shape;332;p9"/>
          <p:cNvSpPr txBox="1"/>
          <p:nvPr/>
        </p:nvSpPr>
        <p:spPr>
          <a:xfrm>
            <a:off x="394150" y="3015150"/>
            <a:ext cx="83655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What if we want to visualize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two numerical variables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at once?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Height vs. weight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Tip vs. total bill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Number of rebounds vs. number of points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Scatter Plots</a:t>
            </a:r>
            <a:endParaRPr/>
          </a:p>
        </p:txBody>
      </p:sp>
      <p:sp>
        <p:nvSpPr>
          <p:cNvPr id="338" name="Google Shape;338;p10"/>
          <p:cNvSpPr txBox="1"/>
          <p:nvPr>
            <p:ph idx="1" type="body"/>
          </p:nvPr>
        </p:nvSpPr>
        <p:spPr>
          <a:xfrm>
            <a:off x="236622" y="863550"/>
            <a:ext cx="3786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Scatter plots are used to visualize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two numerical variables</a:t>
            </a:r>
            <a:r>
              <a:rPr lang="en"/>
              <a:t> at once. To create a scatter plot from a table, you need two columns: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numerical column for the x-axis.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numerical column for the y-axis.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resulting graph has one point for every row in your table.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We call this a graph of “y vs. x”.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9" name="Google Shape;3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450" y="1226275"/>
            <a:ext cx="791450" cy="269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9650" y="981875"/>
            <a:ext cx="3786775" cy="358699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0"/>
          <p:cNvSpPr/>
          <p:nvPr/>
        </p:nvSpPr>
        <p:spPr>
          <a:xfrm>
            <a:off x="4982050" y="2455650"/>
            <a:ext cx="297600" cy="2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