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Roboto Medium"/>
      <p:regular r:id="rId46"/>
      <p:bold r:id="rId47"/>
      <p:italic r:id="rId48"/>
      <p:boldItalic r:id="rId49"/>
    </p:embeddedFont>
    <p:embeddedFont>
      <p:font typeface="Montserrat"/>
      <p:regular r:id="rId50"/>
      <p:bold r:id="rId51"/>
      <p:italic r:id="rId52"/>
      <p:boldItalic r:id="rId53"/>
    </p:embeddedFont>
    <p:embeddedFont>
      <p:font typeface="Source Code Pro"/>
      <p:regular r:id="rId54"/>
      <p:bold r:id="rId55"/>
      <p:italic r:id="rId56"/>
      <p:boldItalic r:id="rId57"/>
    </p:embeddedFont>
    <p:embeddedFont>
      <p:font typeface="Roboto Light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2" roundtripDataSignature="AMtx7miIIUlT6BJck/HgQ3oxgomSFaPJ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C82F4F-A4A2-4E74-81C6-F17543BDEE71}">
  <a:tblStyle styleId="{B0C82F4F-A4A2-4E74-81C6-F17543BDEE7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C674D73-7F1C-4EA3-A4B8-670CEC6FFE4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RobotoMedium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edium-italic.fntdata"/><Relationship Id="rId47" Type="http://schemas.openxmlformats.org/officeDocument/2006/relationships/font" Target="fonts/RobotoMedium-bold.fntdata"/><Relationship Id="rId49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customschemas.google.com/relationships/presentationmetadata" Target="metadata"/><Relationship Id="rId61" Type="http://schemas.openxmlformats.org/officeDocument/2006/relationships/font" Target="fonts/RobotoLight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Light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5.xml"/><Relationship Id="rId55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54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57" Type="http://schemas.openxmlformats.org/officeDocument/2006/relationships/font" Target="fonts/SourceCodePro-boldItalic.fntdata"/><Relationship Id="rId12" Type="http://schemas.openxmlformats.org/officeDocument/2006/relationships/slide" Target="slides/slide6.xml"/><Relationship Id="rId56" Type="http://schemas.openxmlformats.org/officeDocument/2006/relationships/font" Target="fonts/SourceCodePro-italic.fntdata"/><Relationship Id="rId15" Type="http://schemas.openxmlformats.org/officeDocument/2006/relationships/slide" Target="slides/slide9.xml"/><Relationship Id="rId59" Type="http://schemas.openxmlformats.org/officeDocument/2006/relationships/font" Target="fonts/RobotoLight-bold.fntdata"/><Relationship Id="rId14" Type="http://schemas.openxmlformats.org/officeDocument/2006/relationships/slide" Target="slides/slide8.xml"/><Relationship Id="rId58" Type="http://schemas.openxmlformats.org/officeDocument/2006/relationships/font" Target="fonts/RobotoLight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6cf379cf9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26cf379cf9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animals.sort_values('bodywt', ascending = True).iloc[np.arange(5)] # Replace the blanks with your answer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6cf379cf9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26cf379cf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cf379cf9f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26cf379cf9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6cf379cf9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26cf379cf9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6cf379cf9f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26cf379cf9f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6cf379cf9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26cf379cf9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6cf379cf9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26cf379cf9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6cf379cf9f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g26cf379cf9f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6cf379cf9f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26cf379cf9f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cf379cf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26cf379cf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6cf379cf9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6cf379cf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3" name="Google Shape;13;p3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/>
          <p:nvPr>
            <p:ph type="title"/>
          </p:nvPr>
        </p:nvSpPr>
        <p:spPr>
          <a:xfrm>
            <a:off x="311700" y="1922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1"/>
          <p:cNvSpPr txBox="1"/>
          <p:nvPr>
            <p:ph idx="1" type="subTitle"/>
          </p:nvPr>
        </p:nvSpPr>
        <p:spPr>
          <a:xfrm>
            <a:off x="311700" y="2605525"/>
            <a:ext cx="85206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2"/>
          <p:cNvSpPr txBox="1"/>
          <p:nvPr>
            <p:ph idx="1" type="subTitle"/>
          </p:nvPr>
        </p:nvSpPr>
        <p:spPr>
          <a:xfrm>
            <a:off x="4911800" y="419822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42"/>
          <p:cNvSpPr txBox="1"/>
          <p:nvPr>
            <p:ph idx="2" type="body"/>
          </p:nvPr>
        </p:nvSpPr>
        <p:spPr>
          <a:xfrm>
            <a:off x="119505" y="7719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6" name="Google Shape;66;p42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42"/>
          <p:cNvSpPr/>
          <p:nvPr/>
        </p:nvSpPr>
        <p:spPr>
          <a:xfrm>
            <a:off x="250680" y="619324"/>
            <a:ext cx="1126500" cy="4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2"/>
          <p:cNvSpPr txBox="1"/>
          <p:nvPr>
            <p:ph idx="3" type="title"/>
          </p:nvPr>
        </p:nvSpPr>
        <p:spPr>
          <a:xfrm>
            <a:off x="5306775" y="36506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 1">
  <p:cSld name="SECTION_TITLE_AND_DESCRIPTION_2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3"/>
          <p:cNvSpPr txBox="1"/>
          <p:nvPr>
            <p:ph idx="1" type="subTitle"/>
          </p:nvPr>
        </p:nvSpPr>
        <p:spPr>
          <a:xfrm>
            <a:off x="4911800" y="419822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43"/>
          <p:cNvSpPr txBox="1"/>
          <p:nvPr>
            <p:ph idx="2" type="body"/>
          </p:nvPr>
        </p:nvSpPr>
        <p:spPr>
          <a:xfrm>
            <a:off x="119505" y="7719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5" name="Google Shape;75;p43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43"/>
          <p:cNvSpPr/>
          <p:nvPr/>
        </p:nvSpPr>
        <p:spPr>
          <a:xfrm>
            <a:off x="250680" y="619324"/>
            <a:ext cx="1126500" cy="4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3"/>
          <p:cNvSpPr txBox="1"/>
          <p:nvPr>
            <p:ph idx="3" type="title"/>
          </p:nvPr>
        </p:nvSpPr>
        <p:spPr>
          <a:xfrm>
            <a:off x="5306775" y="36506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Quote">
  <p:cSld name="SECTION_TITLE_AND_DESCRIPTION_2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4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44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84" name="Google Shape;84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4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4"/>
          <p:cNvSpPr txBox="1"/>
          <p:nvPr>
            <p:ph idx="2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7" name="Google Shape;87;p44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4"/>
          <p:cNvSpPr txBox="1"/>
          <p:nvPr>
            <p:ph idx="3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Quote">
  <p:cSld name="SECTION_TITLE_AND_DESCRIPTION_2_2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5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45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94" name="Google Shape;94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5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5"/>
          <p:cNvSpPr txBox="1"/>
          <p:nvPr>
            <p:ph idx="2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97" name="Google Shape;97;p45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5"/>
          <p:cNvSpPr txBox="1"/>
          <p:nvPr>
            <p:ph idx="3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Quote">
  <p:cSld name="SECTION_TITLE_AND_DESCRIPTION_2_2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6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46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04" name="Google Shape;104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6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6"/>
          <p:cNvSpPr txBox="1"/>
          <p:nvPr>
            <p:ph idx="2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46"/>
          <p:cNvSpPr txBox="1"/>
          <p:nvPr>
            <p:ph idx="3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08" name="Google Shape;108;p46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7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7"/>
          <p:cNvSpPr txBox="1"/>
          <p:nvPr>
            <p:ph idx="1" type="subTitle"/>
          </p:nvPr>
        </p:nvSpPr>
        <p:spPr>
          <a:xfrm>
            <a:off x="225450" y="37910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47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13" name="Google Shape;113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4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47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48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48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4" name="Google Shape;124;p48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8" name="Google Shape;128;p4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i="0" sz="2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49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2" name="Google Shape;132;p49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 1">
  <p:cSld name="SECTION_TITLE_AND_DESCRIPTION_2_1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5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50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40" name="Google Shape;140;p50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Intro">
  <p:cSld name="BLANK_1">
    <p:bg>
      <p:bgPr>
        <a:solidFill>
          <a:schemeClr val="accent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3"/>
          <p:cNvSpPr txBox="1"/>
          <p:nvPr>
            <p:ph type="ctrTitle"/>
          </p:nvPr>
        </p:nvSpPr>
        <p:spPr>
          <a:xfrm>
            <a:off x="662100" y="2051100"/>
            <a:ext cx="78198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1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51"/>
          <p:cNvSpPr txBox="1"/>
          <p:nvPr>
            <p:ph idx="1" type="body"/>
          </p:nvPr>
        </p:nvSpPr>
        <p:spPr>
          <a:xfrm>
            <a:off x="4812381" y="85940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44" name="Google Shape;14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51"/>
          <p:cNvSpPr txBox="1"/>
          <p:nvPr>
            <p:ph idx="2" type="body"/>
          </p:nvPr>
        </p:nvSpPr>
        <p:spPr>
          <a:xfrm>
            <a:off x="326856" y="86355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1" name="Google Shape;15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5" name="Google Shape;155;p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5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5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4" name="Google Shape;164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66" name="Google Shape;16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7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57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1" name="Google Shape;171;p57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2" name="Google Shape;172;p57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73" name="Google Shape;173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8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58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8" name="Google Shape;178;p58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9" name="Google Shape;179;p58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58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81" name="Google Shape;181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">
  <p:cSld name="SECTION_HEADER_3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0"/>
          <p:cNvSpPr txBox="1"/>
          <p:nvPr>
            <p:ph type="title"/>
          </p:nvPr>
        </p:nvSpPr>
        <p:spPr>
          <a:xfrm>
            <a:off x="4291275" y="1465050"/>
            <a:ext cx="454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7" name="Google Shape;18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60"/>
          <p:cNvSpPr/>
          <p:nvPr/>
        </p:nvSpPr>
        <p:spPr>
          <a:xfrm>
            <a:off x="621625" y="972600"/>
            <a:ext cx="3188400" cy="319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0"/>
          <p:cNvSpPr/>
          <p:nvPr/>
        </p:nvSpPr>
        <p:spPr>
          <a:xfrm>
            <a:off x="697825" y="1048800"/>
            <a:ext cx="3036000" cy="304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0"/>
          <p:cNvSpPr txBox="1"/>
          <p:nvPr>
            <p:ph idx="1" type="subTitle"/>
          </p:nvPr>
        </p:nvSpPr>
        <p:spPr>
          <a:xfrm>
            <a:off x="4291275" y="2518600"/>
            <a:ext cx="356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1" name="Google Shape;191;p60"/>
          <p:cNvSpPr txBox="1"/>
          <p:nvPr>
            <p:ph idx="2" type="body"/>
          </p:nvPr>
        </p:nvSpPr>
        <p:spPr>
          <a:xfrm>
            <a:off x="4431600" y="2971550"/>
            <a:ext cx="400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4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34"/>
          <p:cNvSpPr txBox="1"/>
          <p:nvPr>
            <p:ph idx="2" type="body"/>
          </p:nvPr>
        </p:nvSpPr>
        <p:spPr>
          <a:xfrm>
            <a:off x="4667425" y="7720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2" name="Google Shape;22;p34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3" name="Google Shape;23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34"/>
          <p:cNvSpPr/>
          <p:nvPr/>
        </p:nvSpPr>
        <p:spPr>
          <a:xfrm>
            <a:off x="4798600" y="619424"/>
            <a:ext cx="1126500" cy="4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4"/>
          <p:cNvSpPr txBox="1"/>
          <p:nvPr>
            <p:ph idx="3" type="title"/>
          </p:nvPr>
        </p:nvSpPr>
        <p:spPr>
          <a:xfrm>
            <a:off x="225450" y="33959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 2">
  <p:cSld name="SECTION_TITLE_AND_DESCRIPTION_1_5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61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6" name="Google Shape;196;p61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7" name="Google Shape;197;p61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4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0" name="Google Shape;20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3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6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05" name="Google Shape;205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07" name="Google Shape;207;p63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6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 1">
  <p:cSld name="SECTION_TITLE_AND_DESCRIPTION_1_4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64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13" name="Google Shape;213;p64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14" name="Google Shape;214;p64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6">
  <p:cSld name="SECTION_TITLE_AND_DESCRIPTION_6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5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65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19" name="Google Shape;219;p65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20" name="Google Shape;220;p65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">
  <p:cSld name="SECTION_TITLE_AND_DESCRIPTION_2_1_1_3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6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6"/>
          <p:cNvSpPr txBox="1"/>
          <p:nvPr>
            <p:ph idx="1" type="body"/>
          </p:nvPr>
        </p:nvSpPr>
        <p:spPr>
          <a:xfrm>
            <a:off x="1539175" y="5546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24" name="Google Shape;224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66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66"/>
          <p:cNvSpPr txBox="1"/>
          <p:nvPr>
            <p:ph type="title"/>
          </p:nvPr>
        </p:nvSpPr>
        <p:spPr>
          <a:xfrm>
            <a:off x="1619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7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30" name="Google Shape;230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1">
  <p:cSld name="SECTION_TITLE_AND_DESCRIPTION_2_1_1_3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8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8"/>
          <p:cNvSpPr txBox="1"/>
          <p:nvPr>
            <p:ph idx="1" type="body"/>
          </p:nvPr>
        </p:nvSpPr>
        <p:spPr>
          <a:xfrm>
            <a:off x="1539175" y="4022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34" name="Google Shape;234;p68"/>
          <p:cNvSpPr txBox="1"/>
          <p:nvPr>
            <p:ph type="title"/>
          </p:nvPr>
        </p:nvSpPr>
        <p:spPr>
          <a:xfrm>
            <a:off x="1460125" y="2125"/>
            <a:ext cx="758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5" name="Google Shape;235;p68"/>
          <p:cNvCxnSpPr/>
          <p:nvPr/>
        </p:nvCxnSpPr>
        <p:spPr>
          <a:xfrm>
            <a:off x="1539175" y="402075"/>
            <a:ext cx="7480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6" name="Google Shape;236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68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2">
  <p:cSld name="SECTION_TITLE_AND_DESCRIPTION_2_1_1_4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9"/>
          <p:cNvSpPr/>
          <p:nvPr/>
        </p:nvSpPr>
        <p:spPr>
          <a:xfrm>
            <a:off x="0" y="-125"/>
            <a:ext cx="18471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9"/>
          <p:cNvSpPr txBox="1"/>
          <p:nvPr>
            <p:ph idx="1" type="body"/>
          </p:nvPr>
        </p:nvSpPr>
        <p:spPr>
          <a:xfrm>
            <a:off x="1968175" y="402200"/>
            <a:ext cx="7001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42" name="Google Shape;242;p69"/>
          <p:cNvSpPr txBox="1"/>
          <p:nvPr>
            <p:ph type="title"/>
          </p:nvPr>
        </p:nvSpPr>
        <p:spPr>
          <a:xfrm>
            <a:off x="1847100" y="0"/>
            <a:ext cx="717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43" name="Google Shape;243;p69"/>
          <p:cNvCxnSpPr/>
          <p:nvPr/>
        </p:nvCxnSpPr>
        <p:spPr>
          <a:xfrm>
            <a:off x="1968175" y="402225"/>
            <a:ext cx="7051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4" name="Google Shape;24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69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3">
  <p:cSld name="SECTION_TITLE_AND_DESCRIPTION_2_1_1_3_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0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0"/>
          <p:cNvSpPr txBox="1"/>
          <p:nvPr>
            <p:ph idx="1" type="body"/>
          </p:nvPr>
        </p:nvSpPr>
        <p:spPr>
          <a:xfrm>
            <a:off x="1539175" y="4022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50" name="Google Shape;250;p70"/>
          <p:cNvSpPr txBox="1"/>
          <p:nvPr>
            <p:ph type="title"/>
          </p:nvPr>
        </p:nvSpPr>
        <p:spPr>
          <a:xfrm>
            <a:off x="1460125" y="2125"/>
            <a:ext cx="758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51" name="Google Shape;251;p70"/>
          <p:cNvCxnSpPr/>
          <p:nvPr/>
        </p:nvCxnSpPr>
        <p:spPr>
          <a:xfrm>
            <a:off x="1539175" y="402075"/>
            <a:ext cx="7480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2" name="Google Shape;252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70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3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31" name="Google Shape;3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5"/>
          <p:cNvSpPr txBox="1"/>
          <p:nvPr>
            <p:ph type="title"/>
          </p:nvPr>
        </p:nvSpPr>
        <p:spPr>
          <a:xfrm>
            <a:off x="342300" y="1630875"/>
            <a:ext cx="38874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5"/>
          <p:cNvSpPr txBox="1"/>
          <p:nvPr>
            <p:ph idx="2" type="subTitle"/>
          </p:nvPr>
        </p:nvSpPr>
        <p:spPr>
          <a:xfrm>
            <a:off x="380250" y="2943375"/>
            <a:ext cx="381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35"/>
          <p:cNvSpPr/>
          <p:nvPr/>
        </p:nvSpPr>
        <p:spPr>
          <a:xfrm>
            <a:off x="457200" y="2873175"/>
            <a:ext cx="1126500" cy="7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8">
  <p:cSld name="SECTION_TITLE_AND_DESCRIPTION_8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1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71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59" name="Google Shape;259;p71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60" name="Google Shape;260;p71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10">
  <p:cSld name="SECTION_TITLE_AND_DESCRIPTION_1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2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3" name="Google Shape;263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72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65" name="Google Shape;265;p72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66" name="Google Shape;266;p72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11">
  <p:cSld name="SECTION_TITLE_AND_DESCRIPTION_1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3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9" name="Google Shape;269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7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71" name="Google Shape;271;p73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72" name="Google Shape;272;p7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36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oint">
  <p:cSld name="BLANK_1_1">
    <p:bg>
      <p:bgPr>
        <a:solidFill>
          <a:schemeClr val="accen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37"/>
          <p:cNvSpPr txBox="1"/>
          <p:nvPr>
            <p:ph type="ctrTitle"/>
          </p:nvPr>
        </p:nvSpPr>
        <p:spPr>
          <a:xfrm>
            <a:off x="662100" y="2051100"/>
            <a:ext cx="78198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4">
  <p:cSld name="SECTION_TITLE_AND_DESCRIPTION_4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" name="Google Shape;4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38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/>
        </p:nvSpPr>
        <p:spPr>
          <a:xfrm>
            <a:off x="6813725" y="3123925"/>
            <a:ext cx="2098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Quick Check</a:t>
            </a:r>
            <a:endParaRPr b="1" i="0" sz="4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ECTION_TITLE_AND_DESCRIPTION_1_5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40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2" type="body"/>
          </p:nvPr>
        </p:nvSpPr>
        <p:spPr>
          <a:xfrm>
            <a:off x="4882950" y="1130475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3" type="title"/>
          </p:nvPr>
        </p:nvSpPr>
        <p:spPr>
          <a:xfrm>
            <a:off x="488295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18.xml"/><Relationship Id="rId42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20.xml"/><Relationship Id="rId44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19.xml"/><Relationship Id="rId43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45" Type="http://schemas.openxmlformats.org/officeDocument/2006/relationships/theme" Target="../theme/theme1.xml"/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37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12.xml"/><Relationship Id="rId3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14.xml"/><Relationship Id="rId3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://data6.org/su23/syllabus/#acknowledgements-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mojipedia.org/warning/" TargetMode="External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3635400" y="2352465"/>
            <a:ext cx="51969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rgbClr val="2F6C9D"/>
                </a:solidFill>
              </a:rPr>
              <a:t>Taking and </a:t>
            </a:r>
            <a:endParaRPr>
              <a:solidFill>
                <a:srgbClr val="2F6C9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rgbClr val="2F6C9D"/>
                </a:solidFill>
              </a:rPr>
              <a:t>Filtering Rows</a:t>
            </a:r>
            <a:endParaRPr>
              <a:solidFill>
                <a:srgbClr val="2F6C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"/>
          <p:cNvSpPr txBox="1"/>
          <p:nvPr/>
        </p:nvSpPr>
        <p:spPr>
          <a:xfrm>
            <a:off x="3635550" y="3390325"/>
            <a:ext cx="3243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393E41"/>
                </a:solidFill>
                <a:latin typeface="Roboto Medium"/>
                <a:ea typeface="Roboto Medium"/>
                <a:cs typeface="Roboto Medium"/>
                <a:sym typeface="Roboto Medium"/>
              </a:rPr>
              <a:t>Spark 10, Spring 2024</a:t>
            </a:r>
            <a:endParaRPr b="0" i="0" sz="14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9" name="Google Shape;279;p1"/>
          <p:cNvSpPr txBox="1"/>
          <p:nvPr/>
        </p:nvSpPr>
        <p:spPr>
          <a:xfrm>
            <a:off x="3635450" y="1446308"/>
            <a:ext cx="1410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</a:t>
            </a:r>
            <a:r>
              <a:rPr lang="en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15</a:t>
            </a:r>
            <a:endParaRPr b="0" i="0" sz="1400" u="none" cap="none" strike="noStrike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80" name="Google Shape;280;p1"/>
          <p:cNvSpPr txBox="1"/>
          <p:nvPr/>
        </p:nvSpPr>
        <p:spPr>
          <a:xfrm>
            <a:off x="3635550" y="3036625"/>
            <a:ext cx="5385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Getting subsets of table rows to answer questions.</a:t>
            </a:r>
            <a:endParaRPr b="0" i="0" sz="18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1" name="Google Shape;281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600" y="1209200"/>
            <a:ext cx="2725100" cy="27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"/>
          <p:cNvSpPr txBox="1"/>
          <p:nvPr/>
        </p:nvSpPr>
        <p:spPr>
          <a:xfrm>
            <a:off x="1516350" y="4563625"/>
            <a:ext cx="611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Developed by students and faculty at UC Berkeley and Tuskegee University</a:t>
            </a:r>
            <a:endParaRPr b="0" i="0" sz="10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data6.org/su23/syllabus/#acknowledgements-</a:t>
            </a:r>
            <a:endParaRPr b="0" i="0" sz="10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9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.iloc[]</a:t>
            </a:r>
            <a:r>
              <a:rPr lang="en"/>
              <a:t> with Arrays</a:t>
            </a:r>
            <a:endParaRPr/>
          </a:p>
        </p:txBody>
      </p:sp>
      <p:sp>
        <p:nvSpPr>
          <p:cNvPr id="357" name="Google Shape;357;p9"/>
          <p:cNvSpPr txBox="1"/>
          <p:nvPr>
            <p:ph idx="1" type="body"/>
          </p:nvPr>
        </p:nvSpPr>
        <p:spPr>
          <a:xfrm>
            <a:off x="376500" y="780750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Incidentally, the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.iloc </a:t>
            </a:r>
            <a:r>
              <a:rPr lang="en"/>
              <a:t> method works on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r>
              <a:rPr lang="en"/>
              <a:t> too, not just tables.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That means you can reverse the order of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.iloc </a:t>
            </a:r>
            <a:r>
              <a:rPr lang="en"/>
              <a:t> and 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 </a:t>
            </a:r>
            <a:r>
              <a:rPr lang="en"/>
              <a:t>and still get the same result.</a:t>
            </a:r>
            <a:endParaRPr/>
          </a:p>
        </p:txBody>
      </p:sp>
      <p:sp>
        <p:nvSpPr>
          <p:cNvPr id="358" name="Google Shape;35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9"/>
          <p:cNvSpPr/>
          <p:nvPr/>
        </p:nvSpPr>
        <p:spPr>
          <a:xfrm>
            <a:off x="5736025" y="2377825"/>
            <a:ext cx="3171000" cy="124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⚠️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Be careful to use 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double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square brackets for the columns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[[]] to get t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he result as a data frame. And always check your results at each step when you have a long process.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25" y="1573800"/>
            <a:ext cx="5499401" cy="33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6cf379cf9f_0_3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.iloc[]</a:t>
            </a:r>
            <a:r>
              <a:rPr lang="en"/>
              <a:t> with Arrays</a:t>
            </a:r>
            <a:endParaRPr/>
          </a:p>
        </p:txBody>
      </p:sp>
      <p:sp>
        <p:nvSpPr>
          <p:cNvPr id="366" name="Google Shape;366;g26cf379cf9f_0_32"/>
          <p:cNvSpPr txBox="1"/>
          <p:nvPr>
            <p:ph idx="1" type="body"/>
          </p:nvPr>
        </p:nvSpPr>
        <p:spPr>
          <a:xfrm>
            <a:off x="376500" y="780750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Recall that we can chain commands to construct more complex </a:t>
            </a:r>
            <a:r>
              <a:rPr lang="en"/>
              <a:t>arrangements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Suppose we want to get the states with the Top 5 Math scores.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67" name="Google Shape;367;g26cf379cf9f_0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8" name="Google Shape;368;g26cf379cf9f_0_32"/>
          <p:cNvPicPr preferRelativeResize="0"/>
          <p:nvPr/>
        </p:nvPicPr>
        <p:blipFill rotWithShape="1">
          <a:blip r:embed="rId3">
            <a:alphaModFix/>
          </a:blip>
          <a:srcRect b="0" l="0" r="0" t="6933"/>
          <a:stretch/>
        </p:blipFill>
        <p:spPr>
          <a:xfrm>
            <a:off x="0" y="1846600"/>
            <a:ext cx="9144000" cy="2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10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1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Quick Check 1</a:t>
            </a:r>
            <a:endParaRPr/>
          </a:p>
        </p:txBody>
      </p:sp>
      <p:sp>
        <p:nvSpPr>
          <p:cNvPr id="380" name="Google Shape;38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11"/>
          <p:cNvSpPr txBox="1"/>
          <p:nvPr>
            <p:ph idx="1" type="body"/>
          </p:nvPr>
        </p:nvSpPr>
        <p:spPr>
          <a:xfrm>
            <a:off x="311700" y="935375"/>
            <a:ext cx="3179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Suppose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animals</a:t>
            </a:r>
            <a:r>
              <a:rPr lang="en"/>
              <a:t> is the table shown to the right.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Fill in the blanks so that the result is an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lang="en"/>
              <a:t> containing the names of 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five smallest animals</a:t>
            </a:r>
            <a:r>
              <a:rPr lang="en"/>
              <a:t> by body weight, in increasing order.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82" name="Google Shape;3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5674" y="445025"/>
            <a:ext cx="2051550" cy="36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1"/>
          <p:cNvSpPr txBox="1"/>
          <p:nvPr/>
        </p:nvSpPr>
        <p:spPr>
          <a:xfrm>
            <a:off x="311700" y="4400300"/>
            <a:ext cx="55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animals.sort_values(____).iloc[_____]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12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Booleans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0" name="Google Shape;390;p12"/>
          <p:cNvSpPr txBox="1"/>
          <p:nvPr/>
        </p:nvSpPr>
        <p:spPr>
          <a:xfrm>
            <a:off x="345475" y="167075"/>
            <a:ext cx="326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Review: </a:t>
            </a:r>
            <a:r>
              <a:rPr b="1" i="0" lang="en" sz="12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iloc</a:t>
            </a:r>
            <a:endParaRPr b="1" i="0" sz="12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Booleans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</a:t>
            </a: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Boolean Filtering</a:t>
            </a:r>
            <a:endParaRPr b="1" i="0" sz="12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1" name="Google Shape;391;p12"/>
          <p:cNvSpPr txBox="1"/>
          <p:nvPr/>
        </p:nvSpPr>
        <p:spPr>
          <a:xfrm>
            <a:off x="115294" y="378027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3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bool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7" name="Google Shape;397;p13"/>
          <p:cNvSpPr txBox="1"/>
          <p:nvPr>
            <p:ph idx="1" type="body"/>
          </p:nvPr>
        </p:nvSpPr>
        <p:spPr>
          <a:xfrm>
            <a:off x="236625" y="804200"/>
            <a:ext cx="45423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b="1" lang="en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</a:t>
            </a:r>
            <a:r>
              <a:rPr lang="en"/>
              <a:t>, or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lang="en"/>
              <a:t> type, has only two values: </a:t>
            </a:r>
            <a:r>
              <a:rPr b="1"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0000"/>
                </a:solidFill>
              </a:rPr>
              <a:t>and </a:t>
            </a:r>
            <a:r>
              <a:rPr b="1"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lang="en"/>
              <a:t>. No other values have this type.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98" name="Google Shape;398;p13"/>
          <p:cNvPicPr preferRelativeResize="0"/>
          <p:nvPr/>
        </p:nvPicPr>
        <p:blipFill rotWithShape="1">
          <a:blip r:embed="rId3">
            <a:alphaModFix/>
          </a:blip>
          <a:srcRect b="49556" l="19061" r="0" t="0"/>
          <a:stretch/>
        </p:blipFill>
        <p:spPr>
          <a:xfrm>
            <a:off x="4604225" y="349275"/>
            <a:ext cx="3944427" cy="159367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13"/>
          <p:cNvPicPr preferRelativeResize="0"/>
          <p:nvPr/>
        </p:nvPicPr>
        <p:blipFill rotWithShape="1">
          <a:blip r:embed="rId4">
            <a:alphaModFix/>
          </a:blip>
          <a:srcRect b="28385" l="14480" r="15294" t="0"/>
          <a:stretch/>
        </p:blipFill>
        <p:spPr>
          <a:xfrm>
            <a:off x="4624700" y="2057125"/>
            <a:ext cx="3729186" cy="27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3"/>
          <p:cNvSpPr txBox="1"/>
          <p:nvPr/>
        </p:nvSpPr>
        <p:spPr>
          <a:xfrm>
            <a:off x="236625" y="2174500"/>
            <a:ext cx="4087200" cy="1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and </a:t>
            </a:r>
            <a:r>
              <a:rPr b="1" i="0" lang="en" sz="16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are Python </a:t>
            </a:r>
            <a:r>
              <a:rPr b="1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keywords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They have special meanings and </a:t>
            </a:r>
            <a:r>
              <a:rPr b="0" i="0" lang="en" sz="1600" u="sng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cannot be</a:t>
            </a:r>
            <a:endParaRPr b="0" i="0" sz="1600" u="sng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sng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used as names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 this regard, they’re similar to values</a:t>
            </a:r>
            <a:b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0" i="0" lang="en" sz="16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b="0" i="0" lang="en" sz="16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b="0" i="0" lang="en" sz="16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15.2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and </a:t>
            </a:r>
            <a:r>
              <a:rPr b="0" i="0" lang="en" sz="1600" u="none" cap="none" strike="noStrike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"zebra"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4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Boolean Data</a:t>
            </a:r>
            <a:endParaRPr/>
          </a:p>
        </p:txBody>
      </p:sp>
      <p:sp>
        <p:nvSpPr>
          <p:cNvPr id="407" name="Google Shape;407;p14"/>
          <p:cNvSpPr txBox="1"/>
          <p:nvPr>
            <p:ph idx="1" type="body"/>
          </p:nvPr>
        </p:nvSpPr>
        <p:spPr>
          <a:xfrm>
            <a:off x="236625" y="835725"/>
            <a:ext cx="67299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data science, boolean values can be used represent a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binary variable</a:t>
            </a:r>
            <a:r>
              <a:rPr lang="en"/>
              <a:t>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yes/no, on/off, high/low,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Boolean statements/questions  have only True or False answers.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5 is even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5 is odd.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This class is Spark 10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This class is Psyc 10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08" name="Google Shape;40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Using Boolean Values</a:t>
            </a:r>
            <a:endParaRPr/>
          </a:p>
        </p:txBody>
      </p:sp>
      <p:sp>
        <p:nvSpPr>
          <p:cNvPr id="414" name="Google Shape;414;p15"/>
          <p:cNvSpPr txBox="1"/>
          <p:nvPr>
            <p:ph idx="1" type="body"/>
          </p:nvPr>
        </p:nvSpPr>
        <p:spPr>
          <a:xfrm>
            <a:off x="236625" y="1468275"/>
            <a:ext cx="46230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/>
              <a:t> and </a:t>
            </a:r>
            <a:r>
              <a:rPr b="1"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lang="en"/>
              <a:t> are </a:t>
            </a:r>
            <a:r>
              <a:rPr b="1" i="1" lang="en">
                <a:latin typeface="Roboto"/>
                <a:ea typeface="Roboto"/>
                <a:cs typeface="Roboto"/>
                <a:sym typeface="Roboto"/>
              </a:rPr>
              <a:t>technically</a:t>
            </a:r>
            <a:r>
              <a:rPr lang="en"/>
              <a:t> numeric values:</a:t>
            </a:r>
            <a:br>
              <a:rPr lang="en"/>
            </a:br>
            <a:r>
              <a:rPr lang="en"/>
              <a:t>you can cast them to integers and floats,</a:t>
            </a:r>
            <a:br>
              <a:rPr lang="en"/>
            </a:br>
            <a:r>
              <a:rPr lang="en"/>
              <a:t>and use them in arithmetic expressions.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/>
              <a:t> is equivalent to 1.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lang="en"/>
              <a:t> is equivalent to 0.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5" name="Google Shape;41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6" name="Google Shape;416;p15"/>
          <p:cNvPicPr preferRelativeResize="0"/>
          <p:nvPr/>
        </p:nvPicPr>
        <p:blipFill rotWithShape="1">
          <a:blip r:embed="rId3">
            <a:alphaModFix/>
          </a:blip>
          <a:srcRect b="25537" l="19061" r="0" t="53298"/>
          <a:stretch/>
        </p:blipFill>
        <p:spPr>
          <a:xfrm>
            <a:off x="4789900" y="1254213"/>
            <a:ext cx="3944427" cy="6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5"/>
          <p:cNvSpPr txBox="1"/>
          <p:nvPr>
            <p:ph idx="1" type="body"/>
          </p:nvPr>
        </p:nvSpPr>
        <p:spPr>
          <a:xfrm>
            <a:off x="236625" y="3165225"/>
            <a:ext cx="46230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Like other data types, it can be stored in arrays.</a:t>
            </a:r>
            <a:endParaRPr/>
          </a:p>
        </p:txBody>
      </p:sp>
      <p:pic>
        <p:nvPicPr>
          <p:cNvPr id="418" name="Google Shape;4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9900" y="2074388"/>
            <a:ext cx="4097925" cy="21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6cf379cf9f_1_0"/>
          <p:cNvSpPr txBox="1"/>
          <p:nvPr>
            <p:ph type="title"/>
          </p:nvPr>
        </p:nvSpPr>
        <p:spPr>
          <a:xfrm>
            <a:off x="236625" y="1029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Boolean Function: AND (&amp;)</a:t>
            </a:r>
            <a:endParaRPr/>
          </a:p>
        </p:txBody>
      </p:sp>
      <p:sp>
        <p:nvSpPr>
          <p:cNvPr id="424" name="Google Shape;424;g26cf379cf9f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25" name="Google Shape;425;g26cf379cf9f_1_0"/>
          <p:cNvGraphicFramePr/>
          <p:nvPr/>
        </p:nvGraphicFramePr>
        <p:xfrm>
          <a:off x="1429900" y="7545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{B0C82F4F-A4A2-4E74-81C6-F17543BDEE71}</a:tableStyleId>
              </a:tblPr>
              <a:tblGrid>
                <a:gridCol w="2143125"/>
                <a:gridCol w="2143125"/>
                <a:gridCol w="2305050"/>
              </a:tblGrid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A</a:t>
                      </a:r>
                      <a:endParaRPr b="1"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B</a:t>
                      </a:r>
                      <a:endParaRPr b="1"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A &amp; B</a:t>
                      </a:r>
                      <a:endParaRPr b="1"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6" name="Google Shape;426;g26cf379cf9f_1_0"/>
          <p:cNvSpPr txBox="1"/>
          <p:nvPr/>
        </p:nvSpPr>
        <p:spPr>
          <a:xfrm>
            <a:off x="522775" y="3946150"/>
            <a:ext cx="81789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D0D0D"/>
                </a:solidFill>
                <a:highlight>
                  <a:srgbClr val="FFFFFF"/>
                </a:highlight>
              </a:rPr>
              <a:t>This table shows the result of applying the &amp; (logical AND) operator to all possible combinations of boolean values for A and B. The result of A &amp; B is True only when both A and B are True.</a:t>
            </a:r>
            <a:endParaRPr sz="20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6cf379cf9f_1_29"/>
          <p:cNvSpPr txBox="1"/>
          <p:nvPr>
            <p:ph type="title"/>
          </p:nvPr>
        </p:nvSpPr>
        <p:spPr>
          <a:xfrm>
            <a:off x="236625" y="1029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Boolean Function: AND (&amp;)</a:t>
            </a:r>
            <a:endParaRPr/>
          </a:p>
        </p:txBody>
      </p:sp>
      <p:sp>
        <p:nvSpPr>
          <p:cNvPr id="432" name="Google Shape;432;g26cf379cf9f_1_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g26cf379cf9f_1_29"/>
          <p:cNvSpPr txBox="1"/>
          <p:nvPr/>
        </p:nvSpPr>
        <p:spPr>
          <a:xfrm>
            <a:off x="404725" y="1080550"/>
            <a:ext cx="81789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</a:rPr>
              <a:t>There are many mathematical examples that can be given to illustrate the AND, but let’s do some examples outside of math/programming.</a:t>
            </a:r>
            <a:br>
              <a:rPr lang="en" sz="1800">
                <a:solidFill>
                  <a:srgbClr val="0D0D0D"/>
                </a:solidFill>
                <a:highlight>
                  <a:srgbClr val="FFFFFF"/>
                </a:highlight>
              </a:rPr>
            </a:br>
            <a:endParaRPr sz="1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</a:rPr>
              <a:t>Going to the Beach: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</a:rPr>
              <a:t> We will only go to the beach if it is warm </a:t>
            </a:r>
            <a:r>
              <a:rPr i="1" lang="en" sz="1800">
                <a:solidFill>
                  <a:srgbClr val="0D0D0D"/>
                </a:solidFill>
                <a:highlight>
                  <a:srgbClr val="FFFFFF"/>
                </a:highlight>
              </a:rPr>
              <a:t>and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</a:rPr>
              <a:t> sunny. This decision requires both conditions to be true; if it's cold or cloudy, the decision is false.</a:t>
            </a:r>
            <a:endParaRPr sz="1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</a:rPr>
              <a:t>Watching a Movie: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</a:rPr>
              <a:t> We will watch a new movie tonight if it has good reviews </a:t>
            </a:r>
            <a:r>
              <a:rPr i="1" lang="en" sz="1800">
                <a:solidFill>
                  <a:srgbClr val="0D0D0D"/>
                </a:solidFill>
                <a:highlight>
                  <a:srgbClr val="FFFFFF"/>
                </a:highlight>
              </a:rPr>
              <a:t>and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</a:rPr>
              <a:t> any of our friends want to join. Both conditions must be met for the plan to proceed.</a:t>
            </a:r>
            <a:endParaRPr sz="1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</a:rPr>
              <a:t>Plant Watering: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</a:rPr>
              <a:t> A gardener decides to water the plants if the soil is dry </a:t>
            </a:r>
            <a:r>
              <a:rPr i="1" lang="en" sz="1800">
                <a:solidFill>
                  <a:srgbClr val="0D0D0D"/>
                </a:solidFill>
                <a:highlight>
                  <a:srgbClr val="FFFFFF"/>
                </a:highlight>
              </a:rPr>
              <a:t>and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</a:rPr>
              <a:t> there's no forecast for rain. This ensures the plants are watered only when necessary.</a:t>
            </a:r>
            <a:endParaRPr sz="18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2"/>
          <p:cNvSpPr txBox="1"/>
          <p:nvPr>
            <p:ph type="ctrTitle"/>
          </p:nvPr>
        </p:nvSpPr>
        <p:spPr>
          <a:xfrm>
            <a:off x="662100" y="2051100"/>
            <a:ext cx="7819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Ice Breaker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Would you rather be able to teleport or fly?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6cf379cf9f_1_22"/>
          <p:cNvSpPr txBox="1"/>
          <p:nvPr>
            <p:ph type="title"/>
          </p:nvPr>
        </p:nvSpPr>
        <p:spPr>
          <a:xfrm>
            <a:off x="236625" y="1029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Boolean Function: OR (|)</a:t>
            </a:r>
            <a:endParaRPr/>
          </a:p>
        </p:txBody>
      </p:sp>
      <p:sp>
        <p:nvSpPr>
          <p:cNvPr id="439" name="Google Shape;439;g26cf379cf9f_1_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40" name="Google Shape;440;g26cf379cf9f_1_22"/>
          <p:cNvGraphicFramePr/>
          <p:nvPr/>
        </p:nvGraphicFramePr>
        <p:xfrm>
          <a:off x="1429900" y="7545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{B0C82F4F-A4A2-4E74-81C6-F17543BDEE71}</a:tableStyleId>
              </a:tblPr>
              <a:tblGrid>
                <a:gridCol w="2143125"/>
                <a:gridCol w="2143125"/>
                <a:gridCol w="2305050"/>
              </a:tblGrid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A</a:t>
                      </a:r>
                      <a:endParaRPr b="1"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B</a:t>
                      </a:r>
                      <a:endParaRPr b="1"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A |  B</a:t>
                      </a:r>
                      <a:endParaRPr b="1"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sz="16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1" name="Google Shape;441;g26cf379cf9f_1_22"/>
          <p:cNvSpPr txBox="1"/>
          <p:nvPr/>
        </p:nvSpPr>
        <p:spPr>
          <a:xfrm>
            <a:off x="522775" y="3946150"/>
            <a:ext cx="81789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D0D0D"/>
                </a:solidFill>
                <a:highlight>
                  <a:srgbClr val="FFFFFF"/>
                </a:highlight>
              </a:rPr>
              <a:t>This table shows the result of applying the | (logical OR) operator to all possible combinations of boolean values for A and B. The result of A | B is False only when both A and B are False.</a:t>
            </a:r>
            <a:endParaRPr sz="20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6cf379cf9f_1_37"/>
          <p:cNvSpPr txBox="1"/>
          <p:nvPr>
            <p:ph type="title"/>
          </p:nvPr>
        </p:nvSpPr>
        <p:spPr>
          <a:xfrm>
            <a:off x="236625" y="1029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Boolean Function: OR (|)</a:t>
            </a:r>
            <a:endParaRPr/>
          </a:p>
        </p:txBody>
      </p:sp>
      <p:sp>
        <p:nvSpPr>
          <p:cNvPr id="447" name="Google Shape;447;g26cf379cf9f_1_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g26cf379cf9f_1_37"/>
          <p:cNvSpPr txBox="1"/>
          <p:nvPr/>
        </p:nvSpPr>
        <p:spPr>
          <a:xfrm>
            <a:off x="404725" y="1080550"/>
            <a:ext cx="81789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</a:rPr>
              <a:t>There are many mathematical examples that can be given to illustrate the OR, but let’s do some examples outside of math/programming.</a:t>
            </a:r>
            <a:br>
              <a:rPr lang="en" sz="1800">
                <a:solidFill>
                  <a:srgbClr val="0D0D0D"/>
                </a:solidFill>
                <a:highlight>
                  <a:srgbClr val="FFFFFF"/>
                </a:highlight>
              </a:rPr>
            </a:br>
            <a:endParaRPr sz="1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</a:rPr>
              <a:t>Outdoor Exercise: 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</a:rPr>
              <a:t>I will go for a run outside if the weather is cool or the air quality is good. If either condition is true (it’s cool or the air quality is satisfactory), the run outside is a go.</a:t>
            </a:r>
            <a:endParaRPr sz="1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</a:rPr>
              <a:t>Dinner Choice: 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</a:rPr>
              <a:t>We will eat at a restaurant tonight if we don't feel like cooking or if there’s a special occasion. The decision to dine out hinges on either circumstance being true.</a:t>
            </a:r>
            <a:endParaRPr sz="1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</a:rPr>
              <a:t>Movie Night: 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</a:rPr>
              <a:t>We'll have a movie night at home if it's raining or if there’s nothing interesting happening in town. In this scenario, either condition being true makes movie night the chosen activity.</a:t>
            </a:r>
            <a:endParaRPr sz="18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16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17"/>
          <p:cNvSpPr txBox="1"/>
          <p:nvPr>
            <p:ph type="ctrTitle"/>
          </p:nvPr>
        </p:nvSpPr>
        <p:spPr>
          <a:xfrm>
            <a:off x="662100" y="1708200"/>
            <a:ext cx="7819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Filtering Rows with Boolean Variables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1" name="Google Shape;461;p17"/>
          <p:cNvSpPr txBox="1"/>
          <p:nvPr/>
        </p:nvSpPr>
        <p:spPr>
          <a:xfrm>
            <a:off x="345475" y="167075"/>
            <a:ext cx="326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Review: </a:t>
            </a:r>
            <a:r>
              <a:rPr b="1" i="0" lang="en" sz="12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iloc</a:t>
            </a:r>
            <a:endParaRPr b="1" i="0" sz="12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2. Booleans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Boolean Filtering</a:t>
            </a:r>
            <a:endParaRPr b="1" i="0" sz="12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17"/>
          <p:cNvSpPr txBox="1"/>
          <p:nvPr/>
        </p:nvSpPr>
        <p:spPr>
          <a:xfrm>
            <a:off x="115294" y="537652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8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Review: Filtering Rows</a:t>
            </a:r>
            <a:endParaRPr/>
          </a:p>
        </p:txBody>
      </p:sp>
      <p:sp>
        <p:nvSpPr>
          <p:cNvPr id="468" name="Google Shape;468;p18"/>
          <p:cNvSpPr txBox="1"/>
          <p:nvPr>
            <p:ph idx="1" type="body"/>
          </p:nvPr>
        </p:nvSpPr>
        <p:spPr>
          <a:xfrm>
            <a:off x="376500" y="780750"/>
            <a:ext cx="83910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Often times, we will have a table and will want to access only the rows where some condition is true. For example, given our SAT data, we may want all of the rows </a:t>
            </a:r>
            <a:r>
              <a:rPr b="1" lang="en"/>
              <a:t>where</a:t>
            </a:r>
            <a:r>
              <a:rPr lang="en"/>
              <a:t>…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combined SAT score is above 1800 (remember, this data is on the old 2400 scale).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state name is equal to “California”.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state name contains “Dakota”.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math SAT score is between 580 and 600.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Accessing a subset of our data is called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filtering</a:t>
            </a:r>
            <a:r>
              <a:rPr lang="en"/>
              <a:t>. We will use boolean variables to filter our data frame.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will look </a:t>
            </a:r>
            <a:r>
              <a:rPr lang="en"/>
              <a:t>specifically</a:t>
            </a:r>
            <a:r>
              <a:rPr lang="en"/>
              <a:t> at applying filters for numerical values (&gt;, &lt;, between)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String values (is exactly, is contained in)</a:t>
            </a:r>
            <a:endParaRPr/>
          </a:p>
        </p:txBody>
      </p:sp>
      <p:sp>
        <p:nvSpPr>
          <p:cNvPr id="469" name="Google Shape;4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5" name="Google Shape;4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6350"/>
            <a:ext cx="8839199" cy="2479734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0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Numerically </a:t>
            </a:r>
            <a:r>
              <a:rPr lang="en"/>
              <a:t>Filtering ( &gt;, &gt;=, &lt;, &lt;= 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6cf379cf9f_0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g26cf379cf9f_0_4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Boolean</a:t>
            </a:r>
            <a:r>
              <a:rPr lang="en"/>
              <a:t> Filtering: Between Two Values </a:t>
            </a:r>
            <a:endParaRPr/>
          </a:p>
        </p:txBody>
      </p:sp>
      <p:sp>
        <p:nvSpPr>
          <p:cNvPr id="483" name="Google Shape;483;g26cf379cf9f_0_47"/>
          <p:cNvSpPr txBox="1"/>
          <p:nvPr/>
        </p:nvSpPr>
        <p:spPr>
          <a:xfrm>
            <a:off x="590250" y="843175"/>
            <a:ext cx="7882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If we want to get rows where the Combined Score is between two values, we will use the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operator. Here we want values above 1000 and less than 1400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4" name="Google Shape;484;g26cf379cf9f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9875"/>
            <a:ext cx="8839204" cy="2701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6cf379cf9f_1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g26cf379cf9f_1_44"/>
          <p:cNvSpPr txBox="1"/>
          <p:nvPr>
            <p:ph type="title"/>
          </p:nvPr>
        </p:nvSpPr>
        <p:spPr>
          <a:xfrm>
            <a:off x="236625" y="144775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Boolean Filtering: </a:t>
            </a:r>
            <a:r>
              <a:rPr lang="en"/>
              <a:t>Outside A Range </a:t>
            </a:r>
            <a:endParaRPr/>
          </a:p>
        </p:txBody>
      </p:sp>
      <p:sp>
        <p:nvSpPr>
          <p:cNvPr id="491" name="Google Shape;491;g26cf379cf9f_1_44"/>
          <p:cNvSpPr txBox="1"/>
          <p:nvPr/>
        </p:nvSpPr>
        <p:spPr>
          <a:xfrm>
            <a:off x="590250" y="690775"/>
            <a:ext cx="7882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If we want to get rows where the Combined Score is between outside a range (below 1500 and greater than 1800) we use the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operator.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g26cf379cf9f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75" y="1557475"/>
            <a:ext cx="8009751" cy="426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6cf379cf9f_1_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g26cf379cf9f_1_55"/>
          <p:cNvSpPr txBox="1"/>
          <p:nvPr>
            <p:ph type="title"/>
          </p:nvPr>
        </p:nvSpPr>
        <p:spPr>
          <a:xfrm>
            <a:off x="236625" y="144775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Boolean Filtering: String Contains </a:t>
            </a:r>
            <a:endParaRPr/>
          </a:p>
        </p:txBody>
      </p:sp>
      <p:sp>
        <p:nvSpPr>
          <p:cNvPr id="499" name="Google Shape;499;g26cf379cf9f_1_55"/>
          <p:cNvSpPr txBox="1"/>
          <p:nvPr/>
        </p:nvSpPr>
        <p:spPr>
          <a:xfrm>
            <a:off x="590250" y="690775"/>
            <a:ext cx="7882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Boolean filtering can also be used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with string operations! For example, do get all states that contain with word “North” we do the following: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00" name="Google Shape;500;g26cf379cf9f_1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4750"/>
            <a:ext cx="8839204" cy="183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6cf379cf9f_1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g26cf379cf9f_1_63"/>
          <p:cNvSpPr txBox="1"/>
          <p:nvPr>
            <p:ph type="title"/>
          </p:nvPr>
        </p:nvSpPr>
        <p:spPr>
          <a:xfrm>
            <a:off x="236625" y="144775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Boolean Filtering: String Contains </a:t>
            </a:r>
            <a:endParaRPr/>
          </a:p>
        </p:txBody>
      </p:sp>
      <p:sp>
        <p:nvSpPr>
          <p:cNvPr id="507" name="Google Shape;507;g26cf379cf9f_1_63"/>
          <p:cNvSpPr txBox="1"/>
          <p:nvPr/>
        </p:nvSpPr>
        <p:spPr>
          <a:xfrm>
            <a:off x="630900" y="707013"/>
            <a:ext cx="78822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We can also use string operations like “==” for string equality and or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“Isin” to match a list of states.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Here is the output for states in the Deep South.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08" name="Google Shape;508;g26cf379cf9f_1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650" y="1932381"/>
            <a:ext cx="7413601" cy="300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95" name="Google Shape;295;p4"/>
          <p:cNvSpPr txBox="1"/>
          <p:nvPr>
            <p:ph idx="2" type="body"/>
          </p:nvPr>
        </p:nvSpPr>
        <p:spPr>
          <a:xfrm>
            <a:off x="4667425" y="7720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393E41"/>
              </a:buClr>
              <a:buSzPts val="1600"/>
              <a:buChar char="●"/>
            </a:pPr>
            <a:r>
              <a:rPr b="1" lang="en">
                <a:solidFill>
                  <a:srgbClr val="393E41"/>
                </a:solidFill>
                <a:latin typeface="Roboto"/>
                <a:ea typeface="Roboto"/>
                <a:cs typeface="Roboto"/>
                <a:sym typeface="Roboto"/>
              </a:rPr>
              <a:t>Hope everyone had a great break!</a:t>
            </a:r>
            <a:endParaRPr b="1">
              <a:solidFill>
                <a:srgbClr val="393E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393E41"/>
              </a:buClr>
              <a:buSzPts val="1600"/>
              <a:buChar char="●"/>
            </a:pPr>
            <a:r>
              <a:rPr b="1" lang="en">
                <a:solidFill>
                  <a:srgbClr val="393E41"/>
                </a:solidFill>
                <a:latin typeface="Roboto"/>
                <a:ea typeface="Roboto"/>
                <a:cs typeface="Roboto"/>
                <a:sym typeface="Roboto"/>
              </a:rPr>
              <a:t>No Homework Due this week!</a:t>
            </a:r>
            <a:endParaRPr b="1">
              <a:solidFill>
                <a:srgbClr val="393E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3E41"/>
              </a:buClr>
              <a:buSzPts val="1600"/>
              <a:buFont typeface="Roboto"/>
              <a:buChar char="●"/>
            </a:pPr>
            <a:r>
              <a:rPr b="1" lang="en">
                <a:solidFill>
                  <a:srgbClr val="393E41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r>
              <a:rPr lang="en">
                <a:solidFill>
                  <a:srgbClr val="393E41"/>
                </a:solidFill>
              </a:rPr>
              <a:t> take place</a:t>
            </a:r>
            <a:endParaRPr>
              <a:solidFill>
                <a:srgbClr val="393E4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93E41"/>
              </a:buClr>
              <a:buSzPts val="1600"/>
              <a:buChar char="•"/>
            </a:pPr>
            <a:r>
              <a:rPr lang="en">
                <a:solidFill>
                  <a:srgbClr val="393E41"/>
                </a:solidFill>
              </a:rPr>
              <a:t>(Suzanne) Mondays 4:30 - 5:20PM in ACS 366</a:t>
            </a:r>
            <a:endParaRPr>
              <a:solidFill>
                <a:srgbClr val="393E4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93E41"/>
              </a:buClr>
              <a:buSzPts val="1600"/>
              <a:buChar char="•"/>
            </a:pPr>
            <a:r>
              <a:rPr lang="en">
                <a:solidFill>
                  <a:srgbClr val="393E41"/>
                </a:solidFill>
              </a:rPr>
              <a:t>(Adrien) Wednesdays 4:30 - 5:20PM in ACS 330B</a:t>
            </a:r>
            <a:endParaRPr>
              <a:solidFill>
                <a:srgbClr val="393E4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93E41"/>
              </a:buClr>
              <a:buSzPts val="1600"/>
              <a:buChar char="•"/>
            </a:pPr>
            <a:r>
              <a:rPr lang="en">
                <a:solidFill>
                  <a:srgbClr val="393E41"/>
                </a:solidFill>
              </a:rPr>
              <a:t>(Jordan) Tuesdays &amp; Thursdays 10-12am</a:t>
            </a:r>
            <a:endParaRPr b="1">
              <a:solidFill>
                <a:srgbClr val="393E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4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Week N</a:t>
            </a:r>
            <a:endParaRPr/>
          </a:p>
        </p:txBody>
      </p:sp>
      <p:sp>
        <p:nvSpPr>
          <p:cNvPr id="297" name="Google Shape;29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4"/>
          <p:cNvSpPr txBox="1"/>
          <p:nvPr>
            <p:ph idx="3" type="title"/>
          </p:nvPr>
        </p:nvSpPr>
        <p:spPr>
          <a:xfrm>
            <a:off x="225450" y="3395900"/>
            <a:ext cx="38277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Announcements!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25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6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Quick Check 2</a:t>
            </a:r>
            <a:endParaRPr/>
          </a:p>
        </p:txBody>
      </p:sp>
      <p:sp>
        <p:nvSpPr>
          <p:cNvPr id="520" name="Google Shape;52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26"/>
          <p:cNvSpPr txBox="1"/>
          <p:nvPr>
            <p:ph idx="1" type="body"/>
          </p:nvPr>
        </p:nvSpPr>
        <p:spPr>
          <a:xfrm>
            <a:off x="311700" y="915650"/>
            <a:ext cx="2821800" cy="25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Suppose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wnba</a:t>
            </a:r>
            <a:r>
              <a:rPr lang="en"/>
              <a:t> is the table shown to the right.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Fill in the blanks so that the result is the average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PTS</a:t>
            </a:r>
            <a:r>
              <a:rPr lang="en"/>
              <a:t> scored last season by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forwards</a:t>
            </a:r>
            <a:r>
              <a:rPr lang="en"/>
              <a:t> (players whose Pos is “F”) who played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20 or more games</a:t>
            </a:r>
            <a:r>
              <a:rPr lang="en"/>
              <a:t>.</a:t>
            </a:r>
            <a:endParaRPr b="1">
              <a:solidFill>
                <a:srgbClr val="606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522" name="Google Shape;5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1576" y="285749"/>
            <a:ext cx="2395625" cy="33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6"/>
          <p:cNvSpPr txBox="1"/>
          <p:nvPr/>
        </p:nvSpPr>
        <p:spPr>
          <a:xfrm>
            <a:off x="311700" y="4015975"/>
            <a:ext cx="5365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booleanFilter = (----) &amp; (----)</a:t>
            </a:r>
            <a:endParaRPr b="1" sz="1600">
              <a:solidFill>
                <a:srgbClr val="606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wnba[booleanFilter]['PTS'].mean()</a:t>
            </a:r>
            <a:endParaRPr b="1" sz="1600">
              <a:solidFill>
                <a:srgbClr val="606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606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27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In Conclusion…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4" name="Google Shape;534;p28"/>
          <p:cNvGraphicFramePr/>
          <p:nvPr/>
        </p:nvGraphicFramePr>
        <p:xfrm>
          <a:off x="386838" y="1055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{1C674D73-7F1C-4EA3-A4B8-670CEC6FFE41}</a:tableStyleId>
              </a:tblPr>
              <a:tblGrid>
                <a:gridCol w="3308775"/>
                <a:gridCol w="5061550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Table Method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Behavior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73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sort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column_or_label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, 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descending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200" u="none" cap="none" strike="noStrike">
                        <a:solidFill>
                          <a:srgbClr val="60606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Returns a copy of 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with the rows sorted according to 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column_or_label</a:t>
                      </a: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 If descending is not specified, the sorting is done in ascending order; to sort in descending order you must specify 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descending 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= </a:t>
                      </a:r>
                      <a:r>
                        <a:rPr b="1" lang="en" sz="12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True</a:t>
                      </a: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iloc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()</a:t>
                      </a:r>
                      <a:endParaRPr b="1" sz="12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Returns a copy of 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r>
                        <a:rPr lang="en" sz="12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with only the rows at the specified positions.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5" name="Google Shape;535;p28"/>
          <p:cNvGraphicFramePr/>
          <p:nvPr/>
        </p:nvGraphicFramePr>
        <p:xfrm>
          <a:off x="1247625" y="3384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{1C674D73-7F1C-4EA3-A4B8-670CEC6FFE41}</a:tableStyleId>
              </a:tblPr>
              <a:tblGrid>
                <a:gridCol w="2797950"/>
                <a:gridCol w="3850825"/>
              </a:tblGrid>
              <a:tr h="38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AND/OR</a:t>
                      </a:r>
                      <a:endParaRPr b="1" sz="12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Useful for Boolean Filtering</a:t>
                      </a:r>
                      <a:endParaRPr b="1" sz="1200" u="none" cap="none" strike="noStrike">
                        <a:solidFill>
                          <a:srgbClr val="60606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contains()</a:t>
                      </a:r>
                      <a:endParaRPr b="1" sz="1200" u="none" cap="none" strike="noStrike">
                        <a:solidFill>
                          <a:srgbClr val="60606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String Operations</a:t>
                      </a:r>
                      <a:endParaRPr b="1" sz="1200" u="none" cap="none" strike="noStrike">
                        <a:solidFill>
                          <a:srgbClr val="60606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.isin()</a:t>
                      </a:r>
                      <a:endParaRPr b="1" sz="12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String Operations</a:t>
                      </a:r>
                      <a:endParaRPr sz="1200" u="none" cap="none" strike="noStrike">
                        <a:solidFill>
                          <a:srgbClr val="60606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6" name="Google Shape;53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28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43" name="Google Shape;543;p29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Week N</a:t>
            </a:r>
            <a:endParaRPr/>
          </a:p>
        </p:txBody>
      </p:sp>
      <p:sp>
        <p:nvSpPr>
          <p:cNvPr id="544" name="Google Shape;54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29"/>
          <p:cNvSpPr txBox="1"/>
          <p:nvPr>
            <p:ph idx="3" type="title"/>
          </p:nvPr>
        </p:nvSpPr>
        <p:spPr>
          <a:xfrm>
            <a:off x="225450" y="3395900"/>
            <a:ext cx="38277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Announcements!</a:t>
            </a:r>
            <a:endParaRPr/>
          </a:p>
        </p:txBody>
      </p:sp>
      <p:sp>
        <p:nvSpPr>
          <p:cNvPr id="546" name="Google Shape;546;p29"/>
          <p:cNvSpPr txBox="1"/>
          <p:nvPr>
            <p:ph idx="2" type="body"/>
          </p:nvPr>
        </p:nvSpPr>
        <p:spPr>
          <a:xfrm>
            <a:off x="4667425" y="7720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393E41"/>
              </a:buClr>
              <a:buSzPts val="1600"/>
              <a:buChar char="●"/>
            </a:pPr>
            <a:r>
              <a:rPr b="1" lang="en">
                <a:solidFill>
                  <a:srgbClr val="393E41"/>
                </a:solidFill>
                <a:latin typeface="Roboto"/>
                <a:ea typeface="Roboto"/>
                <a:cs typeface="Roboto"/>
                <a:sym typeface="Roboto"/>
              </a:rPr>
              <a:t>Hope everyone had a great break!</a:t>
            </a:r>
            <a:endParaRPr b="1">
              <a:solidFill>
                <a:srgbClr val="393E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393E41"/>
              </a:buClr>
              <a:buSzPts val="1600"/>
              <a:buChar char="●"/>
            </a:pPr>
            <a:r>
              <a:rPr b="1" lang="en">
                <a:solidFill>
                  <a:srgbClr val="393E41"/>
                </a:solidFill>
                <a:latin typeface="Roboto"/>
                <a:ea typeface="Roboto"/>
                <a:cs typeface="Roboto"/>
                <a:sym typeface="Roboto"/>
              </a:rPr>
              <a:t>No Homework Due this week!</a:t>
            </a:r>
            <a:endParaRPr b="1">
              <a:solidFill>
                <a:srgbClr val="393E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3E41"/>
              </a:buClr>
              <a:buSzPts val="1600"/>
              <a:buFont typeface="Roboto"/>
              <a:buChar char="●"/>
            </a:pPr>
            <a:r>
              <a:rPr b="1" lang="en">
                <a:solidFill>
                  <a:srgbClr val="393E41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r>
              <a:rPr lang="en">
                <a:solidFill>
                  <a:srgbClr val="393E41"/>
                </a:solidFill>
              </a:rPr>
              <a:t> take place</a:t>
            </a:r>
            <a:endParaRPr>
              <a:solidFill>
                <a:srgbClr val="393E4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93E41"/>
              </a:buClr>
              <a:buSzPts val="1600"/>
              <a:buChar char="•"/>
            </a:pPr>
            <a:r>
              <a:rPr lang="en">
                <a:solidFill>
                  <a:srgbClr val="393E41"/>
                </a:solidFill>
              </a:rPr>
              <a:t>(Suzanne) Mondays 4:30 - 5:20PM in ACS 366</a:t>
            </a:r>
            <a:endParaRPr>
              <a:solidFill>
                <a:srgbClr val="393E4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93E41"/>
              </a:buClr>
              <a:buSzPts val="1600"/>
              <a:buChar char="•"/>
            </a:pPr>
            <a:r>
              <a:rPr lang="en">
                <a:solidFill>
                  <a:srgbClr val="393E41"/>
                </a:solidFill>
              </a:rPr>
              <a:t>(Adrien) Wednesdays 4:30 - 5:20PM in ACS 330B</a:t>
            </a:r>
            <a:endParaRPr>
              <a:solidFill>
                <a:srgbClr val="393E4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93E41"/>
              </a:buClr>
              <a:buSzPts val="1600"/>
              <a:buChar char="•"/>
            </a:pPr>
            <a:r>
              <a:rPr lang="en">
                <a:solidFill>
                  <a:srgbClr val="393E41"/>
                </a:solidFill>
              </a:rPr>
              <a:t>(Jordan) Tuesdays &amp; Thursdays 10-12am</a:t>
            </a:r>
            <a:endParaRPr b="1">
              <a:solidFill>
                <a:srgbClr val="393E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30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.iloc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Booleans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Boolean Filtering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3" name="Google Shape;553;p30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554" name="Google Shape;554;p30"/>
          <p:cNvSpPr txBox="1"/>
          <p:nvPr>
            <p:ph idx="2" type="body"/>
          </p:nvPr>
        </p:nvSpPr>
        <p:spPr>
          <a:xfrm>
            <a:off x="4882950" y="1130475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More table/data frame manipulations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55" name="Google Shape;555;p30"/>
          <p:cNvSpPr txBox="1"/>
          <p:nvPr>
            <p:ph idx="3" type="title"/>
          </p:nvPr>
        </p:nvSpPr>
        <p:spPr>
          <a:xfrm>
            <a:off x="488295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Next 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Review: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.iloc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Booleans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Boolean Filtering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5" name="Google Shape;305;p5"/>
          <p:cNvSpPr txBox="1"/>
          <p:nvPr>
            <p:ph type="title"/>
          </p:nvPr>
        </p:nvSpPr>
        <p:spPr>
          <a:xfrm>
            <a:off x="342300" y="1630875"/>
            <a:ext cx="38874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Today’s Roadmap</a:t>
            </a:r>
            <a:endParaRPr/>
          </a:p>
        </p:txBody>
      </p:sp>
      <p:sp>
        <p:nvSpPr>
          <p:cNvPr id="306" name="Google Shape;306;p5"/>
          <p:cNvSpPr txBox="1"/>
          <p:nvPr>
            <p:ph idx="2" type="subTitle"/>
          </p:nvPr>
        </p:nvSpPr>
        <p:spPr>
          <a:xfrm>
            <a:off x="380250" y="2943375"/>
            <a:ext cx="381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Lecture N, Spark 10, Spring 2024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6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Review: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.iloc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3" name="Google Shape;313;p6"/>
          <p:cNvSpPr txBox="1"/>
          <p:nvPr/>
        </p:nvSpPr>
        <p:spPr>
          <a:xfrm>
            <a:off x="345475" y="167075"/>
            <a:ext cx="326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Review: </a:t>
            </a:r>
            <a:r>
              <a:rPr b="1" i="0" lang="en" sz="12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iloc</a:t>
            </a:r>
            <a:endParaRPr b="1" i="0" sz="12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2. Booleans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</a:t>
            </a: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Boolean Filtering</a:t>
            </a:r>
            <a:endParaRPr b="1" i="0" sz="12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4" name="Google Shape;314;p6"/>
          <p:cNvSpPr txBox="1"/>
          <p:nvPr/>
        </p:nvSpPr>
        <p:spPr>
          <a:xfrm>
            <a:off x="115294" y="176359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311" y="1324651"/>
            <a:ext cx="5964039" cy="36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Row Index</a:t>
            </a:r>
            <a:endParaRPr/>
          </a:p>
        </p:txBody>
      </p:sp>
      <p:sp>
        <p:nvSpPr>
          <p:cNvPr id="321" name="Google Shape;321;p7"/>
          <p:cNvSpPr txBox="1"/>
          <p:nvPr>
            <p:ph idx="1" type="body"/>
          </p:nvPr>
        </p:nvSpPr>
        <p:spPr>
          <a:xfrm>
            <a:off x="376500" y="820150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Rows, like columns, have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indexes</a:t>
            </a:r>
            <a:r>
              <a:rPr lang="en"/>
              <a:t>. Like everything else in Python, rows are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0-indexed</a:t>
            </a:r>
            <a:r>
              <a:rPr lang="en"/>
              <a:t>.</a:t>
            </a:r>
            <a:endParaRPr/>
          </a:p>
        </p:txBody>
      </p:sp>
      <p:grpSp>
        <p:nvGrpSpPr>
          <p:cNvPr id="322" name="Google Shape;322;p7"/>
          <p:cNvGrpSpPr/>
          <p:nvPr/>
        </p:nvGrpSpPr>
        <p:grpSpPr>
          <a:xfrm>
            <a:off x="1226125" y="1553250"/>
            <a:ext cx="1479300" cy="400200"/>
            <a:chOff x="486475" y="2119500"/>
            <a:chExt cx="1479300" cy="400200"/>
          </a:xfrm>
        </p:grpSpPr>
        <p:sp>
          <p:nvSpPr>
            <p:cNvPr id="323" name="Google Shape;323;p7"/>
            <p:cNvSpPr/>
            <p:nvPr/>
          </p:nvSpPr>
          <p:spPr>
            <a:xfrm>
              <a:off x="1181275" y="2173950"/>
              <a:ext cx="784500" cy="291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"/>
            <p:cNvSpPr txBox="1"/>
            <p:nvPr/>
          </p:nvSpPr>
          <p:spPr>
            <a:xfrm>
              <a:off x="486475" y="2119500"/>
              <a:ext cx="694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Row 0</a:t>
              </a:r>
              <a:endPara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7"/>
          <p:cNvGrpSpPr/>
          <p:nvPr/>
        </p:nvGrpSpPr>
        <p:grpSpPr>
          <a:xfrm>
            <a:off x="1226125" y="3296875"/>
            <a:ext cx="1479300" cy="400200"/>
            <a:chOff x="486475" y="2119500"/>
            <a:chExt cx="1479300" cy="400200"/>
          </a:xfrm>
        </p:grpSpPr>
        <p:sp>
          <p:nvSpPr>
            <p:cNvPr id="326" name="Google Shape;326;p7"/>
            <p:cNvSpPr/>
            <p:nvPr/>
          </p:nvSpPr>
          <p:spPr>
            <a:xfrm>
              <a:off x="1181275" y="2173950"/>
              <a:ext cx="784500" cy="291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"/>
            <p:cNvSpPr txBox="1"/>
            <p:nvPr/>
          </p:nvSpPr>
          <p:spPr>
            <a:xfrm>
              <a:off x="486475" y="2119500"/>
              <a:ext cx="694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Row 5</a:t>
              </a:r>
              <a:endPara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" name="Google Shape;3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.iloc[]</a:t>
            </a:r>
            <a:endParaRPr/>
          </a:p>
        </p:txBody>
      </p:sp>
      <p:sp>
        <p:nvSpPr>
          <p:cNvPr id="334" name="Google Shape;334;p8"/>
          <p:cNvSpPr txBox="1"/>
          <p:nvPr>
            <p:ph idx="1" type="body"/>
          </p:nvPr>
        </p:nvSpPr>
        <p:spPr>
          <a:xfrm>
            <a:off x="236625" y="1060050"/>
            <a:ext cx="843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 method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iloc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row_indices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only the rows specified by the integer locations (i.e., i loc).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row_indices</a:t>
            </a:r>
            <a:r>
              <a:rPr lang="en"/>
              <a:t> is a single integer, it returns just one row – the row at index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row_indices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row_indices</a:t>
            </a:r>
            <a:r>
              <a:rPr lang="en"/>
              <a:t> is an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lang="en"/>
              <a:t>, it returns a table with all of the rows at positions specified by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row_indices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.iloc </a:t>
            </a:r>
            <a:r>
              <a:rPr lang="en"/>
              <a:t> is often used in conjunction with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NumPy array ranges</a:t>
            </a:r>
            <a:r>
              <a:rPr lang="en"/>
              <a:t>!</a:t>
            </a:r>
            <a:endParaRPr/>
          </a:p>
        </p:txBody>
      </p:sp>
      <p:sp>
        <p:nvSpPr>
          <p:cNvPr id="335" name="Google Shape;3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cf379cf9f_0_14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.iloc[]</a:t>
            </a:r>
            <a:endParaRPr/>
          </a:p>
        </p:txBody>
      </p:sp>
      <p:sp>
        <p:nvSpPr>
          <p:cNvPr id="341" name="Google Shape;341;g26cf379cf9f_0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Google Shape;342;g26cf379cf9f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19" y="1213525"/>
            <a:ext cx="6128657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26cf379cf9f_0_14"/>
          <p:cNvSpPr txBox="1"/>
          <p:nvPr>
            <p:ph idx="1" type="body"/>
          </p:nvPr>
        </p:nvSpPr>
        <p:spPr>
          <a:xfrm>
            <a:off x="4098475" y="267425"/>
            <a:ext cx="474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When we </a:t>
            </a:r>
            <a:r>
              <a:rPr lang="en"/>
              <a:t>have</a:t>
            </a:r>
            <a:r>
              <a:rPr lang="en"/>
              <a:t> a single row, we have a couple of options.</a:t>
            </a:r>
            <a:r>
              <a:rPr lang="en"/>
              <a:t>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iloc[Row]</a:t>
            </a:r>
            <a:r>
              <a:rPr lang="en"/>
              <a:t>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Returns the values ONLY!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iloc[[Row]]</a:t>
            </a:r>
            <a:endParaRPr b="1">
              <a:solidFill>
                <a:srgbClr val="606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Returns a data Frame!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6cf379cf9f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g26cf379cf9f_0_21"/>
          <p:cNvSpPr txBox="1"/>
          <p:nvPr>
            <p:ph idx="1" type="body"/>
          </p:nvPr>
        </p:nvSpPr>
        <p:spPr>
          <a:xfrm>
            <a:off x="575550" y="942000"/>
            <a:ext cx="7992900" cy="1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We can also use np.array to specify a number of rows to extract</a:t>
            </a:r>
            <a:endParaRPr b="1" sz="1800">
              <a:solidFill>
                <a:srgbClr val="606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 sz="1800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800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iloc[np.array[([i,j,k,l,m])]</a:t>
            </a:r>
            <a:r>
              <a:rPr lang="en" sz="1800"/>
              <a:t> </a:t>
            </a:r>
            <a:endParaRPr sz="1800"/>
          </a:p>
        </p:txBody>
      </p:sp>
      <p:pic>
        <p:nvPicPr>
          <p:cNvPr id="350" name="Google Shape;350;g26cf379cf9f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6627"/>
            <a:ext cx="9144001" cy="205859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26cf379cf9f_0_21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.iloc[]</a:t>
            </a:r>
            <a:r>
              <a:rPr lang="en"/>
              <a:t> with Arrays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393E41"/>
      </a:dk1>
      <a:lt1>
        <a:srgbClr val="FFFFFF"/>
      </a:lt1>
      <a:dk2>
        <a:srgbClr val="2F6C9D"/>
      </a:dk2>
      <a:lt2>
        <a:srgbClr val="DBAD06"/>
      </a:lt2>
      <a:accent1>
        <a:srgbClr val="90CD7A"/>
      </a:accent1>
      <a:accent2>
        <a:srgbClr val="C1E3B5"/>
      </a:accent2>
      <a:accent3>
        <a:srgbClr val="F88562"/>
      </a:accent3>
      <a:accent4>
        <a:srgbClr val="FBC3B1"/>
      </a:accent4>
      <a:accent5>
        <a:srgbClr val="629FD0"/>
      </a:accent5>
      <a:accent6>
        <a:srgbClr val="C0D8ED"/>
      </a:accent6>
      <a:hlink>
        <a:srgbClr val="F885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