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edium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gW/t06dMNSQAyUqhDKr68wQHmz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29BA4C-B4D7-44E7-9211-6145C1A3BEE5}">
  <a:tblStyle styleId="{F029BA4C-B4D7-44E7-9211-6145C1A3BE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oboto-regular.fntdata"/><Relationship Id="rId32" Type="http://schemas.openxmlformats.org/officeDocument/2006/relationships/slide" Target="slides/slide26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RobotoMedium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RobotoMedium-italic.fntdata"/><Relationship Id="rId38" Type="http://schemas.openxmlformats.org/officeDocument/2006/relationships/font" Target="fonts/Roboto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c8d8666b0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c8d8666b0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8d8666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c8d8666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37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38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6" name="Google Shape;66;p38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38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8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39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0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4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4" name="Google Shape;8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0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7" name="Google Shape;87;p40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1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41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4" name="Google Shape;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1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1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7" name="Google Shape;97;p41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1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2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42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2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42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8" name="Google Shape;108;p42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3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3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13" name="Google Shape;11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43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43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4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4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44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5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45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45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2" name="Google Shape;132;p45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6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46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46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0" name="Google Shape;140;p46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9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47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50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51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53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1" name="Google Shape;171;p5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3" name="Google Shape;17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4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54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5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54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54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1" name="Google Shape;18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6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56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6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6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56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0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0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5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6" name="Google Shape;196;p57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7" name="Google Shape;197;p5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0" name="Google Shape;20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9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5" name="Google Shape;20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7" name="Google Shape;207;p59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6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3" name="Google Shape;213;p60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6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1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6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9" name="Google Shape;219;p61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6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2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62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62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4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4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64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64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64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5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5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65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65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65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6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6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66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66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66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1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1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1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7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6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67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6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0">
  <p:cSld name="SECTION_TITLE_AND_DESCRIPTION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8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5" name="Google Shape;265;p68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6" name="Google Shape;266;p6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1">
  <p:cSld name="SECTION_TITLE_AND_DESCRIPTION_1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6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1" name="Google Shape;271;p69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2" name="Google Shape;272;p6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7">
  <p:cSld name="SECTION_TITLE_AND_DESCRIPTION_7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0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7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7" name="Google Shape;277;p70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8" name="Google Shape;278;p7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32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1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dstem.org/us/courses/39169/lessons/69576/slides/372137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3635400" y="2352465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Joining and </a:t>
            </a:r>
            <a:endParaRPr>
              <a:solidFill>
                <a:srgbClr val="2F6C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Row Methods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"/>
          <p:cNvSpPr txBox="1"/>
          <p:nvPr/>
        </p:nvSpPr>
        <p:spPr>
          <a:xfrm>
            <a:off x="3635550" y="33903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10,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1"/>
          <p:cNvSpPr txBox="1"/>
          <p:nvPr/>
        </p:nvSpPr>
        <p:spPr>
          <a:xfrm>
            <a:off x="3635450" y="1425596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16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6" name="Google Shape;286;p1"/>
          <p:cNvSpPr txBox="1"/>
          <p:nvPr/>
        </p:nvSpPr>
        <p:spPr>
          <a:xfrm>
            <a:off x="3635550" y="3036625"/>
            <a:ext cx="5385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Combining multiple sources of data.</a:t>
            </a:r>
            <a:endParaRPr b="0" i="0" sz="18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0"/>
          <p:cNvGrpSpPr/>
          <p:nvPr/>
        </p:nvGrpSpPr>
        <p:grpSpPr>
          <a:xfrm>
            <a:off x="111225" y="0"/>
            <a:ext cx="3423625" cy="2208375"/>
            <a:chOff x="616375" y="410775"/>
            <a:chExt cx="3423625" cy="2208375"/>
          </a:xfrm>
        </p:grpSpPr>
        <p:sp>
          <p:nvSpPr>
            <p:cNvPr id="375" name="Google Shape;375;p10"/>
            <p:cNvSpPr txBox="1"/>
            <p:nvPr/>
          </p:nvSpPr>
          <p:spPr>
            <a:xfrm>
              <a:off x="1593163" y="41077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phones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76" name="Google Shape;3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75" y="795550"/>
              <a:ext cx="3423625" cy="182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10"/>
          <p:cNvGrpSpPr/>
          <p:nvPr/>
        </p:nvGrpSpPr>
        <p:grpSpPr>
          <a:xfrm>
            <a:off x="3718222" y="-20944"/>
            <a:ext cx="3490250" cy="2567976"/>
            <a:chOff x="2981600" y="1002125"/>
            <a:chExt cx="3490250" cy="2567976"/>
          </a:xfrm>
        </p:grpSpPr>
        <p:sp>
          <p:nvSpPr>
            <p:cNvPr id="378" name="Google Shape;378;p10"/>
            <p:cNvSpPr txBox="1"/>
            <p:nvPr/>
          </p:nvSpPr>
          <p:spPr>
            <a:xfrm>
              <a:off x="3962325" y="100212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inventory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79" name="Google Shape;37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1600" y="1402325"/>
              <a:ext cx="3490250" cy="2167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10"/>
          <p:cNvSpPr/>
          <p:nvPr/>
        </p:nvSpPr>
        <p:spPr>
          <a:xfrm>
            <a:off x="185975" y="1502972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3800950" y="783400"/>
            <a:ext cx="33534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0"/>
          <p:cNvPicPr preferRelativeResize="0"/>
          <p:nvPr/>
        </p:nvPicPr>
        <p:blipFill rotWithShape="1">
          <a:blip r:embed="rId5">
            <a:alphaModFix/>
          </a:blip>
          <a:srcRect b="41376" l="0" r="0" t="0"/>
          <a:stretch/>
        </p:blipFill>
        <p:spPr>
          <a:xfrm>
            <a:off x="1779500" y="2622696"/>
            <a:ext cx="5584999" cy="121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0"/>
          <p:cNvPicPr preferRelativeResize="0"/>
          <p:nvPr/>
        </p:nvPicPr>
        <p:blipFill rotWithShape="1">
          <a:blip r:embed="rId5">
            <a:alphaModFix/>
          </a:blip>
          <a:srcRect b="22203" l="0" r="0" t="0"/>
          <a:stretch/>
        </p:blipFill>
        <p:spPr>
          <a:xfrm>
            <a:off x="1779500" y="2622698"/>
            <a:ext cx="5584999" cy="1615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0"/>
          <p:cNvSpPr txBox="1"/>
          <p:nvPr/>
        </p:nvSpPr>
        <p:spPr>
          <a:xfrm>
            <a:off x="626025" y="4656475"/>
            <a:ext cx="7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pd.merge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phones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inventory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left_on =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'Model'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en" sz="14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right_on = 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'Handset'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1"/>
          <p:cNvGrpSpPr/>
          <p:nvPr/>
        </p:nvGrpSpPr>
        <p:grpSpPr>
          <a:xfrm>
            <a:off x="111225" y="0"/>
            <a:ext cx="3423625" cy="2208375"/>
            <a:chOff x="616375" y="410775"/>
            <a:chExt cx="3423625" cy="2208375"/>
          </a:xfrm>
        </p:grpSpPr>
        <p:sp>
          <p:nvSpPr>
            <p:cNvPr id="390" name="Google Shape;390;p11"/>
            <p:cNvSpPr txBox="1"/>
            <p:nvPr/>
          </p:nvSpPr>
          <p:spPr>
            <a:xfrm>
              <a:off x="1593163" y="41077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phones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91" name="Google Shape;39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75" y="795550"/>
              <a:ext cx="3423625" cy="182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11"/>
          <p:cNvGrpSpPr/>
          <p:nvPr/>
        </p:nvGrpSpPr>
        <p:grpSpPr>
          <a:xfrm>
            <a:off x="3718222" y="-20944"/>
            <a:ext cx="3490250" cy="2567976"/>
            <a:chOff x="2981600" y="1002125"/>
            <a:chExt cx="3490250" cy="2567976"/>
          </a:xfrm>
        </p:grpSpPr>
        <p:sp>
          <p:nvSpPr>
            <p:cNvPr id="393" name="Google Shape;393;p11"/>
            <p:cNvSpPr txBox="1"/>
            <p:nvPr/>
          </p:nvSpPr>
          <p:spPr>
            <a:xfrm>
              <a:off x="3962325" y="100212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inventory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94" name="Google Shape;39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1600" y="1402325"/>
              <a:ext cx="3490250" cy="2167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1"/>
          <p:cNvSpPr/>
          <p:nvPr/>
        </p:nvSpPr>
        <p:spPr>
          <a:xfrm>
            <a:off x="185975" y="1857161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3800950" y="1821978"/>
            <a:ext cx="33534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11"/>
          <p:cNvPicPr preferRelativeResize="0"/>
          <p:nvPr/>
        </p:nvPicPr>
        <p:blipFill rotWithShape="1">
          <a:blip r:embed="rId5">
            <a:alphaModFix/>
          </a:blip>
          <a:srcRect b="22720" l="0" r="0" t="0"/>
          <a:stretch/>
        </p:blipFill>
        <p:spPr>
          <a:xfrm>
            <a:off x="1779500" y="2622701"/>
            <a:ext cx="5584999" cy="160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9500" y="2622701"/>
            <a:ext cx="5584999" cy="20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1"/>
          <p:cNvSpPr txBox="1"/>
          <p:nvPr/>
        </p:nvSpPr>
        <p:spPr>
          <a:xfrm>
            <a:off x="626025" y="4656475"/>
            <a:ext cx="7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pd.merge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phones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inventory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left_on =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'Model'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en" sz="14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right_on = 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'Handset'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Considerations</a:t>
            </a:r>
            <a:endParaRPr/>
          </a:p>
        </p:txBody>
      </p:sp>
      <p:pic>
        <p:nvPicPr>
          <p:cNvPr id="405" name="Google Shape;405;p12"/>
          <p:cNvPicPr preferRelativeResize="0"/>
          <p:nvPr/>
        </p:nvPicPr>
        <p:blipFill rotWithShape="1">
          <a:blip r:embed="rId3">
            <a:alphaModFix/>
          </a:blip>
          <a:srcRect b="1386" l="1374" r="5757" t="2330"/>
          <a:stretch/>
        </p:blipFill>
        <p:spPr>
          <a:xfrm>
            <a:off x="3814625" y="1133725"/>
            <a:ext cx="5177801" cy="351077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2"/>
          <p:cNvSpPr/>
          <p:nvPr/>
        </p:nvSpPr>
        <p:spPr>
          <a:xfrm>
            <a:off x="431675" y="1953063"/>
            <a:ext cx="3062100" cy="134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The order that you join in can change the order of your columns, but doesn’t change the content of your table.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07" name="Google Shape;407;p12"/>
          <p:cNvCxnSpPr>
            <a:stCxn id="406" idx="3"/>
          </p:cNvCxnSpPr>
          <p:nvPr/>
        </p:nvCxnSpPr>
        <p:spPr>
          <a:xfrm>
            <a:off x="3493775" y="2626863"/>
            <a:ext cx="1116900" cy="42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12"/>
          <p:cNvCxnSpPr>
            <a:stCxn id="406" idx="3"/>
          </p:cNvCxnSpPr>
          <p:nvPr/>
        </p:nvCxnSpPr>
        <p:spPr>
          <a:xfrm flipH="1" rot="10800000">
            <a:off x="3493775" y="1370463"/>
            <a:ext cx="1192800" cy="1256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13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420" name="Google Shape;4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14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Answer on Ed!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14"/>
          <p:cNvPicPr preferRelativeResize="0"/>
          <p:nvPr/>
        </p:nvPicPr>
        <p:blipFill rotWithShape="1">
          <a:blip r:embed="rId4">
            <a:alphaModFix/>
          </a:blip>
          <a:srcRect b="46020" l="0" r="0" t="0"/>
          <a:stretch/>
        </p:blipFill>
        <p:spPr>
          <a:xfrm>
            <a:off x="556724" y="1398632"/>
            <a:ext cx="2448144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4"/>
          <p:cNvPicPr preferRelativeResize="0"/>
          <p:nvPr/>
        </p:nvPicPr>
        <p:blipFill rotWithShape="1">
          <a:blip r:embed="rId4">
            <a:alphaModFix/>
          </a:blip>
          <a:srcRect b="0" l="0" r="0" t="53876"/>
          <a:stretch/>
        </p:blipFill>
        <p:spPr>
          <a:xfrm>
            <a:off x="3078230" y="1379800"/>
            <a:ext cx="2448144" cy="146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4"/>
          <p:cNvSpPr txBox="1"/>
          <p:nvPr>
            <p:ph idx="1" type="body"/>
          </p:nvPr>
        </p:nvSpPr>
        <p:spPr>
          <a:xfrm>
            <a:off x="311700" y="889550"/>
            <a:ext cx="5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Consider the tables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contacts</a:t>
            </a:r>
            <a:r>
              <a:rPr lang="en"/>
              <a:t> and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codes</a:t>
            </a:r>
            <a:r>
              <a:rPr lang="en"/>
              <a:t>.</a:t>
            </a:r>
            <a:endParaRPr/>
          </a:p>
        </p:txBody>
      </p:sp>
      <p:sp>
        <p:nvSpPr>
          <p:cNvPr id="425" name="Google Shape;425;p14"/>
          <p:cNvSpPr txBox="1"/>
          <p:nvPr>
            <p:ph idx="1" type="body"/>
          </p:nvPr>
        </p:nvSpPr>
        <p:spPr>
          <a:xfrm>
            <a:off x="308228" y="3196008"/>
            <a:ext cx="5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Fill in the blanks to join the two tables in the way that feels most natural.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merge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left_on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t_on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How many rows and columns will be in the joined table?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1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Demo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Joining</a:t>
            </a:r>
            <a:endParaRPr b="0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Demo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The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Type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115294" y="370182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Followup</a:t>
            </a:r>
            <a:endParaRPr/>
          </a:p>
        </p:txBody>
      </p:sp>
      <p:sp>
        <p:nvSpPr>
          <p:cNvPr id="439" name="Google Shape;439;p16"/>
          <p:cNvSpPr txBox="1"/>
          <p:nvPr>
            <p:ph idx="1" type="body"/>
          </p:nvPr>
        </p:nvSpPr>
        <p:spPr>
          <a:xfrm>
            <a:off x="236625" y="78657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Beware</a:t>
            </a:r>
            <a:r>
              <a:rPr lang="en"/>
              <a:t>: merging won’t always give you the result you’re looking for.</a:t>
            </a:r>
            <a:endParaRPr/>
          </a:p>
        </p:txBody>
      </p:sp>
      <p:pic>
        <p:nvPicPr>
          <p:cNvPr id="440" name="Google Shape;440;p16"/>
          <p:cNvPicPr preferRelativeResize="0"/>
          <p:nvPr/>
        </p:nvPicPr>
        <p:blipFill rotWithShape="1">
          <a:blip r:embed="rId3">
            <a:alphaModFix/>
          </a:blip>
          <a:srcRect b="37925" l="0" r="0" t="0"/>
          <a:stretch/>
        </p:blipFill>
        <p:spPr>
          <a:xfrm>
            <a:off x="784750" y="1631525"/>
            <a:ext cx="2905101" cy="27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725" y="1598750"/>
            <a:ext cx="4684825" cy="20419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/>
          <p:nvPr/>
        </p:nvSpPr>
        <p:spPr>
          <a:xfrm>
            <a:off x="5345075" y="3800100"/>
            <a:ext cx="2609700" cy="119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Here, it seems odd that we have multiple rows for Sandy with different regions. But that’s how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merge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works!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4213175" y="2166625"/>
            <a:ext cx="890700" cy="528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449" name="Google Shape;449;p17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Pandas doesn’t know what columns to merge on – we need to tell it.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doesn’t know that it makes sense to join two tables by area code if you don’t tell it to.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Your role is important!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you try and merge on columns that have no shared elements, the result will be empty.</a:t>
            </a:r>
            <a:endParaRPr/>
          </a:p>
        </p:txBody>
      </p:sp>
      <p:pic>
        <p:nvPicPr>
          <p:cNvPr id="450" name="Google Shape;450;p17"/>
          <p:cNvPicPr preferRelativeResize="0"/>
          <p:nvPr/>
        </p:nvPicPr>
        <p:blipFill rotWithShape="1">
          <a:blip r:embed="rId3">
            <a:alphaModFix/>
          </a:blip>
          <a:srcRect b="406" l="0" r="0" t="396"/>
          <a:stretch/>
        </p:blipFill>
        <p:spPr>
          <a:xfrm>
            <a:off x="1135938" y="3101828"/>
            <a:ext cx="6872125" cy="9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1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lang="en"/>
              <a:t> Data Type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Joining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Demo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The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Type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Rows vs. Columns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19"/>
          <p:cNvSpPr txBox="1"/>
          <p:nvPr>
            <p:ph idx="1" type="body"/>
          </p:nvPr>
        </p:nvSpPr>
        <p:spPr>
          <a:xfrm>
            <a:off x="236622" y="1059075"/>
            <a:ext cx="418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is the data type of a single row?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/>
              <a:t> Are rows stored as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lang="en"/>
              <a:t>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lang="en"/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n"/>
              <a:t> – elements in arrays are stored as Series data types. These are like DataFrames, but are only one-dimensional. All entries in a series must all be of the same type, or Pandas will </a:t>
            </a:r>
            <a:r>
              <a:rPr lang="en"/>
              <a:t>choose</a:t>
            </a:r>
            <a:r>
              <a:rPr lang="en"/>
              <a:t> a default type.</a:t>
            </a:r>
            <a:endParaRPr/>
          </a:p>
        </p:txBody>
      </p:sp>
      <p:pic>
        <p:nvPicPr>
          <p:cNvPr id="465" name="Google Shape;4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350" y="1658663"/>
            <a:ext cx="3438950" cy="1826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9"/>
          <p:cNvSpPr txBox="1"/>
          <p:nvPr/>
        </p:nvSpPr>
        <p:spPr>
          <a:xfrm>
            <a:off x="433947" y="3800350"/>
            <a:ext cx="43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what are rows stored as, then?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19"/>
          <p:cNvGrpSpPr/>
          <p:nvPr/>
        </p:nvGrpSpPr>
        <p:grpSpPr>
          <a:xfrm>
            <a:off x="7159500" y="2036225"/>
            <a:ext cx="1672800" cy="2591038"/>
            <a:chOff x="7159500" y="2036225"/>
            <a:chExt cx="1672800" cy="2591038"/>
          </a:xfrm>
        </p:grpSpPr>
        <p:sp>
          <p:nvSpPr>
            <p:cNvPr id="468" name="Google Shape;468;p19"/>
            <p:cNvSpPr/>
            <p:nvPr/>
          </p:nvSpPr>
          <p:spPr>
            <a:xfrm>
              <a:off x="8438450" y="2036225"/>
              <a:ext cx="359700" cy="13998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159500" y="3708363"/>
              <a:ext cx="1672800" cy="918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Each column only contains one type (e.g. float).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4778850" y="656238"/>
            <a:ext cx="4019325" cy="2448362"/>
            <a:chOff x="4778850" y="656238"/>
            <a:chExt cx="4019325" cy="2448362"/>
          </a:xfrm>
        </p:grpSpPr>
        <p:sp>
          <p:nvSpPr>
            <p:cNvPr id="471" name="Google Shape;471;p19"/>
            <p:cNvSpPr/>
            <p:nvPr/>
          </p:nvSpPr>
          <p:spPr>
            <a:xfrm>
              <a:off x="5432775" y="2730500"/>
              <a:ext cx="3365400" cy="374100"/>
            </a:xfrm>
            <a:prstGeom prst="rect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778850" y="656238"/>
              <a:ext cx="1672800" cy="918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Each row contains strings, ints, and floats.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19"/>
            <p:cNvCxnSpPr>
              <a:stCxn id="472" idx="2"/>
            </p:cNvCxnSpPr>
            <p:nvPr/>
          </p:nvCxnSpPr>
          <p:spPr>
            <a:xfrm flipH="1">
              <a:off x="5602350" y="1575138"/>
              <a:ext cx="12900" cy="10758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"/>
          <p:cNvSpPr txBox="1"/>
          <p:nvPr>
            <p:ph type="ctrTitle"/>
          </p:nvPr>
        </p:nvSpPr>
        <p:spPr>
          <a:xfrm>
            <a:off x="662100" y="2051100"/>
            <a:ext cx="781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Icebreaker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your hottest take?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(most unpopular opinion)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.iloc[index]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20"/>
          <p:cNvSpPr txBox="1"/>
          <p:nvPr>
            <p:ph idx="1" type="body"/>
          </p:nvPr>
        </p:nvSpPr>
        <p:spPr>
          <a:xfrm>
            <a:off x="236625" y="979625"/>
            <a:ext cx="411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returns a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Series</a:t>
            </a:r>
            <a:r>
              <a:rPr lang="en"/>
              <a:t> at the provided index.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iloc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[[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]]</a:t>
            </a:r>
            <a:endParaRPr b="1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returns a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DataFrame</a:t>
            </a:r>
            <a:r>
              <a:rPr lang="en"/>
              <a:t> at the provided index.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Series cannot have elements of</a:t>
            </a:r>
            <a:br>
              <a:rPr lang="en"/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/>
              <a:t> types.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DataFrames</a:t>
            </a:r>
            <a:r>
              <a:rPr lang="en"/>
              <a:t> can have elements of</a:t>
            </a:r>
            <a:br>
              <a:rPr lang="en"/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/>
              <a:t> types.</a:t>
            </a:r>
            <a:endParaRPr/>
          </a:p>
        </p:txBody>
      </p:sp>
      <p:pic>
        <p:nvPicPr>
          <p:cNvPr id="480" name="Google Shape;4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0" y="644865"/>
            <a:ext cx="4670678" cy="39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pd.concat()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Google Shape;486;p21"/>
          <p:cNvSpPr txBox="1"/>
          <p:nvPr>
            <p:ph idx="1" type="body"/>
          </p:nvPr>
        </p:nvSpPr>
        <p:spPr>
          <a:xfrm>
            <a:off x="236625" y="863550"/>
            <a:ext cx="516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methods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>
                <a:solidFill>
                  <a:srgbClr val="9929BD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returns a new table</a:t>
            </a:r>
            <a:r>
              <a:rPr lang="en"/>
              <a:t> with additional rows.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want to add rows to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/>
              <a:t>, we first make a new table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df2 </a:t>
            </a:r>
            <a:r>
              <a:rPr lang="en"/>
              <a:t>with our rows. Then we call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df1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df2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r>
              <a:rPr lang="en"/>
              <a:t> to append them together.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 rows far less frequently than we add columns, but these methods are still good to know.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87" name="Google Shape;487;p21"/>
          <p:cNvPicPr preferRelativeResize="0"/>
          <p:nvPr/>
        </p:nvPicPr>
        <p:blipFill rotWithShape="1">
          <a:blip r:embed="rId3">
            <a:alphaModFix/>
          </a:blip>
          <a:srcRect b="2543" l="0" r="0" t="2543"/>
          <a:stretch/>
        </p:blipFill>
        <p:spPr>
          <a:xfrm>
            <a:off x="5405625" y="823913"/>
            <a:ext cx="3635424" cy="349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2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23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2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506" name="Google Shape;506;p24"/>
          <p:cNvGraphicFramePr/>
          <p:nvPr/>
        </p:nvGraphicFramePr>
        <p:xfrm>
          <a:off x="156663" y="91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{F029BA4C-B4D7-44E7-9211-6145C1A3BEE5}</a:tableStyleId>
              </a:tblPr>
              <a:tblGrid>
                <a:gridCol w="4596100"/>
                <a:gridCol w="4234575"/>
              </a:tblGrid>
              <a:tr h="42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Behavior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1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pd.merge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left_on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</a:t>
                      </a:r>
                      <a:r>
                        <a:rPr b="1" lang="en" sz="1200">
                          <a:solidFill>
                            <a:srgbClr val="B9212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'col1'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right_on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</a:t>
                      </a:r>
                      <a:r>
                        <a:rPr b="1" lang="en" sz="1200">
                          <a:solidFill>
                            <a:srgbClr val="B9212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'col2'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 u="none" cap="none" strike="noStrike">
                        <a:solidFill>
                          <a:srgbClr val="9929BD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Combines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t1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and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t2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by looking for matches in 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'co</a:t>
                      </a:r>
                      <a:r>
                        <a:rPr b="1" lang="en" sz="1200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1'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t1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and 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</a:t>
                      </a:r>
                      <a:r>
                        <a:rPr b="1" lang="en" sz="1200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ol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2'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of </a:t>
                      </a:r>
                      <a:r>
                        <a:rPr b="1" lang="en" sz="1200" u="none" cap="none" strike="noStrike">
                          <a:solidFill>
                            <a:srgbClr val="606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t2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and combining matching rows. Returns a new table.</a:t>
                      </a:r>
                      <a:endParaRPr sz="1200" u="none" cap="none" strike="noStrike">
                        <a:solidFill>
                          <a:srgbClr val="CC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pd.merge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t1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t2 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</a:t>
                      </a:r>
                      <a:r>
                        <a:rPr b="1" lang="en" sz="1200">
                          <a:solidFill>
                            <a:srgbClr val="B9212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'column'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solidFill>
                          <a:srgbClr val="9929BD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Shortcut to the above if 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'column 1'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and </a:t>
                      </a:r>
                      <a:r>
                        <a:rPr b="1" lang="en" sz="1200" u="none" cap="none" strike="noStrike">
                          <a:solidFill>
                            <a:srgbClr val="B9212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'column 2'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are equal (i.e. the labels of the join columns in both tables are equal).</a:t>
                      </a:r>
                      <a:endParaRPr sz="1200" u="none" cap="none" strike="noStrike">
                        <a:solidFill>
                          <a:srgbClr val="CC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iloc</a:t>
                      </a:r>
                      <a:r>
                        <a:rPr b="1" lang="en" sz="1200" u="none" cap="none" strike="noStrike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index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</a:t>
                      </a:r>
                      <a:endParaRPr b="1" sz="1200" u="none" cap="none" strike="noStrike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the row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at the specified index as a Series.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iloc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[[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index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]]</a:t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the row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at the specified index as a DataFrame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pd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concat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([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df1,df2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])</a:t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df1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appended with the rows of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df2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2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Working with Rows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Joining Tables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2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14" name="Google Shape;514;p25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table/data frame manipulations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c8d8666b06_0_280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1" name="Google Shape;521;g2c8d8666b06_0_280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10</a:t>
            </a:r>
            <a:endParaRPr/>
          </a:p>
        </p:txBody>
      </p:sp>
      <p:sp>
        <p:nvSpPr>
          <p:cNvPr id="522" name="Google Shape;522;g2c8d8666b06_0_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g2c8d8666b06_0_280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  <p:sp>
        <p:nvSpPr>
          <p:cNvPr id="524" name="Google Shape;524;g2c8d8666b06_0_280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>
                <a:solidFill>
                  <a:srgbClr val="393E41"/>
                </a:solidFill>
              </a:rPr>
              <a:t> take place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(Suzanne) Mondays 4:30 - 5:20PM in ACS 366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(Adrien) Wednesdays 4:30 - 5:20PM in ACS 330B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(Jordan) Tuesdays &amp; Thursdays 10-12am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8d8666b06_0_0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1" name="Google Shape;301;g2c8d8666b06_0_0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Homework Due</a:t>
            </a: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 this</a:t>
            </a: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 week!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"/>
              <a:buChar char="●"/>
            </a:pPr>
            <a:r>
              <a:rPr b="1" lang="en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>
                <a:solidFill>
                  <a:srgbClr val="393E41"/>
                </a:solidFill>
              </a:rPr>
              <a:t> take place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(Suzanne) Mondays 4:30 - 5:20PM in ACS 366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(Adrien) Wednesdays 4:30 - 5:20PM in ACS 330B</a:t>
            </a:r>
            <a:endParaRPr>
              <a:solidFill>
                <a:srgbClr val="393E4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Char char="•"/>
            </a:pPr>
            <a:r>
              <a:rPr lang="en">
                <a:solidFill>
                  <a:srgbClr val="393E41"/>
                </a:solidFill>
              </a:rPr>
              <a:t>(Jordan) Tuesdays &amp; Thursdays 10-12am</a:t>
            </a:r>
            <a:endParaRPr b="1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g2c8d8666b06_0_0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1</a:t>
            </a:r>
            <a:r>
              <a:rPr lang="en"/>
              <a:t>0</a:t>
            </a:r>
            <a:endParaRPr/>
          </a:p>
        </p:txBody>
      </p:sp>
      <p:sp>
        <p:nvSpPr>
          <p:cNvPr id="303" name="Google Shape;303;g2c8d8666b0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g2c8d8666b06_0_0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Joining Tables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Demo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12" name="Google Shape;312;p4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16, Spark 10, Spring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Joining Tables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5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Joining</a:t>
            </a:r>
            <a:endParaRPr b="1" i="0" sz="12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Demo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The </a:t>
            </a:r>
            <a:r>
              <a:rPr b="1" i="0" lang="en" sz="1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Type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5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60225" y="1244200"/>
            <a:ext cx="3792825" cy="2385150"/>
            <a:chOff x="616375" y="795550"/>
            <a:chExt cx="3792825" cy="2385150"/>
          </a:xfrm>
        </p:grpSpPr>
        <p:sp>
          <p:nvSpPr>
            <p:cNvPr id="326" name="Google Shape;326;p6"/>
            <p:cNvSpPr txBox="1"/>
            <p:nvPr/>
          </p:nvSpPr>
          <p:spPr>
            <a:xfrm>
              <a:off x="1748388" y="2780500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phones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27" name="Google Shape;32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75" y="795550"/>
              <a:ext cx="3792825" cy="2020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6"/>
          <p:cNvGrpSpPr/>
          <p:nvPr/>
        </p:nvGrpSpPr>
        <p:grpSpPr>
          <a:xfrm>
            <a:off x="4731200" y="1044110"/>
            <a:ext cx="3962926" cy="2785340"/>
            <a:chOff x="4897700" y="795560"/>
            <a:chExt cx="3962926" cy="2785340"/>
          </a:xfrm>
        </p:grpSpPr>
        <p:sp>
          <p:nvSpPr>
            <p:cNvPr id="329" name="Google Shape;329;p6"/>
            <p:cNvSpPr txBox="1"/>
            <p:nvPr/>
          </p:nvSpPr>
          <p:spPr>
            <a:xfrm>
              <a:off x="6186000" y="3180700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inventory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30" name="Google Shape;33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97700" y="795560"/>
              <a:ext cx="3962926" cy="2461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6"/>
          <p:cNvSpPr txBox="1"/>
          <p:nvPr/>
        </p:nvSpPr>
        <p:spPr>
          <a:xfrm>
            <a:off x="323100" y="4184750"/>
            <a:ext cx="84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If I sold all of the phones in my inventory, what would my revenue be?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pd.merge()</a:t>
            </a:r>
            <a:endParaRPr/>
          </a:p>
        </p:txBody>
      </p:sp>
      <p:sp>
        <p:nvSpPr>
          <p:cNvPr id="337" name="Google Shape;337;p7"/>
          <p:cNvSpPr txBox="1"/>
          <p:nvPr>
            <p:ph idx="1" type="body"/>
          </p:nvPr>
        </p:nvSpPr>
        <p:spPr>
          <a:xfrm>
            <a:off x="311700" y="1152475"/>
            <a:ext cx="8520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pd.merge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table1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table2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left_on = </a:t>
            </a:r>
            <a:r>
              <a:rPr b="1"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'col1'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right_on =</a:t>
            </a:r>
            <a:r>
              <a:rPr b="1"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'col2'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combines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table1</a:t>
            </a:r>
            <a:r>
              <a:rPr lang="en"/>
              <a:t> and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table2</a:t>
            </a:r>
            <a:r>
              <a:rPr lang="en"/>
              <a:t> into a larger table, by looking for matches in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'col1'</a:t>
            </a:r>
            <a:r>
              <a:rPr lang="en"/>
              <a:t>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table1</a:t>
            </a:r>
            <a:r>
              <a:rPr lang="en"/>
              <a:t> and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'col2'</a:t>
            </a:r>
            <a:r>
              <a:rPr lang="en"/>
              <a:t>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table2</a:t>
            </a:r>
            <a:r>
              <a:rPr lang="en"/>
              <a:t> and combining matching rows.</a:t>
            </a:r>
            <a:endParaRPr/>
          </a:p>
        </p:txBody>
      </p:sp>
      <p:pic>
        <p:nvPicPr>
          <p:cNvPr id="338" name="Google Shape;338;p7"/>
          <p:cNvPicPr preferRelativeResize="0"/>
          <p:nvPr/>
        </p:nvPicPr>
        <p:blipFill rotWithShape="1">
          <a:blip r:embed="rId3">
            <a:alphaModFix/>
          </a:blip>
          <a:srcRect b="68542" l="0" r="30559" t="0"/>
          <a:stretch/>
        </p:blipFill>
        <p:spPr>
          <a:xfrm>
            <a:off x="311700" y="2817825"/>
            <a:ext cx="2418799" cy="16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"/>
          <p:cNvPicPr preferRelativeResize="0"/>
          <p:nvPr/>
        </p:nvPicPr>
        <p:blipFill rotWithShape="1">
          <a:blip r:embed="rId3">
            <a:alphaModFix/>
          </a:blip>
          <a:srcRect b="0" l="0" r="0" t="68541"/>
          <a:stretch/>
        </p:blipFill>
        <p:spPr>
          <a:xfrm>
            <a:off x="5349050" y="2817825"/>
            <a:ext cx="3483251" cy="16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7"/>
          <p:cNvPicPr preferRelativeResize="0"/>
          <p:nvPr/>
        </p:nvPicPr>
        <p:blipFill rotWithShape="1">
          <a:blip r:embed="rId3">
            <a:alphaModFix/>
          </a:blip>
          <a:srcRect b="31739" l="0" r="30559" t="31729"/>
          <a:stretch/>
        </p:blipFill>
        <p:spPr>
          <a:xfrm>
            <a:off x="2830375" y="2817822"/>
            <a:ext cx="2418799" cy="18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8"/>
          <p:cNvGrpSpPr/>
          <p:nvPr/>
        </p:nvGrpSpPr>
        <p:grpSpPr>
          <a:xfrm>
            <a:off x="111225" y="0"/>
            <a:ext cx="3423625" cy="2208375"/>
            <a:chOff x="616375" y="410775"/>
            <a:chExt cx="3423625" cy="2208375"/>
          </a:xfrm>
        </p:grpSpPr>
        <p:sp>
          <p:nvSpPr>
            <p:cNvPr id="346" name="Google Shape;346;p8"/>
            <p:cNvSpPr txBox="1"/>
            <p:nvPr/>
          </p:nvSpPr>
          <p:spPr>
            <a:xfrm>
              <a:off x="1593163" y="41077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phones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47" name="Google Shape;34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75" y="795550"/>
              <a:ext cx="3423625" cy="182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8"/>
          <p:cNvGrpSpPr/>
          <p:nvPr/>
        </p:nvGrpSpPr>
        <p:grpSpPr>
          <a:xfrm>
            <a:off x="3718222" y="-20944"/>
            <a:ext cx="3490250" cy="2567976"/>
            <a:chOff x="2981600" y="1002125"/>
            <a:chExt cx="3490250" cy="2567976"/>
          </a:xfrm>
        </p:grpSpPr>
        <p:sp>
          <p:nvSpPr>
            <p:cNvPr id="349" name="Google Shape;349;p8"/>
            <p:cNvSpPr txBox="1"/>
            <p:nvPr/>
          </p:nvSpPr>
          <p:spPr>
            <a:xfrm>
              <a:off x="3962325" y="100212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inventory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50" name="Google Shape;35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1600" y="1402325"/>
              <a:ext cx="3490250" cy="2167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1" name="Google Shape;351;p8"/>
          <p:cNvPicPr preferRelativeResize="0"/>
          <p:nvPr/>
        </p:nvPicPr>
        <p:blipFill rotWithShape="1">
          <a:blip r:embed="rId5">
            <a:alphaModFix/>
          </a:blip>
          <a:srcRect b="41376" l="0" r="0" t="0"/>
          <a:stretch/>
        </p:blipFill>
        <p:spPr>
          <a:xfrm>
            <a:off x="1779500" y="2622696"/>
            <a:ext cx="5584999" cy="1217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 txBox="1"/>
          <p:nvPr/>
        </p:nvSpPr>
        <p:spPr>
          <a:xfrm>
            <a:off x="626025" y="4656475"/>
            <a:ext cx="7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pd.merge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phones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inventory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left_on =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'Model'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en" sz="14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right_on = 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'Handset'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185975" y="788950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3855972" y="1124899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3855964" y="1474849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9"/>
          <p:cNvGrpSpPr/>
          <p:nvPr/>
        </p:nvGrpSpPr>
        <p:grpSpPr>
          <a:xfrm>
            <a:off x="111225" y="0"/>
            <a:ext cx="3423625" cy="2208375"/>
            <a:chOff x="616375" y="410775"/>
            <a:chExt cx="3423625" cy="2208375"/>
          </a:xfrm>
        </p:grpSpPr>
        <p:sp>
          <p:nvSpPr>
            <p:cNvPr id="361" name="Google Shape;361;p9"/>
            <p:cNvSpPr txBox="1"/>
            <p:nvPr/>
          </p:nvSpPr>
          <p:spPr>
            <a:xfrm>
              <a:off x="1593163" y="41077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phones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62" name="Google Shape;3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75" y="795550"/>
              <a:ext cx="3423625" cy="182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9"/>
          <p:cNvGrpSpPr/>
          <p:nvPr/>
        </p:nvGrpSpPr>
        <p:grpSpPr>
          <a:xfrm>
            <a:off x="3718222" y="-20944"/>
            <a:ext cx="3490250" cy="2567976"/>
            <a:chOff x="2981600" y="1002125"/>
            <a:chExt cx="3490250" cy="2567976"/>
          </a:xfrm>
        </p:grpSpPr>
        <p:sp>
          <p:nvSpPr>
            <p:cNvPr id="364" name="Google Shape;364;p9"/>
            <p:cNvSpPr txBox="1"/>
            <p:nvPr/>
          </p:nvSpPr>
          <p:spPr>
            <a:xfrm>
              <a:off x="3962325" y="1002125"/>
              <a:ext cx="15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inventory</a:t>
              </a:r>
              <a:endPara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365" name="Google Shape;36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1600" y="1402325"/>
              <a:ext cx="3490250" cy="2167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9"/>
          <p:cNvSpPr/>
          <p:nvPr/>
        </p:nvSpPr>
        <p:spPr>
          <a:xfrm>
            <a:off x="185975" y="1148783"/>
            <a:ext cx="3271200" cy="304500"/>
          </a:xfrm>
          <a:prstGeom prst="rect">
            <a:avLst/>
          </a:prstGeom>
          <a:solidFill>
            <a:srgbClr val="E0666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9"/>
          <p:cNvPicPr preferRelativeResize="0"/>
          <p:nvPr/>
        </p:nvPicPr>
        <p:blipFill rotWithShape="1">
          <a:blip r:embed="rId5">
            <a:alphaModFix/>
          </a:blip>
          <a:srcRect b="41376" l="0" r="0" t="0"/>
          <a:stretch/>
        </p:blipFill>
        <p:spPr>
          <a:xfrm>
            <a:off x="1779500" y="2622696"/>
            <a:ext cx="5584999" cy="121708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"/>
          <p:cNvSpPr txBox="1"/>
          <p:nvPr/>
        </p:nvSpPr>
        <p:spPr>
          <a:xfrm>
            <a:off x="7556550" y="1326450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No matches!</a:t>
            </a:r>
            <a:endParaRPr b="1" i="0" sz="1400" u="none" cap="none" strike="noStrike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626025" y="4656475"/>
            <a:ext cx="7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pd.merge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phones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inventory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left_on =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'Model'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en" sz="14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right_on = </a:t>
            </a:r>
            <a:r>
              <a:rPr b="0" i="0" lang="en" sz="14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'Handset'</a:t>
            </a:r>
            <a:r>
              <a:rPr b="0" i="0" lang="en" sz="14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