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Roboto Medium"/>
      <p:regular r:id="rId32"/>
      <p:bold r:id="rId33"/>
      <p:italic r:id="rId34"/>
      <p:boldItalic r:id="rId35"/>
    </p:embeddedFont>
    <p:embeddedFont>
      <p:font typeface="Source Code Pro"/>
      <p:regular r:id="rId36"/>
      <p:bold r:id="rId37"/>
      <p:italic r:id="rId38"/>
      <p:boldItalic r:id="rId39"/>
    </p:embeddedFont>
    <p:embeddedFont>
      <p:font typeface="Roboto Ligh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BDC2A5-DEC8-4812-8DB6-2EAE37221D0E}">
  <a:tblStyle styleId="{8ABDC2A5-DEC8-4812-8DB6-2EAE37221D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regular.fntdata"/><Relationship Id="rId20" Type="http://schemas.openxmlformats.org/officeDocument/2006/relationships/slide" Target="slides/slide14.xml"/><Relationship Id="rId42" Type="http://schemas.openxmlformats.org/officeDocument/2006/relationships/font" Target="fonts/RobotoLight-italic.fntdata"/><Relationship Id="rId41" Type="http://schemas.openxmlformats.org/officeDocument/2006/relationships/font" Target="fonts/RobotoLight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RobotoLight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RobotoMedium-bold.fntdata"/><Relationship Id="rId10" Type="http://schemas.openxmlformats.org/officeDocument/2006/relationships/slide" Target="slides/slide4.xml"/><Relationship Id="rId32" Type="http://schemas.openxmlformats.org/officeDocument/2006/relationships/font" Target="fonts/RobotoMedium-regular.fntdata"/><Relationship Id="rId13" Type="http://schemas.openxmlformats.org/officeDocument/2006/relationships/slide" Target="slides/slide7.xml"/><Relationship Id="rId35" Type="http://schemas.openxmlformats.org/officeDocument/2006/relationships/font" Target="fonts/RobotoMedium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Medium-italic.fntdata"/><Relationship Id="rId15" Type="http://schemas.openxmlformats.org/officeDocument/2006/relationships/slide" Target="slides/slide9.xml"/><Relationship Id="rId37" Type="http://schemas.openxmlformats.org/officeDocument/2006/relationships/font" Target="fonts/SourceCodePro-bold.fntdata"/><Relationship Id="rId14" Type="http://schemas.openxmlformats.org/officeDocument/2006/relationships/slide" Target="slides/slide8.xml"/><Relationship Id="rId36" Type="http://schemas.openxmlformats.org/officeDocument/2006/relationships/font" Target="fonts/SourceCodePro-regular.fntdata"/><Relationship Id="rId17" Type="http://schemas.openxmlformats.org/officeDocument/2006/relationships/slide" Target="slides/slide11.xml"/><Relationship Id="rId39" Type="http://schemas.openxmlformats.org/officeDocument/2006/relationships/font" Target="fonts/SourceCodePro-boldItalic.fntdata"/><Relationship Id="rId16" Type="http://schemas.openxmlformats.org/officeDocument/2006/relationships/slide" Target="slides/slide10.xml"/><Relationship Id="rId38" Type="http://schemas.openxmlformats.org/officeDocument/2006/relationships/font" Target="fonts/SourceCodePr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2291cd61f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2291cd61f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3d4acaf6e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3d4acaf6e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3d4acaf6e4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3d4acaf6e4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d4acaf6e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d4acaf6e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3d4acaf6e4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3d4acaf6e4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3d4acaf6e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3d4acaf6e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3d4acaf6e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3d4acaf6e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3d4acaf6e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3d4acaf6e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3d4acaf6e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3d4acaf6e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35eca40348_2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35eca40348_2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3d4acaf6e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3d4acaf6e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be33c75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3be33c75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34a6b4c653_0_1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34a6b4c653_0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ca5ce387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ca5ce387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5eca4034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35eca4034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35eca40348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35eca4034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3d4acaf6e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3d4acaf6e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d4acaf6e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3d4acaf6e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3d4acaf6e4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3d4acaf6e4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3d4acaf6e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3d4acaf6e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d4acaf6e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3d4acaf6e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Quote">
  <p:cSld name="SECTION_TITLE_AND_DESCRIPTION_2_2_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 txBox="1"/>
          <p:nvPr>
            <p:ph idx="1" type="subTitle"/>
          </p:nvPr>
        </p:nvSpPr>
        <p:spPr>
          <a:xfrm>
            <a:off x="248050" y="3764875"/>
            <a:ext cx="4045200" cy="4650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1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83" name="Google Shape;8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1"/>
          <p:cNvSpPr/>
          <p:nvPr/>
        </p:nvSpPr>
        <p:spPr>
          <a:xfrm>
            <a:off x="1356250" y="1301238"/>
            <a:ext cx="1828800" cy="182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1"/>
          <p:cNvSpPr txBox="1"/>
          <p:nvPr>
            <p:ph idx="2" type="body"/>
          </p:nvPr>
        </p:nvSpPr>
        <p:spPr>
          <a:xfrm>
            <a:off x="5003100" y="1032700"/>
            <a:ext cx="3709800" cy="32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3" type="title"/>
          </p:nvPr>
        </p:nvSpPr>
        <p:spPr>
          <a:xfrm>
            <a:off x="500800" y="3264572"/>
            <a:ext cx="3539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7" name="Google Shape;87;p11"/>
          <p:cNvSpPr/>
          <p:nvPr/>
        </p:nvSpPr>
        <p:spPr>
          <a:xfrm>
            <a:off x="1424800" y="1369788"/>
            <a:ext cx="1691700" cy="1691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2"/>
          <p:cNvSpPr txBox="1"/>
          <p:nvPr>
            <p:ph idx="1" type="subTitle"/>
          </p:nvPr>
        </p:nvSpPr>
        <p:spPr>
          <a:xfrm>
            <a:off x="225450" y="37910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12"/>
          <p:cNvSpPr txBox="1"/>
          <p:nvPr>
            <p:ph idx="2" type="body"/>
          </p:nvPr>
        </p:nvSpPr>
        <p:spPr>
          <a:xfrm>
            <a:off x="2937350" y="5546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92" name="Google Shape;9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2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2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9" name="Google Shape;99;p13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3"/>
          <p:cNvSpPr txBox="1"/>
          <p:nvPr>
            <p:ph idx="2" type="body"/>
          </p:nvPr>
        </p:nvSpPr>
        <p:spPr>
          <a:xfrm>
            <a:off x="2937350" y="5546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7" name="Google Shape;107;p14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4"/>
          <p:cNvSpPr txBox="1"/>
          <p:nvPr>
            <p:ph idx="2" type="body"/>
          </p:nvPr>
        </p:nvSpPr>
        <p:spPr>
          <a:xfrm>
            <a:off x="2937350" y="5546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 1">
  <p:cSld name="SECTION_TITLE_AND_DESCRIPTION_2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15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5"/>
          <p:cNvSpPr txBox="1"/>
          <p:nvPr>
            <p:ph idx="2" type="body"/>
          </p:nvPr>
        </p:nvSpPr>
        <p:spPr>
          <a:xfrm>
            <a:off x="2937350" y="5546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4812381" y="8594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6"/>
          <p:cNvSpPr txBox="1"/>
          <p:nvPr>
            <p:ph idx="2" type="body"/>
          </p:nvPr>
        </p:nvSpPr>
        <p:spPr>
          <a:xfrm>
            <a:off x="326856" y="86355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4" name="Google Shape;134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19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0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1922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11700" y="26055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Intro">
  <p:cSld name="BLANK_1">
    <p:bg>
      <p:bgPr>
        <a:solidFill>
          <a:schemeClr val="accent3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2"/>
          <p:cNvSpPr txBox="1"/>
          <p:nvPr>
            <p:ph type="ctrTitle"/>
          </p:nvPr>
        </p:nvSpPr>
        <p:spPr>
          <a:xfrm>
            <a:off x="662100" y="2051100"/>
            <a:ext cx="7819800" cy="10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oint">
  <p:cSld name="BLANK_1_1">
    <p:bg>
      <p:bgPr>
        <a:solidFill>
          <a:schemeClr val="accen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3"/>
          <p:cNvSpPr txBox="1"/>
          <p:nvPr>
            <p:ph type="ctrTitle"/>
          </p:nvPr>
        </p:nvSpPr>
        <p:spPr>
          <a:xfrm>
            <a:off x="662100" y="2051100"/>
            <a:ext cx="7819800" cy="10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1" name="Google Shape;151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2" name="Google Shape;152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59" name="Google Shape;159;p25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60" name="Google Shape;16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65" name="Google Shape;165;p26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7" name="Google Shape;167;p26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68" name="Google Shape;16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o">
  <p:cSld name="SECTION_HEADER_3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4291275" y="1465050"/>
            <a:ext cx="454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8"/>
          <p:cNvSpPr/>
          <p:nvPr/>
        </p:nvSpPr>
        <p:spPr>
          <a:xfrm>
            <a:off x="621625" y="972600"/>
            <a:ext cx="3188400" cy="3198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>
            <a:off x="697825" y="1048800"/>
            <a:ext cx="3036000" cy="304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 txBox="1"/>
          <p:nvPr>
            <p:ph idx="1" type="subTitle"/>
          </p:nvPr>
        </p:nvSpPr>
        <p:spPr>
          <a:xfrm>
            <a:off x="4291275" y="2518600"/>
            <a:ext cx="3569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8" name="Google Shape;178;p28"/>
          <p:cNvSpPr txBox="1"/>
          <p:nvPr>
            <p:ph idx="2" type="body"/>
          </p:nvPr>
        </p:nvSpPr>
        <p:spPr>
          <a:xfrm>
            <a:off x="4431600" y="2971550"/>
            <a:ext cx="4000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17500" lvl="2" marL="137160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4">
  <p:cSld name="SECTION_TITLE_AND_DESCRIPTION_4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/>
          <p:nvPr/>
        </p:nvSpPr>
        <p:spPr>
          <a:xfrm>
            <a:off x="5867800" y="-125"/>
            <a:ext cx="32763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4" name="Google Shape;184;p29"/>
          <p:cNvSpPr txBox="1"/>
          <p:nvPr/>
        </p:nvSpPr>
        <p:spPr>
          <a:xfrm>
            <a:off x="6813725" y="3123925"/>
            <a:ext cx="2098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Quick Check</a:t>
            </a:r>
            <a:endParaRPr b="1" sz="4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 2">
  <p:cSld name="SECTION_TITLE_AND_DESCRIPTION_1_5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89" name="Google Shape;189;p30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76500" y="869425"/>
            <a:ext cx="839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ECTION_TITLE_AND_DESCRIPTION_1_5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6" name="Google Shape;196;p31"/>
          <p:cNvSpPr txBox="1"/>
          <p:nvPr>
            <p:ph idx="2" type="body"/>
          </p:nvPr>
        </p:nvSpPr>
        <p:spPr>
          <a:xfrm>
            <a:off x="4882950" y="1130475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97" name="Google Shape;197;p31"/>
          <p:cNvSpPr txBox="1"/>
          <p:nvPr>
            <p:ph idx="3" type="title"/>
          </p:nvPr>
        </p:nvSpPr>
        <p:spPr>
          <a:xfrm>
            <a:off x="488295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4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00" name="Google Shape;20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05" name="Google Shape;205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207" name="Google Shape;207;p33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3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 1">
  <p:cSld name="SECTION_TITLE_AND_DESCRIPTION_1_4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13" name="Google Shape;213;p34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6">
  <p:cSld name="SECTION_TITLE_AND_DESCRIPTION_6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/>
          <p:nvPr/>
        </p:nvSpPr>
        <p:spPr>
          <a:xfrm>
            <a:off x="5867800" y="-125"/>
            <a:ext cx="32763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7" name="Google Shape;21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19" name="Google Shape;219;p35"/>
          <p:cNvSpPr txBox="1"/>
          <p:nvPr>
            <p:ph idx="2" type="body"/>
          </p:nvPr>
        </p:nvSpPr>
        <p:spPr>
          <a:xfrm>
            <a:off x="6169350" y="448050"/>
            <a:ext cx="27708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20" name="Google Shape;220;p35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Narrow">
  <p:cSld name="SECTION_TITLE_AND_DESCRIPTION_2_1_1_3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/>
          <p:nvPr/>
        </p:nvSpPr>
        <p:spPr>
          <a:xfrm>
            <a:off x="0" y="-125"/>
            <a:ext cx="14322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1539175" y="554600"/>
            <a:ext cx="74307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24" name="Google Shape;224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6"/>
          <p:cNvSpPr txBox="1"/>
          <p:nvPr/>
        </p:nvSpPr>
        <p:spPr>
          <a:xfrm>
            <a:off x="122693" y="3420075"/>
            <a:ext cx="103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36"/>
          <p:cNvSpPr txBox="1"/>
          <p:nvPr>
            <p:ph type="title"/>
          </p:nvPr>
        </p:nvSpPr>
        <p:spPr>
          <a:xfrm>
            <a:off x="1619425" y="140375"/>
            <a:ext cx="3875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7">
  <p:cSld name="SECTION_HEADER_7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None/>
              <a:defRPr sz="3600">
                <a:solidFill>
                  <a:srgbClr val="6FA8D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30" name="Google Shape;23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Narrow 1">
  <p:cSld name="SECTION_TITLE_AND_DESCRIPTION_2_1_1_3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/>
          <p:nvPr/>
        </p:nvSpPr>
        <p:spPr>
          <a:xfrm>
            <a:off x="0" y="-125"/>
            <a:ext cx="14322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8"/>
          <p:cNvSpPr txBox="1"/>
          <p:nvPr>
            <p:ph idx="1" type="body"/>
          </p:nvPr>
        </p:nvSpPr>
        <p:spPr>
          <a:xfrm>
            <a:off x="1539175" y="402200"/>
            <a:ext cx="74307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34" name="Google Shape;234;p38"/>
          <p:cNvSpPr txBox="1"/>
          <p:nvPr>
            <p:ph type="title"/>
          </p:nvPr>
        </p:nvSpPr>
        <p:spPr>
          <a:xfrm>
            <a:off x="1460125" y="2125"/>
            <a:ext cx="7588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35" name="Google Shape;235;p38"/>
          <p:cNvCxnSpPr/>
          <p:nvPr/>
        </p:nvCxnSpPr>
        <p:spPr>
          <a:xfrm>
            <a:off x="1539175" y="402075"/>
            <a:ext cx="7480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6" name="Google Shape;23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38"/>
          <p:cNvSpPr txBox="1"/>
          <p:nvPr/>
        </p:nvSpPr>
        <p:spPr>
          <a:xfrm>
            <a:off x="122693" y="3420075"/>
            <a:ext cx="103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Narrow 2">
  <p:cSld name="SECTION_TITLE_AND_DESCRIPTION_2_1_1_4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/>
          <p:nvPr/>
        </p:nvSpPr>
        <p:spPr>
          <a:xfrm>
            <a:off x="0" y="-125"/>
            <a:ext cx="18471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9"/>
          <p:cNvSpPr txBox="1"/>
          <p:nvPr>
            <p:ph idx="1" type="body"/>
          </p:nvPr>
        </p:nvSpPr>
        <p:spPr>
          <a:xfrm>
            <a:off x="1968175" y="402200"/>
            <a:ext cx="7001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42" name="Google Shape;242;p39"/>
          <p:cNvSpPr txBox="1"/>
          <p:nvPr>
            <p:ph type="title"/>
          </p:nvPr>
        </p:nvSpPr>
        <p:spPr>
          <a:xfrm>
            <a:off x="1847100" y="0"/>
            <a:ext cx="7173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43" name="Google Shape;243;p39"/>
          <p:cNvCxnSpPr/>
          <p:nvPr/>
        </p:nvCxnSpPr>
        <p:spPr>
          <a:xfrm>
            <a:off x="1968175" y="402225"/>
            <a:ext cx="7051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4" name="Google Shape;244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39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Narrow 3">
  <p:cSld name="SECTION_TITLE_AND_DESCRIPTION_2_1_1_3_2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/>
          <p:nvPr/>
        </p:nvSpPr>
        <p:spPr>
          <a:xfrm>
            <a:off x="0" y="-125"/>
            <a:ext cx="14322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1539175" y="402200"/>
            <a:ext cx="74307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50" name="Google Shape;250;p40"/>
          <p:cNvSpPr txBox="1"/>
          <p:nvPr>
            <p:ph type="title"/>
          </p:nvPr>
        </p:nvSpPr>
        <p:spPr>
          <a:xfrm>
            <a:off x="1460125" y="2125"/>
            <a:ext cx="7588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51" name="Google Shape;251;p40"/>
          <p:cNvCxnSpPr/>
          <p:nvPr/>
        </p:nvCxnSpPr>
        <p:spPr>
          <a:xfrm>
            <a:off x="1539175" y="402075"/>
            <a:ext cx="7480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2" name="Google Shape;252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40"/>
          <p:cNvSpPr txBox="1"/>
          <p:nvPr/>
        </p:nvSpPr>
        <p:spPr>
          <a:xfrm>
            <a:off x="122693" y="3420075"/>
            <a:ext cx="103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342300" y="1630875"/>
            <a:ext cx="3887400" cy="12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380250" y="2943375"/>
            <a:ext cx="3811500" cy="39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>
            <a:off x="457200" y="2873175"/>
            <a:ext cx="1126500" cy="7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8">
  <p:cSld name="SECTION_TITLE_AND_DESCRIPTION_8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/>
          <p:nvPr/>
        </p:nvSpPr>
        <p:spPr>
          <a:xfrm>
            <a:off x="5867800" y="-125"/>
            <a:ext cx="32763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7" name="Google Shape;25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41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59" name="Google Shape;259;p41"/>
          <p:cNvSpPr txBox="1"/>
          <p:nvPr>
            <p:ph idx="2" type="body"/>
          </p:nvPr>
        </p:nvSpPr>
        <p:spPr>
          <a:xfrm>
            <a:off x="6169350" y="448050"/>
            <a:ext cx="27708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60" name="Google Shape;260;p41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10">
  <p:cSld name="SECTION_TITLE_AND_DESCRIPTION_10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/>
          <p:nvPr/>
        </p:nvSpPr>
        <p:spPr>
          <a:xfrm>
            <a:off x="5867800" y="-125"/>
            <a:ext cx="32763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3" name="Google Shape;26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42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65" name="Google Shape;265;p42"/>
          <p:cNvSpPr txBox="1"/>
          <p:nvPr>
            <p:ph idx="2" type="body"/>
          </p:nvPr>
        </p:nvSpPr>
        <p:spPr>
          <a:xfrm>
            <a:off x="6169350" y="448050"/>
            <a:ext cx="27708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66" name="Google Shape;266;p42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11">
  <p:cSld name="SECTION_TITLE_AND_DESCRIPTION_1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/>
          <p:nvPr/>
        </p:nvSpPr>
        <p:spPr>
          <a:xfrm>
            <a:off x="5867800" y="-125"/>
            <a:ext cx="32763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9" name="Google Shape;26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4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71" name="Google Shape;271;p43"/>
          <p:cNvSpPr txBox="1"/>
          <p:nvPr>
            <p:ph idx="2" type="body"/>
          </p:nvPr>
        </p:nvSpPr>
        <p:spPr>
          <a:xfrm>
            <a:off x="6169350" y="448050"/>
            <a:ext cx="27708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72" name="Google Shape;272;p4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7">
  <p:cSld name="SECTION_TITLE_AND_DESCRIPTION_7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/>
          <p:nvPr/>
        </p:nvSpPr>
        <p:spPr>
          <a:xfrm>
            <a:off x="5867800" y="-125"/>
            <a:ext cx="32763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5" name="Google Shape;27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44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77" name="Google Shape;277;p44"/>
          <p:cNvSpPr txBox="1"/>
          <p:nvPr>
            <p:ph idx="2" type="body"/>
          </p:nvPr>
        </p:nvSpPr>
        <p:spPr>
          <a:xfrm>
            <a:off x="6169350" y="448050"/>
            <a:ext cx="27708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78" name="Google Shape;278;p44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12">
  <p:cSld name="SECTION_TITLE_AND_DESCRIPTION_1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/>
          <p:nvPr/>
        </p:nvSpPr>
        <p:spPr>
          <a:xfrm>
            <a:off x="5867800" y="-125"/>
            <a:ext cx="32763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1" name="Google Shape;281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45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83" name="Google Shape;283;p45"/>
          <p:cNvSpPr txBox="1"/>
          <p:nvPr>
            <p:ph idx="2" type="body"/>
          </p:nvPr>
        </p:nvSpPr>
        <p:spPr>
          <a:xfrm>
            <a:off x="6169350" y="448050"/>
            <a:ext cx="27708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84" name="Google Shape;284;p45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911800" y="4198225"/>
            <a:ext cx="4045200" cy="4650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119505" y="771925"/>
            <a:ext cx="4302300" cy="3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" name="Google Shape;37;p6"/>
          <p:cNvSpPr/>
          <p:nvPr/>
        </p:nvSpPr>
        <p:spPr>
          <a:xfrm>
            <a:off x="250680" y="619324"/>
            <a:ext cx="1126500" cy="47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38" name="Google Shape;3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/>
          <p:nvPr>
            <p:ph idx="3" type="title"/>
          </p:nvPr>
        </p:nvSpPr>
        <p:spPr>
          <a:xfrm>
            <a:off x="5306775" y="3650600"/>
            <a:ext cx="3650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 1">
  <p:cSld name="SECTION_TITLE_AND_DESCRIPTION_2_3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 txBox="1"/>
          <p:nvPr>
            <p:ph idx="1" type="subTitle"/>
          </p:nvPr>
        </p:nvSpPr>
        <p:spPr>
          <a:xfrm>
            <a:off x="4911800" y="4198225"/>
            <a:ext cx="4045200" cy="4650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119505" y="771925"/>
            <a:ext cx="4302300" cy="3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7"/>
          <p:cNvSpPr/>
          <p:nvPr/>
        </p:nvSpPr>
        <p:spPr>
          <a:xfrm>
            <a:off x="250680" y="619324"/>
            <a:ext cx="1126500" cy="4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47" name="Google Shape;4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 txBox="1"/>
          <p:nvPr>
            <p:ph idx="3" type="title"/>
          </p:nvPr>
        </p:nvSpPr>
        <p:spPr>
          <a:xfrm>
            <a:off x="5306775" y="3650600"/>
            <a:ext cx="3650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4667425" y="772025"/>
            <a:ext cx="4302300" cy="3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type="title"/>
          </p:nvPr>
        </p:nvSpPr>
        <p:spPr>
          <a:xfrm>
            <a:off x="4667425" y="140375"/>
            <a:ext cx="3875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4798600" y="619424"/>
            <a:ext cx="1126500" cy="4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7" name="Google Shape;57;p8"/>
          <p:cNvSpPr txBox="1"/>
          <p:nvPr>
            <p:ph idx="3" type="title"/>
          </p:nvPr>
        </p:nvSpPr>
        <p:spPr>
          <a:xfrm>
            <a:off x="225450" y="3395900"/>
            <a:ext cx="3650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Quote">
  <p:cSld name="SECTION_TITLE_AND_DESCRIPTION_2_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248050" y="3764875"/>
            <a:ext cx="4045200" cy="4650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/>
          <p:nvPr/>
        </p:nvSpPr>
        <p:spPr>
          <a:xfrm>
            <a:off x="1356250" y="1301238"/>
            <a:ext cx="1828800" cy="1828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9"/>
          <p:cNvSpPr txBox="1"/>
          <p:nvPr>
            <p:ph idx="2" type="title"/>
          </p:nvPr>
        </p:nvSpPr>
        <p:spPr>
          <a:xfrm>
            <a:off x="500800" y="3264572"/>
            <a:ext cx="3539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6" name="Google Shape;66;p9"/>
          <p:cNvSpPr/>
          <p:nvPr/>
        </p:nvSpPr>
        <p:spPr>
          <a:xfrm>
            <a:off x="1424800" y="1369788"/>
            <a:ext cx="1691700" cy="1691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 txBox="1"/>
          <p:nvPr>
            <p:ph idx="3" type="body"/>
          </p:nvPr>
        </p:nvSpPr>
        <p:spPr>
          <a:xfrm>
            <a:off x="5003100" y="1032700"/>
            <a:ext cx="3709800" cy="32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Quote">
  <p:cSld name="SECTION_TITLE_AND_DESCRIPTION_2_2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subTitle"/>
          </p:nvPr>
        </p:nvSpPr>
        <p:spPr>
          <a:xfrm>
            <a:off x="248050" y="3764875"/>
            <a:ext cx="4045200" cy="4650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0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/>
          <p:nvPr/>
        </p:nvSpPr>
        <p:spPr>
          <a:xfrm>
            <a:off x="1356250" y="1301238"/>
            <a:ext cx="1828800" cy="182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 txBox="1"/>
          <p:nvPr>
            <p:ph idx="2" type="title"/>
          </p:nvPr>
        </p:nvSpPr>
        <p:spPr>
          <a:xfrm>
            <a:off x="500800" y="3264572"/>
            <a:ext cx="3539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6" name="Google Shape;76;p10"/>
          <p:cNvSpPr/>
          <p:nvPr/>
        </p:nvSpPr>
        <p:spPr>
          <a:xfrm>
            <a:off x="1424800" y="1369788"/>
            <a:ext cx="1691700" cy="1691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idx="3" type="body"/>
          </p:nvPr>
        </p:nvSpPr>
        <p:spPr>
          <a:xfrm>
            <a:off x="5003100" y="1032700"/>
            <a:ext cx="3709800" cy="32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18.xml"/><Relationship Id="rId42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20.xml"/><Relationship Id="rId44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19.xml"/><Relationship Id="rId43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22.xml"/><Relationship Id="rId46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21.xml"/><Relationship Id="rId45" Type="http://schemas.openxmlformats.org/officeDocument/2006/relationships/slideLayout" Target="../slideLayouts/slideLayout43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47" Type="http://schemas.openxmlformats.org/officeDocument/2006/relationships/theme" Target="../theme/theme2.xml"/><Relationship Id="rId28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5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29" Type="http://schemas.openxmlformats.org/officeDocument/2006/relationships/slideLayout" Target="../slideLayouts/slideLayout27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31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9.xml"/><Relationship Id="rId33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8.xml"/><Relationship Id="rId3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11.xml"/><Relationship Id="rId35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10.xml"/><Relationship Id="rId3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13.xml"/><Relationship Id="rId37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12.xml"/><Relationship Id="rId3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15.xml"/><Relationship Id="rId39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14.xml"/><Relationship Id="rId38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sz="2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sz="2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sz="2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sz="2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sz="2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sz="2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sz="2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sz="2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  <p:sldLayoutId id="2147483681" r:id="rId36"/>
    <p:sldLayoutId id="2147483682" r:id="rId37"/>
    <p:sldLayoutId id="2147483683" r:id="rId38"/>
    <p:sldLayoutId id="2147483684" r:id="rId39"/>
    <p:sldLayoutId id="2147483685" r:id="rId40"/>
    <p:sldLayoutId id="2147483686" r:id="rId41"/>
    <p:sldLayoutId id="2147483687" r:id="rId42"/>
    <p:sldLayoutId id="2147483688" r:id="rId43"/>
    <p:sldLayoutId id="2147483689" r:id="rId44"/>
    <p:sldLayoutId id="2147483690" r:id="rId45"/>
    <p:sldLayoutId id="2147483691" r:id="rId4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://data6.org/su23/syllabus/#acknowledgements-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dstem.org/us/courses/39169/lessons/69579/edit/slides/372143" TargetMode="External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/>
          <p:nvPr>
            <p:ph type="ctrTitle"/>
          </p:nvPr>
        </p:nvSpPr>
        <p:spPr>
          <a:xfrm>
            <a:off x="3635400" y="1976265"/>
            <a:ext cx="5196900" cy="7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F6C9D"/>
                </a:solidFill>
              </a:rPr>
              <a:t>Applying</a:t>
            </a:r>
            <a:endParaRPr>
              <a:solidFill>
                <a:srgbClr val="2F6C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46"/>
          <p:cNvSpPr txBox="1"/>
          <p:nvPr/>
        </p:nvSpPr>
        <p:spPr>
          <a:xfrm>
            <a:off x="3635550" y="3014125"/>
            <a:ext cx="3243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3E41"/>
                </a:solidFill>
                <a:latin typeface="Roboto Medium"/>
                <a:ea typeface="Roboto Medium"/>
                <a:cs typeface="Roboto Medium"/>
                <a:sym typeface="Roboto Medium"/>
              </a:rPr>
              <a:t>Spark 10, Spring 2024</a:t>
            </a:r>
            <a:endParaRPr>
              <a:solidFill>
                <a:srgbClr val="393E4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93E4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1" name="Google Shape;291;p46"/>
          <p:cNvSpPr txBox="1"/>
          <p:nvPr/>
        </p:nvSpPr>
        <p:spPr>
          <a:xfrm>
            <a:off x="3635450" y="1693774"/>
            <a:ext cx="14100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18</a:t>
            </a:r>
            <a:endParaRPr>
              <a:solidFill>
                <a:schemeClr val="accent5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2" name="Google Shape;292;p46"/>
          <p:cNvSpPr txBox="1"/>
          <p:nvPr/>
        </p:nvSpPr>
        <p:spPr>
          <a:xfrm>
            <a:off x="3635550" y="2660425"/>
            <a:ext cx="5385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Writing functions to augment our tables.</a:t>
            </a:r>
            <a:endParaRPr sz="18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93E4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4" name="Google Shape;29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600" y="1209200"/>
            <a:ext cx="2725100" cy="272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6"/>
          <p:cNvSpPr txBox="1"/>
          <p:nvPr/>
        </p:nvSpPr>
        <p:spPr>
          <a:xfrm>
            <a:off x="1516350" y="4563625"/>
            <a:ext cx="611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93E41"/>
                </a:solidFill>
                <a:latin typeface="Roboto Light"/>
                <a:ea typeface="Roboto Light"/>
                <a:cs typeface="Roboto Light"/>
                <a:sym typeface="Roboto Light"/>
              </a:rPr>
              <a:t>Developed by students and faculty at UC Berkeley and Tuskegee University</a:t>
            </a:r>
            <a:endParaRPr sz="1000">
              <a:solidFill>
                <a:srgbClr val="393E4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4"/>
              </a:rPr>
              <a:t>data6.org/su23/syllabus/#acknowledgements-</a:t>
            </a:r>
            <a:endParaRPr sz="1000">
              <a:solidFill>
                <a:srgbClr val="393E4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88" y="192989"/>
            <a:ext cx="8188425" cy="4757526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6" name="Google Shape;386;p55"/>
          <p:cNvGrpSpPr/>
          <p:nvPr/>
        </p:nvGrpSpPr>
        <p:grpSpPr>
          <a:xfrm>
            <a:off x="4296075" y="2453500"/>
            <a:ext cx="3320550" cy="2414100"/>
            <a:chOff x="4296075" y="2453500"/>
            <a:chExt cx="3320550" cy="2414100"/>
          </a:xfrm>
        </p:grpSpPr>
        <p:sp>
          <p:nvSpPr>
            <p:cNvPr id="387" name="Google Shape;387;p55"/>
            <p:cNvSpPr/>
            <p:nvPr/>
          </p:nvSpPr>
          <p:spPr>
            <a:xfrm>
              <a:off x="5035125" y="3655600"/>
              <a:ext cx="2581500" cy="12120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human_years_converter</a:t>
              </a:r>
              <a:r>
                <a:rPr lang="en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takes two arguments, so we need to specify two column names. </a:t>
              </a:r>
              <a:endPara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388" name="Google Shape;388;p55"/>
            <p:cNvCxnSpPr>
              <a:stCxn id="387" idx="0"/>
            </p:cNvCxnSpPr>
            <p:nvPr/>
          </p:nvCxnSpPr>
          <p:spPr>
            <a:xfrm rot="10800000">
              <a:off x="4296075" y="2453500"/>
              <a:ext cx="2029800" cy="12021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6"/>
          <p:cNvSpPr txBox="1"/>
          <p:nvPr>
            <p:ph type="title"/>
          </p:nvPr>
        </p:nvSpPr>
        <p:spPr>
          <a:xfrm>
            <a:off x="311700" y="1402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Check 1</a:t>
            </a:r>
            <a:endParaRPr/>
          </a:p>
        </p:txBody>
      </p:sp>
      <p:sp>
        <p:nvSpPr>
          <p:cNvPr id="394" name="Google Shape;39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56"/>
          <p:cNvSpPr txBox="1"/>
          <p:nvPr>
            <p:ph idx="4294967295" type="body"/>
          </p:nvPr>
        </p:nvSpPr>
        <p:spPr>
          <a:xfrm>
            <a:off x="6169350" y="448050"/>
            <a:ext cx="27708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Answer on Ed!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56"/>
          <p:cNvSpPr txBox="1"/>
          <p:nvPr>
            <p:ph idx="1" type="body"/>
          </p:nvPr>
        </p:nvSpPr>
        <p:spPr>
          <a:xfrm>
            <a:off x="311700" y="495300"/>
            <a:ext cx="54723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profs</a:t>
            </a:r>
            <a:r>
              <a:rPr lang="en"/>
              <a:t> is the table shown below. The elements in the </a:t>
            </a:r>
            <a:r>
              <a:rPr lang="en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'gross'</a:t>
            </a:r>
            <a:r>
              <a:rPr lang="en"/>
              <a:t> column right now are strings. Fill in the blanks to replace the elements in the </a:t>
            </a:r>
            <a:r>
              <a:rPr lang="en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'gross'</a:t>
            </a:r>
            <a:r>
              <a:rPr lang="en"/>
              <a:t> column with integers. </a:t>
            </a:r>
            <a:r>
              <a:rPr i="1" lang="en"/>
              <a:t>(Hint: use the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fix_income</a:t>
            </a:r>
            <a:r>
              <a:rPr i="1" lang="en"/>
              <a:t> function)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fix_income</a:t>
            </a:r>
            <a:r>
              <a:rPr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income</a:t>
            </a:r>
            <a:r>
              <a:rPr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):</a:t>
            </a:r>
            <a:endParaRPr>
              <a:solidFill>
                <a:srgbClr val="60606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</a:t>
            </a:r>
            <a:r>
              <a:rPr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income</a:t>
            </a:r>
            <a:r>
              <a:rPr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replace</a:t>
            </a:r>
            <a:r>
              <a:rPr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','</a:t>
            </a:r>
            <a:r>
              <a:rPr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''</a:t>
            </a:r>
            <a:r>
              <a:rPr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))</a:t>
            </a:r>
            <a:endParaRPr>
              <a:solidFill>
                <a:srgbClr val="9929B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fixed_income </a:t>
            </a:r>
            <a:r>
              <a:rPr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profs</a:t>
            </a:r>
            <a:r>
              <a:rPr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apply</a:t>
            </a:r>
            <a:r>
              <a:rPr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_____</a:t>
            </a:r>
            <a:r>
              <a:rPr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_____</a:t>
            </a:r>
            <a:r>
              <a:rPr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solidFill>
                <a:srgbClr val="60606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profs </a:t>
            </a:r>
            <a:r>
              <a:rPr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profs</a:t>
            </a:r>
            <a:r>
              <a:rPr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with_columns</a:t>
            </a:r>
            <a:r>
              <a:rPr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'gross'</a:t>
            </a:r>
            <a:r>
              <a:rPr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_____</a:t>
            </a:r>
            <a:r>
              <a:rPr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/>
          </a:p>
        </p:txBody>
      </p:sp>
      <p:pic>
        <p:nvPicPr>
          <p:cNvPr id="397" name="Google Shape;39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9212" y="3647550"/>
            <a:ext cx="2197276" cy="18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7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403" name="Google Shape;403;p57"/>
          <p:cNvSpPr txBox="1"/>
          <p:nvPr>
            <p:ph idx="1" type="body"/>
          </p:nvPr>
        </p:nvSpPr>
        <p:spPr>
          <a:xfrm>
            <a:off x="236625" y="741325"/>
            <a:ext cx="839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cleaning is the process of looking through data to fix inconsistencies. One such inconsistency is when the information in a column is stored as one type, but really should be stored as another – like in the Quick Check you just answered.</a:t>
            </a:r>
            <a:endParaRPr/>
          </a:p>
        </p:txBody>
      </p:sp>
      <p:grpSp>
        <p:nvGrpSpPr>
          <p:cNvPr id="404" name="Google Shape;404;p57"/>
          <p:cNvGrpSpPr/>
          <p:nvPr/>
        </p:nvGrpSpPr>
        <p:grpSpPr>
          <a:xfrm>
            <a:off x="311700" y="1946313"/>
            <a:ext cx="3363975" cy="2843963"/>
            <a:chOff x="700400" y="2259863"/>
            <a:chExt cx="3363975" cy="2843963"/>
          </a:xfrm>
        </p:grpSpPr>
        <p:pic>
          <p:nvPicPr>
            <p:cNvPr id="405" name="Google Shape;405;p57"/>
            <p:cNvPicPr preferRelativeResize="0"/>
            <p:nvPr/>
          </p:nvPicPr>
          <p:blipFill rotWithShape="1">
            <a:blip r:embed="rId3">
              <a:alphaModFix/>
            </a:blip>
            <a:srcRect b="9918" l="0" r="0" t="0"/>
            <a:stretch/>
          </p:blipFill>
          <p:spPr>
            <a:xfrm>
              <a:off x="700400" y="2259863"/>
              <a:ext cx="3363975" cy="256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6" name="Google Shape;406;p57"/>
            <p:cNvSpPr txBox="1"/>
            <p:nvPr/>
          </p:nvSpPr>
          <p:spPr>
            <a:xfrm>
              <a:off x="1221688" y="4703625"/>
              <a:ext cx="232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before fixing ‘gross’</a:t>
              </a:r>
              <a:endParaRPr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7" name="Google Shape;407;p57"/>
          <p:cNvGrpSpPr/>
          <p:nvPr/>
        </p:nvGrpSpPr>
        <p:grpSpPr>
          <a:xfrm>
            <a:off x="3870650" y="1946325"/>
            <a:ext cx="3287373" cy="2856013"/>
            <a:chOff x="4885100" y="2247812"/>
            <a:chExt cx="3287373" cy="2856013"/>
          </a:xfrm>
        </p:grpSpPr>
        <p:pic>
          <p:nvPicPr>
            <p:cNvPr id="408" name="Google Shape;408;p5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85100" y="2247812"/>
              <a:ext cx="3287373" cy="2585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9" name="Google Shape;409;p57"/>
            <p:cNvSpPr txBox="1"/>
            <p:nvPr/>
          </p:nvSpPr>
          <p:spPr>
            <a:xfrm>
              <a:off x="5575388" y="4703625"/>
              <a:ext cx="1906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after fixing ‘gross’</a:t>
              </a:r>
              <a:endPara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10" name="Google Shape;410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1" name="Google Shape;411;p57"/>
          <p:cNvSpPr/>
          <p:nvPr/>
        </p:nvSpPr>
        <p:spPr>
          <a:xfrm>
            <a:off x="7353000" y="2448088"/>
            <a:ext cx="1581900" cy="1852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The real largest income is over 2.3 million, but the “dirty” version of the data doesn’t reflect that.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58"/>
          <p:cNvSpPr txBox="1"/>
          <p:nvPr>
            <p:ph type="ctrTitle"/>
          </p:nvPr>
        </p:nvSpPr>
        <p:spPr>
          <a:xfrm>
            <a:off x="662100" y="1755500"/>
            <a:ext cx="7819800" cy="17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Masking</a:t>
            </a:r>
            <a:r>
              <a:rPr lang="en" sz="5000"/>
              <a:t> with 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Boolean Arrays</a:t>
            </a:r>
            <a:endParaRPr sz="5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8" name="Google Shape;418;p58"/>
          <p:cNvSpPr txBox="1"/>
          <p:nvPr/>
        </p:nvSpPr>
        <p:spPr>
          <a:xfrm>
            <a:off x="345475" y="167075"/>
            <a:ext cx="326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1. Motivation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2. Applying with </a:t>
            </a:r>
            <a:r>
              <a:rPr b="1"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.apply</a:t>
            </a:r>
            <a:endParaRPr sz="12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Masking with Boolean Arrays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58"/>
          <p:cNvSpPr txBox="1"/>
          <p:nvPr/>
        </p:nvSpPr>
        <p:spPr>
          <a:xfrm>
            <a:off x="115294" y="547506"/>
            <a:ext cx="2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➤</a:t>
            </a:r>
            <a:endParaRPr sz="1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9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Masks and Arrays</a:t>
            </a:r>
            <a:endParaRPr/>
          </a:p>
        </p:txBody>
      </p:sp>
      <p:sp>
        <p:nvSpPr>
          <p:cNvPr id="425" name="Google Shape;425;p59"/>
          <p:cNvSpPr txBox="1"/>
          <p:nvPr>
            <p:ph idx="1" type="body"/>
          </p:nvPr>
        </p:nvSpPr>
        <p:spPr>
          <a:xfrm>
            <a:off x="236625" y="863550"/>
            <a:ext cx="839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Masking – also known as boolean indexing – is the process of indexing into an array or table with a array of booleans.</a:t>
            </a:r>
            <a:endParaRPr/>
          </a:p>
        </p:txBody>
      </p:sp>
      <p:pic>
        <p:nvPicPr>
          <p:cNvPr id="426" name="Google Shape;42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275" y="1924100"/>
            <a:ext cx="5243451" cy="16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8" name="Google Shape;428;p59"/>
          <p:cNvSpPr/>
          <p:nvPr/>
        </p:nvSpPr>
        <p:spPr>
          <a:xfrm>
            <a:off x="3611250" y="3825625"/>
            <a:ext cx="1921500" cy="837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Only the elements at indexes 0 and 3.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0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Masks with Tables</a:t>
            </a:r>
            <a:endParaRPr/>
          </a:p>
        </p:txBody>
      </p:sp>
      <p:sp>
        <p:nvSpPr>
          <p:cNvPr id="434" name="Google Shape;434;p60"/>
          <p:cNvSpPr txBox="1"/>
          <p:nvPr>
            <p:ph idx="1" type="body"/>
          </p:nvPr>
        </p:nvSpPr>
        <p:spPr>
          <a:xfrm>
            <a:off x="236622" y="950200"/>
            <a:ext cx="386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achieve the same behavior with tables – by using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where</a:t>
            </a:r>
            <a:r>
              <a:rPr lang="en"/>
              <a:t> with just a single argument.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Previously,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where</a:t>
            </a:r>
            <a:r>
              <a:rPr lang="en"/>
              <a:t> required two arguments.</a:t>
            </a:r>
            <a:endParaRPr/>
          </a:p>
        </p:txBody>
      </p:sp>
      <p:pic>
        <p:nvPicPr>
          <p:cNvPr id="435" name="Google Shape;43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825" y="747913"/>
            <a:ext cx="4966290" cy="3820973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60"/>
          <p:cNvSpPr/>
          <p:nvPr/>
        </p:nvSpPr>
        <p:spPr>
          <a:xfrm>
            <a:off x="7084525" y="2039650"/>
            <a:ext cx="1839600" cy="847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Just one argument: a list of booleans.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1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where()</a:t>
            </a:r>
            <a:endParaRPr/>
          </a:p>
        </p:txBody>
      </p:sp>
      <p:sp>
        <p:nvSpPr>
          <p:cNvPr id="443" name="Google Shape;443;p61"/>
          <p:cNvSpPr txBox="1"/>
          <p:nvPr>
            <p:ph idx="1" type="body"/>
          </p:nvPr>
        </p:nvSpPr>
        <p:spPr>
          <a:xfrm>
            <a:off x="376500" y="869425"/>
            <a:ext cx="839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where</a:t>
            </a:r>
            <a:r>
              <a:rPr lang="en"/>
              <a:t> behaves slightly differently depending on if you give it one argument or two, but under the hood it is doing the same thing – returning a table with only the rows where some boolean condition is </a:t>
            </a:r>
            <a:r>
              <a:rPr b="1"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lang="en"/>
              <a:t>.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where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column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pred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/>
              <a:t> returns a new table with only the rows from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r>
              <a:rPr lang="en"/>
              <a:t>  where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column</a:t>
            </a:r>
            <a:r>
              <a:rPr lang="en"/>
              <a:t> satisfies the predicate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pred</a:t>
            </a:r>
            <a:r>
              <a:rPr lang="en"/>
              <a:t>.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where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boolean_arr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/>
              <a:t> returns a new table with only the rows from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r>
              <a:rPr lang="en"/>
              <a:t>  where the corresponding value in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boolean_arr</a:t>
            </a:r>
            <a:r>
              <a:rPr lang="en"/>
              <a:t> is </a:t>
            </a:r>
            <a:r>
              <a:rPr b="1"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Question:</a:t>
            </a:r>
            <a:r>
              <a:rPr lang="en"/>
              <a:t> Why would we ever need the single-argument version of </a:t>
            </a: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where</a:t>
            </a:r>
            <a:r>
              <a:rPr lang="en"/>
              <a:t>? Isn’t it worse?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Answer:</a:t>
            </a:r>
            <a:r>
              <a:rPr lang="en"/>
              <a:t> Single-argument where can do everything that </a:t>
            </a: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where</a:t>
            </a:r>
            <a:r>
              <a:rPr lang="en"/>
              <a:t> where can, and more!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2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Country Names</a:t>
            </a:r>
            <a:endParaRPr/>
          </a:p>
        </p:txBody>
      </p:sp>
      <p:sp>
        <p:nvSpPr>
          <p:cNvPr id="450" name="Google Shape;450;p62"/>
          <p:cNvSpPr txBox="1"/>
          <p:nvPr>
            <p:ph idx="1" type="body"/>
          </p:nvPr>
        </p:nvSpPr>
        <p:spPr>
          <a:xfrm>
            <a:off x="236622" y="1049250"/>
            <a:ext cx="427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At the start of the semester, we looked at an example where we selected rows where a country’s name started or ended with an </a:t>
            </a:r>
            <a:r>
              <a:rPr lang="en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'a'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are</a:t>
            </a:r>
            <a:r>
              <a:rPr lang="en"/>
              <a:t> predicates we know about – </a:t>
            </a: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are</a:t>
            </a:r>
            <a:r>
              <a:rPr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equal_to</a:t>
            </a:r>
            <a:r>
              <a:rPr lang="en"/>
              <a:t>, </a:t>
            </a: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are</a:t>
            </a:r>
            <a:r>
              <a:rPr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between</a:t>
            </a:r>
            <a:r>
              <a:rPr lang="en"/>
              <a:t>, </a:t>
            </a: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are</a:t>
            </a:r>
            <a:r>
              <a:rPr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above</a:t>
            </a:r>
            <a:r>
              <a:rPr lang="en"/>
              <a:t>, etc. – aren’t capable of this filtering.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But, we can write a function that returns a boolean, </a:t>
            </a:r>
            <a:r>
              <a:rPr lang="en">
                <a:solidFill>
                  <a:srgbClr val="6FA8DC"/>
                </a:solidFill>
              </a:rPr>
              <a:t>use it with </a:t>
            </a:r>
            <a:r>
              <a:rPr b="1" lang="en">
                <a:solidFill>
                  <a:srgbClr val="6FA8D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apply</a:t>
            </a:r>
            <a:r>
              <a:rPr lang="en">
                <a:solidFill>
                  <a:srgbClr val="6FA8DC"/>
                </a:solidFill>
              </a:rPr>
              <a:t> to get a boolean array</a:t>
            </a:r>
            <a:r>
              <a:rPr lang="en"/>
              <a:t>, then use the resulting array with </a:t>
            </a: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where</a:t>
            </a:r>
            <a:r>
              <a:rPr lang="en"/>
              <a:t> to perform the filtering.</a:t>
            </a:r>
            <a:endParaRPr/>
          </a:p>
        </p:txBody>
      </p:sp>
      <p:grpSp>
        <p:nvGrpSpPr>
          <p:cNvPr id="451" name="Google Shape;451;p62"/>
          <p:cNvGrpSpPr/>
          <p:nvPr/>
        </p:nvGrpSpPr>
        <p:grpSpPr>
          <a:xfrm>
            <a:off x="4933100" y="162425"/>
            <a:ext cx="3624525" cy="4763600"/>
            <a:chOff x="4933100" y="162425"/>
            <a:chExt cx="3624525" cy="4763600"/>
          </a:xfrm>
        </p:grpSpPr>
        <p:pic>
          <p:nvPicPr>
            <p:cNvPr id="452" name="Google Shape;452;p62"/>
            <p:cNvPicPr preferRelativeResize="0"/>
            <p:nvPr/>
          </p:nvPicPr>
          <p:blipFill rotWithShape="1">
            <a:blip r:embed="rId3">
              <a:alphaModFix/>
            </a:blip>
            <a:srcRect b="3648" l="0" r="0" t="46298"/>
            <a:stretch/>
          </p:blipFill>
          <p:spPr>
            <a:xfrm>
              <a:off x="4933100" y="2373475"/>
              <a:ext cx="3624525" cy="25525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" name="Google Shape;453;p62"/>
            <p:cNvPicPr preferRelativeResize="0"/>
            <p:nvPr/>
          </p:nvPicPr>
          <p:blipFill rotWithShape="1">
            <a:blip r:embed="rId3">
              <a:alphaModFix/>
            </a:blip>
            <a:srcRect b="57908" l="0" r="0" t="0"/>
            <a:stretch/>
          </p:blipFill>
          <p:spPr>
            <a:xfrm>
              <a:off x="4933100" y="162425"/>
              <a:ext cx="3624525" cy="21465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4" name="Google Shape;454;p62"/>
          <p:cNvSpPr/>
          <p:nvPr/>
        </p:nvSpPr>
        <p:spPr>
          <a:xfrm>
            <a:off x="5852450" y="2817450"/>
            <a:ext cx="2621400" cy="150300"/>
          </a:xfrm>
          <a:prstGeom prst="rect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1" name="Google Shape;461;p63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Conclusion…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4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graphicFrame>
        <p:nvGraphicFramePr>
          <p:cNvPr id="467" name="Google Shape;467;p64"/>
          <p:cNvGraphicFramePr/>
          <p:nvPr/>
        </p:nvGraphicFramePr>
        <p:xfrm>
          <a:off x="421938" y="111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{8ABDC2A5-DEC8-4812-8DB6-2EAE37221D0E}</a:tableStyleId>
              </a:tblPr>
              <a:tblGrid>
                <a:gridCol w="3281000"/>
                <a:gridCol w="5019125"/>
              </a:tblGrid>
              <a:tr h="379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Method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Behavior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1098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r>
                        <a:rPr b="1" lang="en" sz="1200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.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apply</a:t>
                      </a:r>
                      <a:r>
                        <a:rPr b="1" lang="en" sz="1200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function</a:t>
                      </a:r>
                      <a:r>
                        <a:rPr b="1" lang="en" sz="1200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, 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column_or_columns</a:t>
                      </a:r>
                      <a:r>
                        <a:rPr b="1" lang="en" sz="1200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)</a:t>
                      </a:r>
                      <a:endParaRPr b="1" sz="1200">
                        <a:solidFill>
                          <a:srgbClr val="60606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Returns an array with the result of applying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function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to every element in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column_or_columns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.</a:t>
                      </a:r>
                      <a:endParaRPr sz="12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The number of column names specified should be the same as the number of arguments that function takes in.</a:t>
                      </a:r>
                      <a:endParaRPr sz="12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r>
                        <a:rPr b="1" lang="en" sz="1200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.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where</a:t>
                      </a:r>
                      <a:r>
                        <a:rPr b="1" lang="en" sz="1200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column</a:t>
                      </a:r>
                      <a:r>
                        <a:rPr b="1" lang="en" sz="1200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,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pred</a:t>
                      </a:r>
                      <a:r>
                        <a:rPr b="1" lang="en" sz="1200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)</a:t>
                      </a:r>
                      <a:endParaRPr b="1" sz="12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Returns a copy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with only the rows from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where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column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satisfies the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predicate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pred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. See earlier lecture slides for some common predicates.</a:t>
                      </a:r>
                      <a:endParaRPr sz="12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r>
                        <a:rPr b="1" lang="en" sz="1200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.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where</a:t>
                      </a:r>
                      <a:r>
                        <a:rPr b="1" lang="en" sz="1200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 sz="1200">
                          <a:solidFill>
                            <a:srgbClr val="60606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boolean_arr</a:t>
                      </a:r>
                      <a:r>
                        <a:rPr b="1" lang="en" sz="1200">
                          <a:solidFill>
                            <a:srgbClr val="9929BD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)</a:t>
                      </a:r>
                      <a:endParaRPr b="1" sz="1200">
                        <a:solidFill>
                          <a:srgbClr val="60606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Returns a copy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with only the rows from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where the corresponding value in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boolean_arr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is </a:t>
                      </a:r>
                      <a:r>
                        <a:rPr b="1" lang="en" sz="1200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True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.</a:t>
                      </a:r>
                      <a:endParaRPr sz="12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8" name="Google Shape;468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7"/>
          <p:cNvSpPr txBox="1"/>
          <p:nvPr>
            <p:ph idx="2" type="body"/>
          </p:nvPr>
        </p:nvSpPr>
        <p:spPr>
          <a:xfrm>
            <a:off x="4667425" y="772025"/>
            <a:ext cx="4302300" cy="3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Homework 4</a:t>
            </a:r>
            <a:r>
              <a:rPr lang="en"/>
              <a:t>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has been released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will be due on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05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/19 @ 11:59 PM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Office Hours</a:t>
            </a:r>
            <a:r>
              <a:rPr lang="en"/>
              <a:t> take place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(Suzanne) Mondays 4:30 - 5:20PM in ACS 366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(Adrien) Wednesdays 4:30 - 5:20PM in ACS 330B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(Jordan) Tuesdays &amp; Thursdays 10-12am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47"/>
          <p:cNvSpPr txBox="1"/>
          <p:nvPr>
            <p:ph type="title"/>
          </p:nvPr>
        </p:nvSpPr>
        <p:spPr>
          <a:xfrm>
            <a:off x="4667425" y="140375"/>
            <a:ext cx="3875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N</a:t>
            </a:r>
            <a:endParaRPr/>
          </a:p>
        </p:txBody>
      </p:sp>
      <p:sp>
        <p:nvSpPr>
          <p:cNvPr id="303" name="Google Shape;30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47"/>
          <p:cNvSpPr txBox="1"/>
          <p:nvPr>
            <p:ph idx="3" type="title"/>
          </p:nvPr>
        </p:nvSpPr>
        <p:spPr>
          <a:xfrm>
            <a:off x="225450" y="3395900"/>
            <a:ext cx="38277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p65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475" name="Google Shape;475;p65"/>
          <p:cNvSpPr txBox="1"/>
          <p:nvPr>
            <p:ph idx="3" type="title"/>
          </p:nvPr>
        </p:nvSpPr>
        <p:spPr>
          <a:xfrm>
            <a:off x="488295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Time</a:t>
            </a:r>
            <a:endParaRPr/>
          </a:p>
        </p:txBody>
      </p:sp>
      <p:sp>
        <p:nvSpPr>
          <p:cNvPr id="476" name="Google Shape;476;p65"/>
          <p:cNvSpPr txBox="1"/>
          <p:nvPr/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393E41"/>
              </a:buClr>
              <a:buSzPts val="1600"/>
              <a:buFont typeface="Roboto Light"/>
              <a:buChar char="●"/>
            </a:pPr>
            <a:r>
              <a:rPr lang="en" sz="1600">
                <a:solidFill>
                  <a:srgbClr val="393E41"/>
                </a:solidFill>
                <a:latin typeface="Roboto Light"/>
                <a:ea typeface="Roboto Light"/>
                <a:cs typeface="Roboto Light"/>
                <a:sym typeface="Roboto Light"/>
              </a:rPr>
              <a:t>Applying Functions to Columns</a:t>
            </a:r>
            <a:endParaRPr b="1" sz="1600">
              <a:solidFill>
                <a:srgbClr val="393E4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3E41"/>
              </a:buClr>
              <a:buSzPts val="1600"/>
              <a:buFont typeface="Roboto Light"/>
              <a:buChar char="●"/>
            </a:pPr>
            <a:r>
              <a:rPr lang="en" sz="1600">
                <a:solidFill>
                  <a:srgbClr val="393E41"/>
                </a:solidFill>
                <a:latin typeface="Roboto Light"/>
                <a:ea typeface="Roboto Light"/>
                <a:cs typeface="Roboto Light"/>
                <a:sym typeface="Roboto Light"/>
              </a:rPr>
              <a:t>Masking with Boolean Arrays</a:t>
            </a:r>
            <a:endParaRPr sz="1600">
              <a:solidFill>
                <a:srgbClr val="393E4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77" name="Google Shape;477;p65"/>
          <p:cNvSpPr txBox="1"/>
          <p:nvPr/>
        </p:nvSpPr>
        <p:spPr>
          <a:xfrm>
            <a:off x="4882950" y="1130475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393E41"/>
              </a:buClr>
              <a:buSzPts val="1600"/>
              <a:buFont typeface="Roboto Light"/>
              <a:buChar char="●"/>
            </a:pPr>
            <a:r>
              <a:rPr lang="en" sz="1600">
                <a:solidFill>
                  <a:srgbClr val="393E41"/>
                </a:solidFill>
                <a:latin typeface="Roboto Light"/>
                <a:ea typeface="Roboto Light"/>
                <a:cs typeface="Roboto Light"/>
                <a:sym typeface="Roboto Light"/>
              </a:rPr>
              <a:t>Comparisons</a:t>
            </a:r>
            <a:endParaRPr sz="1600">
              <a:solidFill>
                <a:srgbClr val="393E4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3E41"/>
              </a:buClr>
              <a:buSzPts val="1600"/>
              <a:buFont typeface="Roboto Light"/>
              <a:buChar char="●"/>
            </a:pPr>
            <a:r>
              <a:rPr lang="en" sz="1600">
                <a:solidFill>
                  <a:srgbClr val="393E41"/>
                </a:solidFill>
                <a:latin typeface="Roboto Light"/>
                <a:ea typeface="Roboto Light"/>
                <a:cs typeface="Roboto Light"/>
                <a:sym typeface="Roboto Light"/>
              </a:rPr>
              <a:t>Boolean Operators</a:t>
            </a:r>
            <a:endParaRPr sz="1600">
              <a:solidFill>
                <a:srgbClr val="393E4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93E4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6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66"/>
          <p:cNvSpPr txBox="1"/>
          <p:nvPr>
            <p:ph idx="2" type="body"/>
          </p:nvPr>
        </p:nvSpPr>
        <p:spPr>
          <a:xfrm>
            <a:off x="4667425" y="772025"/>
            <a:ext cx="4302300" cy="3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Homework 4</a:t>
            </a:r>
            <a:r>
              <a:rPr lang="en"/>
              <a:t>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has been released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will be due on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05/19 @ 11:59 PM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Office Hours</a:t>
            </a:r>
            <a:r>
              <a:rPr lang="en"/>
              <a:t> take place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(Suzanne) Mondays 4:30 - 5:20PM in ACS 366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(Adrien) Wednesdays 4:30 - 5:20PM in ACS 330B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(Jordan) Tuesdays &amp; Thursdays 10-12am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66"/>
          <p:cNvSpPr txBox="1"/>
          <p:nvPr>
            <p:ph type="title"/>
          </p:nvPr>
        </p:nvSpPr>
        <p:spPr>
          <a:xfrm>
            <a:off x="4667425" y="140375"/>
            <a:ext cx="3875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N</a:t>
            </a:r>
            <a:endParaRPr/>
          </a:p>
        </p:txBody>
      </p:sp>
      <p:sp>
        <p:nvSpPr>
          <p:cNvPr id="485" name="Google Shape;485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66"/>
          <p:cNvSpPr txBox="1"/>
          <p:nvPr>
            <p:ph idx="3" type="title"/>
          </p:nvPr>
        </p:nvSpPr>
        <p:spPr>
          <a:xfrm>
            <a:off x="225450" y="3395900"/>
            <a:ext cx="38277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4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edium"/>
              <a:buAutoNum type="arabicPeriod"/>
            </a:pPr>
            <a:r>
              <a:rPr lang="en"/>
              <a:t>Motivation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edium"/>
              <a:buAutoNum type="arabicPeriod"/>
            </a:pPr>
            <a:r>
              <a:rPr lang="en"/>
              <a:t>Applying with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.apply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edium"/>
              <a:buAutoNum type="arabicPeriod"/>
            </a:pPr>
            <a:r>
              <a:rPr lang="en"/>
              <a:t>Masking with Boolean Arrays</a:t>
            </a:r>
            <a:endParaRPr/>
          </a:p>
        </p:txBody>
      </p:sp>
      <p:sp>
        <p:nvSpPr>
          <p:cNvPr id="311" name="Google Shape;311;p48"/>
          <p:cNvSpPr txBox="1"/>
          <p:nvPr>
            <p:ph type="title"/>
          </p:nvPr>
        </p:nvSpPr>
        <p:spPr>
          <a:xfrm>
            <a:off x="342300" y="1630875"/>
            <a:ext cx="3887400" cy="12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Roadmap</a:t>
            </a:r>
            <a:endParaRPr/>
          </a:p>
        </p:txBody>
      </p:sp>
      <p:sp>
        <p:nvSpPr>
          <p:cNvPr id="312" name="Google Shape;312;p48"/>
          <p:cNvSpPr txBox="1"/>
          <p:nvPr>
            <p:ph idx="2" type="subTitle"/>
          </p:nvPr>
        </p:nvSpPr>
        <p:spPr>
          <a:xfrm>
            <a:off x="380250" y="2943375"/>
            <a:ext cx="3811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18, Spark 10 Spring 2024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49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9" name="Google Shape;319;p49"/>
          <p:cNvSpPr txBox="1"/>
          <p:nvPr/>
        </p:nvSpPr>
        <p:spPr>
          <a:xfrm>
            <a:off x="345475" y="167075"/>
            <a:ext cx="326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1. Motivation</a:t>
            </a:r>
            <a:endParaRPr b="1"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2. Applying with </a:t>
            </a:r>
            <a:r>
              <a:rPr b="1"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.apply</a:t>
            </a:r>
            <a:endParaRPr sz="12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3. Masking with Boolean Arrays</a:t>
            </a:r>
            <a:endParaRPr sz="12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49"/>
          <p:cNvSpPr txBox="1"/>
          <p:nvPr/>
        </p:nvSpPr>
        <p:spPr>
          <a:xfrm>
            <a:off x="115294" y="176359"/>
            <a:ext cx="2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➤</a:t>
            </a:r>
            <a:endParaRPr sz="1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225" y="307499"/>
            <a:ext cx="3816226" cy="47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0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Operations</a:t>
            </a:r>
            <a:endParaRPr/>
          </a:p>
        </p:txBody>
      </p:sp>
      <p:sp>
        <p:nvSpPr>
          <p:cNvPr id="327" name="Google Shape;327;p50"/>
          <p:cNvSpPr txBox="1"/>
          <p:nvPr>
            <p:ph idx="1" type="body"/>
          </p:nvPr>
        </p:nvSpPr>
        <p:spPr>
          <a:xfrm>
            <a:off x="236622" y="863550"/>
            <a:ext cx="445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It’s easy to apply mathematical operations to every element of an array. Remember,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columns are arrays</a:t>
            </a:r>
            <a:r>
              <a:rPr lang="en"/>
              <a:t>.</a:t>
            </a:r>
            <a:endParaRPr/>
          </a:p>
        </p:txBody>
      </p:sp>
      <p:sp>
        <p:nvSpPr>
          <p:cNvPr id="328" name="Google Shape;328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9" name="Google Shape;329;p50"/>
          <p:cNvGrpSpPr/>
          <p:nvPr/>
        </p:nvGrpSpPr>
        <p:grpSpPr>
          <a:xfrm>
            <a:off x="1143000" y="2749100"/>
            <a:ext cx="7329450" cy="1024800"/>
            <a:chOff x="1143000" y="2749100"/>
            <a:chExt cx="7329450" cy="1024800"/>
          </a:xfrm>
        </p:grpSpPr>
        <p:sp>
          <p:nvSpPr>
            <p:cNvPr id="330" name="Google Shape;330;p50"/>
            <p:cNvSpPr/>
            <p:nvPr/>
          </p:nvSpPr>
          <p:spPr>
            <a:xfrm>
              <a:off x="6406050" y="2751281"/>
              <a:ext cx="2066400" cy="271500"/>
            </a:xfrm>
            <a:prstGeom prst="rect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0"/>
            <p:cNvSpPr/>
            <p:nvPr/>
          </p:nvSpPr>
          <p:spPr>
            <a:xfrm>
              <a:off x="1143000" y="2749100"/>
              <a:ext cx="2305800" cy="1024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An array with 11*7, 7*7, 3*7, 4*7, and 2*7.</a:t>
              </a:r>
              <a:endPara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332" name="Google Shape;332;p50"/>
            <p:cNvCxnSpPr>
              <a:stCxn id="331" idx="3"/>
              <a:endCxn id="330" idx="1"/>
            </p:cNvCxnSpPr>
            <p:nvPr/>
          </p:nvCxnSpPr>
          <p:spPr>
            <a:xfrm flipH="1" rot="10800000">
              <a:off x="3448800" y="2887100"/>
              <a:ext cx="2957400" cy="3744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1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Functions</a:t>
            </a:r>
            <a:endParaRPr/>
          </a:p>
        </p:txBody>
      </p:sp>
      <p:sp>
        <p:nvSpPr>
          <p:cNvPr id="338" name="Google Shape;338;p51"/>
          <p:cNvSpPr txBox="1"/>
          <p:nvPr>
            <p:ph idx="1" type="body"/>
          </p:nvPr>
        </p:nvSpPr>
        <p:spPr>
          <a:xfrm>
            <a:off x="236622" y="747075"/>
            <a:ext cx="438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However, not all operations work nicely with arrays. For example, we may want to: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Take a dog’s first and last name and generate its email, </a:t>
            </a:r>
            <a:r>
              <a:rPr b="1"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first.last@dogschool.edu</a:t>
            </a:r>
            <a:r>
              <a:rPr lang="en"/>
              <a:t>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Factor in a dog’s size when computing its human age (larger dogs age faster).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write functions to do each of these things for one dog, but what about for all dogs?</a:t>
            </a:r>
            <a:endParaRPr/>
          </a:p>
        </p:txBody>
      </p:sp>
      <p:pic>
        <p:nvPicPr>
          <p:cNvPr id="339" name="Google Shape;33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475" y="2672350"/>
            <a:ext cx="3908700" cy="189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51"/>
          <p:cNvPicPr preferRelativeResize="0"/>
          <p:nvPr/>
        </p:nvPicPr>
        <p:blipFill rotWithShape="1">
          <a:blip r:embed="rId4">
            <a:alphaModFix/>
          </a:blip>
          <a:srcRect b="54411" l="2511" r="49919" t="9587"/>
          <a:stretch/>
        </p:blipFill>
        <p:spPr>
          <a:xfrm>
            <a:off x="5060475" y="445025"/>
            <a:ext cx="1975075" cy="18409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51"/>
          <p:cNvGrpSpPr/>
          <p:nvPr/>
        </p:nvGrpSpPr>
        <p:grpSpPr>
          <a:xfrm>
            <a:off x="7356025" y="1288675"/>
            <a:ext cx="1613100" cy="1333500"/>
            <a:chOff x="7356025" y="1288675"/>
            <a:chExt cx="1613100" cy="1333500"/>
          </a:xfrm>
        </p:grpSpPr>
        <p:sp>
          <p:nvSpPr>
            <p:cNvPr id="342" name="Google Shape;342;p51"/>
            <p:cNvSpPr/>
            <p:nvPr/>
          </p:nvSpPr>
          <p:spPr>
            <a:xfrm flipH="1" rot="10800000">
              <a:off x="7356025" y="1288675"/>
              <a:ext cx="880200" cy="1333500"/>
            </a:xfrm>
            <a:prstGeom prst="bentUpArrow">
              <a:avLst>
                <a:gd fmla="val 25000" name="adj1"/>
                <a:gd fmla="val 25000" name="adj2"/>
                <a:gd fmla="val 25000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1"/>
            <p:cNvSpPr txBox="1"/>
            <p:nvPr/>
          </p:nvSpPr>
          <p:spPr>
            <a:xfrm>
              <a:off x="8236225" y="1568825"/>
              <a:ext cx="732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???</a:t>
              </a:r>
              <a:endParaRPr b="1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44" name="Google Shape;34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52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with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.apply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1" name="Google Shape;351;p52"/>
          <p:cNvSpPr txBox="1"/>
          <p:nvPr/>
        </p:nvSpPr>
        <p:spPr>
          <a:xfrm>
            <a:off x="345475" y="167075"/>
            <a:ext cx="326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1. Motivation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2. Applying with </a:t>
            </a:r>
            <a:r>
              <a:rPr b="1"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.apply</a:t>
            </a:r>
            <a:endParaRPr sz="12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3. Masking with Boolean Arrays</a:t>
            </a:r>
            <a:endParaRPr sz="12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2" name="Google Shape;352;p52"/>
          <p:cNvSpPr txBox="1"/>
          <p:nvPr/>
        </p:nvSpPr>
        <p:spPr>
          <a:xfrm>
            <a:off x="115294" y="378027"/>
            <a:ext cx="2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➤</a:t>
            </a:r>
            <a:endParaRPr sz="1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apply()</a:t>
            </a:r>
            <a:endParaRPr/>
          </a:p>
        </p:txBody>
      </p:sp>
      <p:sp>
        <p:nvSpPr>
          <p:cNvPr id="358" name="Google Shape;358;p53"/>
          <p:cNvSpPr txBox="1"/>
          <p:nvPr>
            <p:ph idx="1" type="body"/>
          </p:nvPr>
        </p:nvSpPr>
        <p:spPr>
          <a:xfrm>
            <a:off x="236625" y="863550"/>
            <a:ext cx="463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method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606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apply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column_or_columns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applies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/>
              <a:t> to every element in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column_or_columns</a:t>
            </a:r>
            <a:r>
              <a:rPr lang="en"/>
              <a:t>, and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returns an array</a:t>
            </a:r>
            <a:r>
              <a:rPr lang="en"/>
              <a:t> with the results.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you only supply one column name, function should only take one argument.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you supply X column names, function should take X arguments.</a:t>
            </a:r>
            <a:endParaRPr/>
          </a:p>
        </p:txBody>
      </p:sp>
      <p:pic>
        <p:nvPicPr>
          <p:cNvPr id="359" name="Google Shape;359;p53"/>
          <p:cNvPicPr preferRelativeResize="0"/>
          <p:nvPr/>
        </p:nvPicPr>
        <p:blipFill rotWithShape="1">
          <a:blip r:embed="rId3">
            <a:alphaModFix/>
          </a:blip>
          <a:srcRect b="78196" l="0" r="38095" t="0"/>
          <a:stretch/>
        </p:blipFill>
        <p:spPr>
          <a:xfrm>
            <a:off x="4968750" y="2394374"/>
            <a:ext cx="3574600" cy="1434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3"/>
          <p:cNvPicPr preferRelativeResize="0"/>
          <p:nvPr/>
        </p:nvPicPr>
        <p:blipFill rotWithShape="1">
          <a:blip r:embed="rId4">
            <a:alphaModFix/>
          </a:blip>
          <a:srcRect b="53934" l="0" r="17790" t="0"/>
          <a:stretch/>
        </p:blipFill>
        <p:spPr>
          <a:xfrm>
            <a:off x="4968750" y="63312"/>
            <a:ext cx="3079583" cy="2200313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2" name="Google Shape;362;p53"/>
          <p:cNvGrpSpPr/>
          <p:nvPr/>
        </p:nvGrpSpPr>
        <p:grpSpPr>
          <a:xfrm>
            <a:off x="5054825" y="3409225"/>
            <a:ext cx="2867400" cy="1586400"/>
            <a:chOff x="5054825" y="3409225"/>
            <a:chExt cx="2867400" cy="1586400"/>
          </a:xfrm>
        </p:grpSpPr>
        <p:sp>
          <p:nvSpPr>
            <p:cNvPr id="363" name="Google Shape;363;p53"/>
            <p:cNvSpPr/>
            <p:nvPr/>
          </p:nvSpPr>
          <p:spPr>
            <a:xfrm>
              <a:off x="5054825" y="4059625"/>
              <a:ext cx="2867400" cy="9360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Not a good use of </a:t>
              </a:r>
              <a:r>
                <a:rPr b="1" lang="en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apply</a:t>
              </a:r>
              <a:r>
                <a:rPr lang="en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, since we could do this with just </a:t>
              </a:r>
              <a:r>
                <a:rPr b="1" lang="en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pups</a:t>
              </a:r>
              <a:r>
                <a:rPr b="1" lang="en">
                  <a:solidFill>
                    <a:srgbClr val="9929BD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.</a:t>
              </a:r>
              <a:r>
                <a:rPr b="1" lang="en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column</a:t>
              </a:r>
              <a:r>
                <a:rPr b="1" lang="en">
                  <a:solidFill>
                    <a:srgbClr val="9929BD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(</a:t>
              </a:r>
              <a:r>
                <a:rPr b="1" lang="en">
                  <a:solidFill>
                    <a:srgbClr val="B9212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'age'</a:t>
              </a:r>
              <a:r>
                <a:rPr b="1" lang="en">
                  <a:solidFill>
                    <a:srgbClr val="9929BD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)</a:t>
              </a:r>
              <a:r>
                <a:rPr b="1" lang="en"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b="1" lang="en">
                  <a:solidFill>
                    <a:srgbClr val="9929BD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*</a:t>
              </a:r>
              <a:r>
                <a:rPr b="1" lang="en"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b="1" lang="en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7</a:t>
              </a:r>
              <a:r>
                <a:rPr lang="en">
                  <a:latin typeface="Roboto Light"/>
                  <a:ea typeface="Roboto Light"/>
                  <a:cs typeface="Roboto Light"/>
                  <a:sym typeface="Roboto Light"/>
                </a:rPr>
                <a:t>.</a:t>
              </a:r>
              <a:endParaRPr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364" name="Google Shape;364;p53"/>
            <p:cNvCxnSpPr>
              <a:stCxn id="363" idx="0"/>
            </p:cNvCxnSpPr>
            <p:nvPr/>
          </p:nvCxnSpPr>
          <p:spPr>
            <a:xfrm flipH="1" rot="10800000">
              <a:off x="6488525" y="3409225"/>
              <a:ext cx="63900" cy="6504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513" y="76200"/>
            <a:ext cx="5571214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1" name="Google Shape;371;p54"/>
          <p:cNvGrpSpPr/>
          <p:nvPr/>
        </p:nvGrpSpPr>
        <p:grpSpPr>
          <a:xfrm>
            <a:off x="486900" y="275900"/>
            <a:ext cx="3306600" cy="1241700"/>
            <a:chOff x="486900" y="275900"/>
            <a:chExt cx="3306600" cy="1241700"/>
          </a:xfrm>
        </p:grpSpPr>
        <p:sp>
          <p:nvSpPr>
            <p:cNvPr id="372" name="Google Shape;372;p54"/>
            <p:cNvSpPr/>
            <p:nvPr/>
          </p:nvSpPr>
          <p:spPr>
            <a:xfrm>
              <a:off x="486900" y="275900"/>
              <a:ext cx="2387400" cy="12417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The function </a:t>
              </a:r>
              <a:r>
                <a:rPr b="1" lang="en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email_from_name</a:t>
              </a:r>
              <a:r>
                <a:rPr lang="en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takes in a single name and returns a single email.</a:t>
              </a:r>
              <a:endPara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373" name="Google Shape;373;p54"/>
            <p:cNvCxnSpPr>
              <a:stCxn id="372" idx="3"/>
            </p:cNvCxnSpPr>
            <p:nvPr/>
          </p:nvCxnSpPr>
          <p:spPr>
            <a:xfrm flipH="1" rot="10800000">
              <a:off x="2874300" y="433550"/>
              <a:ext cx="919200" cy="4632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74" name="Google Shape;374;p54"/>
          <p:cNvGrpSpPr/>
          <p:nvPr/>
        </p:nvGrpSpPr>
        <p:grpSpPr>
          <a:xfrm>
            <a:off x="486900" y="1850534"/>
            <a:ext cx="3001200" cy="863700"/>
            <a:chOff x="486900" y="1850534"/>
            <a:chExt cx="3001200" cy="863700"/>
          </a:xfrm>
        </p:grpSpPr>
        <p:sp>
          <p:nvSpPr>
            <p:cNvPr id="375" name="Google Shape;375;p54"/>
            <p:cNvSpPr/>
            <p:nvPr/>
          </p:nvSpPr>
          <p:spPr>
            <a:xfrm>
              <a:off x="486900" y="1850534"/>
              <a:ext cx="2387400" cy="8637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The result of calling </a:t>
              </a:r>
              <a:r>
                <a:rPr b="1" lang="en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apply</a:t>
              </a:r>
              <a:r>
                <a:rPr lang="en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is an array.</a:t>
              </a:r>
              <a:endPara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376" name="Google Shape;376;p54"/>
            <p:cNvCxnSpPr>
              <a:stCxn id="375" idx="3"/>
            </p:cNvCxnSpPr>
            <p:nvPr/>
          </p:nvCxnSpPr>
          <p:spPr>
            <a:xfrm>
              <a:off x="2874300" y="2282384"/>
              <a:ext cx="613800" cy="82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77" name="Google Shape;377;p54"/>
          <p:cNvGrpSpPr/>
          <p:nvPr/>
        </p:nvGrpSpPr>
        <p:grpSpPr>
          <a:xfrm>
            <a:off x="486900" y="3126000"/>
            <a:ext cx="3375600" cy="1041900"/>
            <a:chOff x="486900" y="3126000"/>
            <a:chExt cx="3375600" cy="1041900"/>
          </a:xfrm>
        </p:grpSpPr>
        <p:sp>
          <p:nvSpPr>
            <p:cNvPr id="378" name="Google Shape;378;p54"/>
            <p:cNvSpPr/>
            <p:nvPr/>
          </p:nvSpPr>
          <p:spPr>
            <a:xfrm>
              <a:off x="486900" y="3126000"/>
              <a:ext cx="2387400" cy="10419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To add the resulting array to </a:t>
              </a:r>
              <a:r>
                <a:rPr b="1" lang="en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pups</a:t>
              </a:r>
              <a:r>
                <a:rPr lang="en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, we use </a:t>
              </a:r>
              <a:r>
                <a:rPr b="1" lang="en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.</a:t>
              </a:r>
              <a:r>
                <a:rPr b="1" lang="en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with_columns</a:t>
              </a:r>
              <a:r>
                <a:rPr lang="en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.</a:t>
              </a:r>
              <a:endPara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379" name="Google Shape;379;p54"/>
            <p:cNvCxnSpPr>
              <a:stCxn id="378" idx="3"/>
            </p:cNvCxnSpPr>
            <p:nvPr/>
          </p:nvCxnSpPr>
          <p:spPr>
            <a:xfrm flipH="1" rot="10800000">
              <a:off x="2874300" y="3379650"/>
              <a:ext cx="988200" cy="2673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393E41"/>
      </a:dk1>
      <a:lt1>
        <a:srgbClr val="FFFFFF"/>
      </a:lt1>
      <a:dk2>
        <a:srgbClr val="2F6C9D"/>
      </a:dk2>
      <a:lt2>
        <a:srgbClr val="DBAD06"/>
      </a:lt2>
      <a:accent1>
        <a:srgbClr val="90CD7A"/>
      </a:accent1>
      <a:accent2>
        <a:srgbClr val="C1E3B5"/>
      </a:accent2>
      <a:accent3>
        <a:srgbClr val="F88562"/>
      </a:accent3>
      <a:accent4>
        <a:srgbClr val="FBC3B1"/>
      </a:accent4>
      <a:accent5>
        <a:srgbClr val="629FD0"/>
      </a:accent5>
      <a:accent6>
        <a:srgbClr val="C0D8ED"/>
      </a:accent6>
      <a:hlink>
        <a:srgbClr val="F885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