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3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Relationship Id="rId3" Type="http://schemas.openxmlformats.org/officeDocument/2006/relationships/image" Target="../media/image1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3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Relationship Id="rId3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3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_city.jpeg" descr="logo_city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6193" y="5763885"/>
            <a:ext cx="6432824" cy="3345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799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799" y="0"/>
                </a:lnTo>
                <a:lnTo>
                  <a:pt x="0" y="0"/>
                </a:lnTo>
                <a:close/>
                <a:moveTo>
                  <a:pt x="9216" y="9911"/>
                </a:moveTo>
                <a:cubicBezTo>
                  <a:pt x="9227" y="9898"/>
                  <a:pt x="9241" y="9903"/>
                  <a:pt x="9248" y="9924"/>
                </a:cubicBezTo>
                <a:cubicBezTo>
                  <a:pt x="9255" y="9945"/>
                  <a:pt x="9251" y="9975"/>
                  <a:pt x="9240" y="9988"/>
                </a:cubicBezTo>
                <a:cubicBezTo>
                  <a:pt x="9229" y="10001"/>
                  <a:pt x="9215" y="9993"/>
                  <a:pt x="9208" y="9972"/>
                </a:cubicBezTo>
                <a:cubicBezTo>
                  <a:pt x="9201" y="9951"/>
                  <a:pt x="9205" y="9924"/>
                  <a:pt x="9216" y="991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20" name="SAP Vulnerability Disclosure"/>
          <p:cNvSpPr txBox="1"/>
          <p:nvPr>
            <p:ph type="ctrTitle"/>
          </p:nvPr>
        </p:nvSpPr>
        <p:spPr>
          <a:xfrm>
            <a:off x="1599059" y="2669057"/>
            <a:ext cx="11018805" cy="3178639"/>
          </a:xfrm>
          <a:prstGeom prst="rect">
            <a:avLst/>
          </a:prstGeom>
        </p:spPr>
        <p:txBody>
          <a:bodyPr/>
          <a:lstStyle>
            <a:lvl1pPr defTabSz="490727">
              <a:defRPr sz="9912"/>
            </a:lvl1pPr>
          </a:lstStyle>
          <a:p>
            <a:pPr/>
            <a:r>
              <a:t>SAP Vulnerability Disclosure</a:t>
            </a:r>
          </a:p>
        </p:txBody>
      </p:sp>
      <p:pic>
        <p:nvPicPr>
          <p:cNvPr id="121" name="NSA_eagle.jpg" descr="NSA_eagl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45813" y="6945"/>
            <a:ext cx="1240407" cy="143391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"/>
          <p:cNvSpPr/>
          <p:nvPr/>
        </p:nvSpPr>
        <p:spPr>
          <a:xfrm>
            <a:off x="254000" y="-38100"/>
            <a:ext cx="276225" cy="98806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Rectangle"/>
          <p:cNvSpPr/>
          <p:nvPr/>
        </p:nvSpPr>
        <p:spPr>
          <a:xfrm>
            <a:off x="749300" y="-63500"/>
            <a:ext cx="276225" cy="9880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creen Shot 2018-04-13 at 12.04.12 PM.png" descr="Screen Shot 2018-04-13 at 12.04.12 PM.png"/>
          <p:cNvPicPr>
            <a:picLocks noChangeAspect="0"/>
          </p:cNvPicPr>
          <p:nvPr/>
        </p:nvPicPr>
        <p:blipFill>
          <a:blip r:embed="rId2">
            <a:extLst/>
          </a:blip>
          <a:srcRect l="0" t="0" r="0" b="33931"/>
          <a:stretch>
            <a:fillRect/>
          </a:stretch>
        </p:blipFill>
        <p:spPr>
          <a:xfrm>
            <a:off x="1749364" y="833377"/>
            <a:ext cx="11026479" cy="6630939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Oval"/>
          <p:cNvSpPr/>
          <p:nvPr/>
        </p:nvSpPr>
        <p:spPr>
          <a:xfrm>
            <a:off x="1270000" y="870270"/>
            <a:ext cx="2699197" cy="1137048"/>
          </a:xfrm>
          <a:prstGeom prst="ellips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Rectangle"/>
          <p:cNvSpPr/>
          <p:nvPr/>
        </p:nvSpPr>
        <p:spPr>
          <a:xfrm>
            <a:off x="1684575" y="2810327"/>
            <a:ext cx="10444858" cy="1962349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Rectangle"/>
          <p:cNvSpPr/>
          <p:nvPr/>
        </p:nvSpPr>
        <p:spPr>
          <a:xfrm>
            <a:off x="254000" y="-88900"/>
            <a:ext cx="276225" cy="99314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Rectangle"/>
          <p:cNvSpPr/>
          <p:nvPr/>
        </p:nvSpPr>
        <p:spPr>
          <a:xfrm>
            <a:off x="749300" y="-63500"/>
            <a:ext cx="276225" cy="10058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0" name="logo_city.jpeg" descr="logo_city.jpeg"/>
          <p:cNvPicPr>
            <a:picLocks noChangeAspect="1"/>
          </p:cNvPicPr>
          <p:nvPr/>
        </p:nvPicPr>
        <p:blipFill>
          <a:blip r:embed="rId3">
            <a:extLst/>
          </a:blip>
          <a:srcRect l="0" t="0" r="6" b="17"/>
          <a:stretch>
            <a:fillRect/>
          </a:stretch>
        </p:blipFill>
        <p:spPr>
          <a:xfrm>
            <a:off x="1143000" y="8090455"/>
            <a:ext cx="2032397" cy="105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4"/>
                </a:lnTo>
                <a:lnTo>
                  <a:pt x="0" y="21600"/>
                </a:lnTo>
                <a:lnTo>
                  <a:pt x="10802" y="21600"/>
                </a:lnTo>
                <a:lnTo>
                  <a:pt x="21600" y="21600"/>
                </a:lnTo>
                <a:lnTo>
                  <a:pt x="21600" y="10804"/>
                </a:lnTo>
                <a:lnTo>
                  <a:pt x="21600" y="0"/>
                </a:lnTo>
                <a:lnTo>
                  <a:pt x="10802" y="0"/>
                </a:lnTo>
                <a:lnTo>
                  <a:pt x="0" y="0"/>
                </a:lnTo>
                <a:close/>
                <a:moveTo>
                  <a:pt x="9216" y="9912"/>
                </a:moveTo>
                <a:cubicBezTo>
                  <a:pt x="9227" y="9899"/>
                  <a:pt x="9243" y="9907"/>
                  <a:pt x="9250" y="9928"/>
                </a:cubicBezTo>
                <a:cubicBezTo>
                  <a:pt x="9257" y="9949"/>
                  <a:pt x="9252" y="9980"/>
                  <a:pt x="9241" y="9993"/>
                </a:cubicBezTo>
                <a:cubicBezTo>
                  <a:pt x="9230" y="10006"/>
                  <a:pt x="9215" y="9998"/>
                  <a:pt x="9208" y="9977"/>
                </a:cubicBezTo>
                <a:cubicBezTo>
                  <a:pt x="9201" y="9956"/>
                  <a:pt x="9205" y="9925"/>
                  <a:pt x="9216" y="991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1" name="Line"/>
          <p:cNvSpPr/>
          <p:nvPr/>
        </p:nvSpPr>
        <p:spPr>
          <a:xfrm>
            <a:off x="10002977" y="3234266"/>
            <a:ext cx="2032398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1817449" y="3581400"/>
            <a:ext cx="2541101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What I got…?"/>
          <p:cNvSpPr txBox="1"/>
          <p:nvPr/>
        </p:nvSpPr>
        <p:spPr>
          <a:xfrm>
            <a:off x="4409186" y="646051"/>
            <a:ext cx="502462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What I got…?</a:t>
            </a:r>
          </a:p>
        </p:txBody>
      </p:sp>
      <p:pic>
        <p:nvPicPr>
          <p:cNvPr id="195" name="IMG_5791.JPG" descr="IMG_579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0820" y="1855557"/>
            <a:ext cx="4665215" cy="6220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G_5792.JPG" descr="IMG_579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22796" y="1985514"/>
            <a:ext cx="4336930" cy="578257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Rectangle"/>
          <p:cNvSpPr/>
          <p:nvPr/>
        </p:nvSpPr>
        <p:spPr>
          <a:xfrm>
            <a:off x="254000" y="-88900"/>
            <a:ext cx="276225" cy="99314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Rectangle"/>
          <p:cNvSpPr/>
          <p:nvPr/>
        </p:nvSpPr>
        <p:spPr>
          <a:xfrm>
            <a:off x="749300" y="-63500"/>
            <a:ext cx="276225" cy="10058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0" name="logo_city.jpeg" descr="logo_city.jpeg"/>
          <p:cNvPicPr>
            <a:picLocks noChangeAspect="1"/>
          </p:cNvPicPr>
          <p:nvPr/>
        </p:nvPicPr>
        <p:blipFill>
          <a:blip r:embed="rId4">
            <a:extLst/>
          </a:blip>
          <a:srcRect l="0" t="0" r="6" b="17"/>
          <a:stretch>
            <a:fillRect/>
          </a:stretch>
        </p:blipFill>
        <p:spPr>
          <a:xfrm>
            <a:off x="1143000" y="8090455"/>
            <a:ext cx="2032397" cy="105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4"/>
                </a:lnTo>
                <a:lnTo>
                  <a:pt x="0" y="21600"/>
                </a:lnTo>
                <a:lnTo>
                  <a:pt x="10802" y="21600"/>
                </a:lnTo>
                <a:lnTo>
                  <a:pt x="21600" y="21600"/>
                </a:lnTo>
                <a:lnTo>
                  <a:pt x="21600" y="10804"/>
                </a:lnTo>
                <a:lnTo>
                  <a:pt x="21600" y="0"/>
                </a:lnTo>
                <a:lnTo>
                  <a:pt x="10802" y="0"/>
                </a:lnTo>
                <a:lnTo>
                  <a:pt x="0" y="0"/>
                </a:lnTo>
                <a:close/>
                <a:moveTo>
                  <a:pt x="9216" y="9912"/>
                </a:moveTo>
                <a:cubicBezTo>
                  <a:pt x="9227" y="9899"/>
                  <a:pt x="9243" y="9907"/>
                  <a:pt x="9250" y="9928"/>
                </a:cubicBezTo>
                <a:cubicBezTo>
                  <a:pt x="9257" y="9949"/>
                  <a:pt x="9252" y="9980"/>
                  <a:pt x="9241" y="9993"/>
                </a:cubicBezTo>
                <a:cubicBezTo>
                  <a:pt x="9230" y="10006"/>
                  <a:pt x="9215" y="9998"/>
                  <a:pt x="9208" y="9977"/>
                </a:cubicBezTo>
                <a:cubicBezTo>
                  <a:pt x="9201" y="9956"/>
                  <a:pt x="9205" y="9925"/>
                  <a:pt x="9216" y="991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tryharder.png" descr="tryhar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1066800"/>
            <a:ext cx="7620000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Rectangle"/>
          <p:cNvSpPr/>
          <p:nvPr/>
        </p:nvSpPr>
        <p:spPr>
          <a:xfrm>
            <a:off x="254000" y="-88900"/>
            <a:ext cx="276225" cy="99314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Rectangle"/>
          <p:cNvSpPr/>
          <p:nvPr/>
        </p:nvSpPr>
        <p:spPr>
          <a:xfrm>
            <a:off x="749300" y="-63500"/>
            <a:ext cx="276225" cy="10058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6" name="logo_city.jpeg" descr="logo_city.jpeg"/>
          <p:cNvPicPr>
            <a:picLocks noChangeAspect="1"/>
          </p:cNvPicPr>
          <p:nvPr/>
        </p:nvPicPr>
        <p:blipFill>
          <a:blip r:embed="rId3">
            <a:extLst/>
          </a:blip>
          <a:srcRect l="0" t="0" r="6" b="17"/>
          <a:stretch>
            <a:fillRect/>
          </a:stretch>
        </p:blipFill>
        <p:spPr>
          <a:xfrm>
            <a:off x="1143000" y="8090455"/>
            <a:ext cx="2032397" cy="105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4"/>
                </a:lnTo>
                <a:lnTo>
                  <a:pt x="0" y="21600"/>
                </a:lnTo>
                <a:lnTo>
                  <a:pt x="10802" y="21600"/>
                </a:lnTo>
                <a:lnTo>
                  <a:pt x="21600" y="21600"/>
                </a:lnTo>
                <a:lnTo>
                  <a:pt x="21600" y="10804"/>
                </a:lnTo>
                <a:lnTo>
                  <a:pt x="21600" y="0"/>
                </a:lnTo>
                <a:lnTo>
                  <a:pt x="10802" y="0"/>
                </a:lnTo>
                <a:lnTo>
                  <a:pt x="0" y="0"/>
                </a:lnTo>
                <a:close/>
                <a:moveTo>
                  <a:pt x="9216" y="9912"/>
                </a:moveTo>
                <a:cubicBezTo>
                  <a:pt x="9227" y="9899"/>
                  <a:pt x="9243" y="9907"/>
                  <a:pt x="9250" y="9928"/>
                </a:cubicBezTo>
                <a:cubicBezTo>
                  <a:pt x="9257" y="9949"/>
                  <a:pt x="9252" y="9980"/>
                  <a:pt x="9241" y="9993"/>
                </a:cubicBezTo>
                <a:cubicBezTo>
                  <a:pt x="9230" y="10006"/>
                  <a:pt x="9215" y="9998"/>
                  <a:pt x="9208" y="9977"/>
                </a:cubicBezTo>
                <a:cubicBezTo>
                  <a:pt x="9201" y="9956"/>
                  <a:pt x="9205" y="9925"/>
                  <a:pt x="9216" y="991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o let's do eee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let's do eeet…</a:t>
            </a:r>
          </a:p>
        </p:txBody>
      </p:sp>
      <p:sp>
        <p:nvSpPr>
          <p:cNvPr id="209" name="This vulnerability is based on lack of security permissions…"/>
          <p:cNvSpPr txBox="1"/>
          <p:nvPr>
            <p:ph type="body" idx="1"/>
          </p:nvPr>
        </p:nvSpPr>
        <p:spPr>
          <a:xfrm>
            <a:off x="1079500" y="1502289"/>
            <a:ext cx="11951048" cy="6424812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This vulnerability is based on lack of security permissions</a:t>
            </a:r>
          </a:p>
          <a:p>
            <a:pPr/>
            <a:r>
              <a:t>Usually user anonymous is used to let users read or download content from portal </a:t>
            </a:r>
          </a:p>
          <a:p>
            <a:pPr/>
            <a:r>
              <a:t>Module </a:t>
            </a:r>
            <a:r>
              <a:rPr i="1"/>
              <a:t>navigation</a:t>
            </a:r>
            <a:r>
              <a:t> in the </a:t>
            </a:r>
            <a:r>
              <a:rPr i="1"/>
              <a:t>KM </a:t>
            </a:r>
            <a:r>
              <a:t>reads any folder with the variable </a:t>
            </a:r>
            <a:r>
              <a:rPr i="1"/>
              <a:t>Uri= </a:t>
            </a:r>
          </a:p>
          <a:p>
            <a:pPr/>
            <a:r>
              <a:t>Almost all the links generated from SAP have all the path for the folders or modules</a:t>
            </a:r>
          </a:p>
          <a:p>
            <a:pPr/>
            <a:r>
              <a:t>The KM (Knowledge Management) is known to deliver many features and rarely secured.</a:t>
            </a:r>
          </a:p>
        </p:txBody>
      </p:sp>
      <p:sp>
        <p:nvSpPr>
          <p:cNvPr id="210" name="Rectangle"/>
          <p:cNvSpPr/>
          <p:nvPr/>
        </p:nvSpPr>
        <p:spPr>
          <a:xfrm>
            <a:off x="254000" y="-88900"/>
            <a:ext cx="276225" cy="99314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Rectangle"/>
          <p:cNvSpPr/>
          <p:nvPr/>
        </p:nvSpPr>
        <p:spPr>
          <a:xfrm>
            <a:off x="749300" y="-63500"/>
            <a:ext cx="276225" cy="10058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3" name="logo_city.jpeg" descr="logo_city.jpeg"/>
          <p:cNvPicPr>
            <a:picLocks noChangeAspect="1"/>
          </p:cNvPicPr>
          <p:nvPr/>
        </p:nvPicPr>
        <p:blipFill>
          <a:blip r:embed="rId2">
            <a:extLst/>
          </a:blip>
          <a:srcRect l="0" t="0" r="6" b="17"/>
          <a:stretch>
            <a:fillRect/>
          </a:stretch>
        </p:blipFill>
        <p:spPr>
          <a:xfrm>
            <a:off x="1143000" y="8090455"/>
            <a:ext cx="2032397" cy="105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4"/>
                </a:lnTo>
                <a:lnTo>
                  <a:pt x="0" y="21600"/>
                </a:lnTo>
                <a:lnTo>
                  <a:pt x="10802" y="21600"/>
                </a:lnTo>
                <a:lnTo>
                  <a:pt x="21600" y="21600"/>
                </a:lnTo>
                <a:lnTo>
                  <a:pt x="21600" y="10804"/>
                </a:lnTo>
                <a:lnTo>
                  <a:pt x="21600" y="0"/>
                </a:lnTo>
                <a:lnTo>
                  <a:pt x="10802" y="0"/>
                </a:lnTo>
                <a:lnTo>
                  <a:pt x="0" y="0"/>
                </a:lnTo>
                <a:close/>
                <a:moveTo>
                  <a:pt x="9216" y="9912"/>
                </a:moveTo>
                <a:cubicBezTo>
                  <a:pt x="9227" y="9899"/>
                  <a:pt x="9243" y="9907"/>
                  <a:pt x="9250" y="9928"/>
                </a:cubicBezTo>
                <a:cubicBezTo>
                  <a:pt x="9257" y="9949"/>
                  <a:pt x="9252" y="9980"/>
                  <a:pt x="9241" y="9993"/>
                </a:cubicBezTo>
                <a:cubicBezTo>
                  <a:pt x="9230" y="10006"/>
                  <a:pt x="9215" y="9998"/>
                  <a:pt x="9208" y="9977"/>
                </a:cubicBezTo>
                <a:cubicBezTo>
                  <a:pt x="9201" y="9956"/>
                  <a:pt x="9205" y="9925"/>
                  <a:pt x="9216" y="991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cat_succ.png" descr="cat_succ.png"/>
          <p:cNvPicPr>
            <a:picLocks noChangeAspect="1"/>
          </p:cNvPicPr>
          <p:nvPr/>
        </p:nvPicPr>
        <p:blipFill>
          <a:blip r:embed="rId2">
            <a:extLst/>
          </a:blip>
          <a:srcRect l="15226" t="14093" r="16589" b="15689"/>
          <a:stretch>
            <a:fillRect/>
          </a:stretch>
        </p:blipFill>
        <p:spPr>
          <a:xfrm>
            <a:off x="3113285" y="1593254"/>
            <a:ext cx="6778244" cy="656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Rectangle"/>
          <p:cNvSpPr/>
          <p:nvPr/>
        </p:nvSpPr>
        <p:spPr>
          <a:xfrm>
            <a:off x="254000" y="-88900"/>
            <a:ext cx="276225" cy="99314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Rectangle"/>
          <p:cNvSpPr/>
          <p:nvPr/>
        </p:nvSpPr>
        <p:spPr>
          <a:xfrm>
            <a:off x="749300" y="-63500"/>
            <a:ext cx="276225" cy="10058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9" name="logo_city.jpeg" descr="logo_city.jpeg"/>
          <p:cNvPicPr>
            <a:picLocks noChangeAspect="1"/>
          </p:cNvPicPr>
          <p:nvPr/>
        </p:nvPicPr>
        <p:blipFill>
          <a:blip r:embed="rId3">
            <a:extLst/>
          </a:blip>
          <a:srcRect l="0" t="0" r="6" b="17"/>
          <a:stretch>
            <a:fillRect/>
          </a:stretch>
        </p:blipFill>
        <p:spPr>
          <a:xfrm>
            <a:off x="1143000" y="8090455"/>
            <a:ext cx="2032397" cy="105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4"/>
                </a:lnTo>
                <a:lnTo>
                  <a:pt x="0" y="21600"/>
                </a:lnTo>
                <a:lnTo>
                  <a:pt x="10802" y="21600"/>
                </a:lnTo>
                <a:lnTo>
                  <a:pt x="21600" y="21600"/>
                </a:lnTo>
                <a:lnTo>
                  <a:pt x="21600" y="10804"/>
                </a:lnTo>
                <a:lnTo>
                  <a:pt x="21600" y="0"/>
                </a:lnTo>
                <a:lnTo>
                  <a:pt x="10802" y="0"/>
                </a:lnTo>
                <a:lnTo>
                  <a:pt x="0" y="0"/>
                </a:lnTo>
                <a:close/>
                <a:moveTo>
                  <a:pt x="9216" y="9912"/>
                </a:moveTo>
                <a:cubicBezTo>
                  <a:pt x="9227" y="9899"/>
                  <a:pt x="9243" y="9907"/>
                  <a:pt x="9250" y="9928"/>
                </a:cubicBezTo>
                <a:cubicBezTo>
                  <a:pt x="9257" y="9949"/>
                  <a:pt x="9252" y="9980"/>
                  <a:pt x="9241" y="9993"/>
                </a:cubicBezTo>
                <a:cubicBezTo>
                  <a:pt x="9230" y="10006"/>
                  <a:pt x="9215" y="9998"/>
                  <a:pt x="9208" y="9977"/>
                </a:cubicBezTo>
                <a:cubicBezTo>
                  <a:pt x="9201" y="9956"/>
                  <a:pt x="9205" y="9925"/>
                  <a:pt x="9216" y="991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615" y="456842"/>
            <a:ext cx="5630593" cy="8423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00" y="743501"/>
            <a:ext cx="6013232" cy="32061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5" name="Group"/>
          <p:cNvGrpSpPr/>
          <p:nvPr/>
        </p:nvGrpSpPr>
        <p:grpSpPr>
          <a:xfrm>
            <a:off x="6264376" y="4673600"/>
            <a:ext cx="6692479" cy="4046948"/>
            <a:chOff x="0" y="0"/>
            <a:chExt cx="6692478" cy="4046947"/>
          </a:xfrm>
        </p:grpSpPr>
        <p:pic>
          <p:nvPicPr>
            <p:cNvPr id="22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692479" cy="40469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Rectangle"/>
            <p:cNvSpPr/>
            <p:nvPr/>
          </p:nvSpPr>
          <p:spPr>
            <a:xfrm>
              <a:off x="3357957" y="36828"/>
              <a:ext cx="2657684" cy="2898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26" name="Rectangle"/>
          <p:cNvSpPr/>
          <p:nvPr/>
        </p:nvSpPr>
        <p:spPr>
          <a:xfrm>
            <a:off x="254000" y="-88900"/>
            <a:ext cx="276225" cy="99314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Rectangle"/>
          <p:cNvSpPr/>
          <p:nvPr/>
        </p:nvSpPr>
        <p:spPr>
          <a:xfrm>
            <a:off x="749300" y="-63500"/>
            <a:ext cx="276225" cy="10058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9" name="logo_city.jpeg" descr="logo_city.jpeg"/>
          <p:cNvPicPr>
            <a:picLocks noChangeAspect="1"/>
          </p:cNvPicPr>
          <p:nvPr/>
        </p:nvPicPr>
        <p:blipFill>
          <a:blip r:embed="rId5">
            <a:extLst/>
          </a:blip>
          <a:srcRect l="0" t="0" r="6" b="17"/>
          <a:stretch>
            <a:fillRect/>
          </a:stretch>
        </p:blipFill>
        <p:spPr>
          <a:xfrm>
            <a:off x="1143000" y="8090455"/>
            <a:ext cx="2032397" cy="105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4"/>
                </a:lnTo>
                <a:lnTo>
                  <a:pt x="0" y="21600"/>
                </a:lnTo>
                <a:lnTo>
                  <a:pt x="10802" y="21600"/>
                </a:lnTo>
                <a:lnTo>
                  <a:pt x="21600" y="21600"/>
                </a:lnTo>
                <a:lnTo>
                  <a:pt x="21600" y="10804"/>
                </a:lnTo>
                <a:lnTo>
                  <a:pt x="21600" y="0"/>
                </a:lnTo>
                <a:lnTo>
                  <a:pt x="10802" y="0"/>
                </a:lnTo>
                <a:lnTo>
                  <a:pt x="0" y="0"/>
                </a:lnTo>
                <a:close/>
                <a:moveTo>
                  <a:pt x="9216" y="9912"/>
                </a:moveTo>
                <a:cubicBezTo>
                  <a:pt x="9227" y="9899"/>
                  <a:pt x="9243" y="9907"/>
                  <a:pt x="9250" y="9928"/>
                </a:cubicBezTo>
                <a:cubicBezTo>
                  <a:pt x="9257" y="9949"/>
                  <a:pt x="9252" y="9980"/>
                  <a:pt x="9241" y="9993"/>
                </a:cubicBezTo>
                <a:cubicBezTo>
                  <a:pt x="9230" y="10006"/>
                  <a:pt x="9215" y="9998"/>
                  <a:pt x="9208" y="9977"/>
                </a:cubicBezTo>
                <a:cubicBezTo>
                  <a:pt x="9201" y="9956"/>
                  <a:pt x="9205" y="9925"/>
                  <a:pt x="9216" y="991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wild.png" descr="wil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5678" y="388502"/>
            <a:ext cx="5160664" cy="6677899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Let's take a little bite…"/>
          <p:cNvSpPr txBox="1"/>
          <p:nvPr/>
        </p:nvSpPr>
        <p:spPr>
          <a:xfrm>
            <a:off x="3025698" y="7345208"/>
            <a:ext cx="6953404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Let's take a little bite… </a:t>
            </a:r>
          </a:p>
        </p:txBody>
      </p:sp>
      <p:sp>
        <p:nvSpPr>
          <p:cNvPr id="233" name="Rectangle"/>
          <p:cNvSpPr/>
          <p:nvPr/>
        </p:nvSpPr>
        <p:spPr>
          <a:xfrm>
            <a:off x="254000" y="-88900"/>
            <a:ext cx="276225" cy="99314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Rectangle"/>
          <p:cNvSpPr/>
          <p:nvPr/>
        </p:nvSpPr>
        <p:spPr>
          <a:xfrm>
            <a:off x="749300" y="-63500"/>
            <a:ext cx="276225" cy="10058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6" name="logo_city.jpeg" descr="logo_city.jpeg"/>
          <p:cNvPicPr>
            <a:picLocks noChangeAspect="1"/>
          </p:cNvPicPr>
          <p:nvPr/>
        </p:nvPicPr>
        <p:blipFill>
          <a:blip r:embed="rId3">
            <a:extLst/>
          </a:blip>
          <a:srcRect l="0" t="0" r="6" b="17"/>
          <a:stretch>
            <a:fillRect/>
          </a:stretch>
        </p:blipFill>
        <p:spPr>
          <a:xfrm>
            <a:off x="1143000" y="8090455"/>
            <a:ext cx="2032397" cy="105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4"/>
                </a:lnTo>
                <a:lnTo>
                  <a:pt x="0" y="21600"/>
                </a:lnTo>
                <a:lnTo>
                  <a:pt x="10802" y="21600"/>
                </a:lnTo>
                <a:lnTo>
                  <a:pt x="21600" y="21600"/>
                </a:lnTo>
                <a:lnTo>
                  <a:pt x="21600" y="10804"/>
                </a:lnTo>
                <a:lnTo>
                  <a:pt x="21600" y="0"/>
                </a:lnTo>
                <a:lnTo>
                  <a:pt x="10802" y="0"/>
                </a:lnTo>
                <a:lnTo>
                  <a:pt x="0" y="0"/>
                </a:lnTo>
                <a:close/>
                <a:moveTo>
                  <a:pt x="9216" y="9912"/>
                </a:moveTo>
                <a:cubicBezTo>
                  <a:pt x="9227" y="9899"/>
                  <a:pt x="9243" y="9907"/>
                  <a:pt x="9250" y="9928"/>
                </a:cubicBezTo>
                <a:cubicBezTo>
                  <a:pt x="9257" y="9949"/>
                  <a:pt x="9252" y="9980"/>
                  <a:pt x="9241" y="9993"/>
                </a:cubicBezTo>
                <a:cubicBezTo>
                  <a:pt x="9230" y="10006"/>
                  <a:pt x="9215" y="9998"/>
                  <a:pt x="9208" y="9977"/>
                </a:cubicBezTo>
                <a:cubicBezTo>
                  <a:pt x="9201" y="9956"/>
                  <a:pt x="9205" y="9925"/>
                  <a:pt x="9216" y="991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DEMO TIME!!"/>
          <p:cNvSpPr txBox="1"/>
          <p:nvPr/>
        </p:nvSpPr>
        <p:spPr>
          <a:xfrm>
            <a:off x="1590540" y="748477"/>
            <a:ext cx="10760808" cy="147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000"/>
            </a:lvl1pPr>
          </a:lstStyle>
          <a:p>
            <a:pPr/>
            <a:r>
              <a:t>DEMO TIME!!</a:t>
            </a:r>
          </a:p>
        </p:txBody>
      </p:sp>
      <p:sp>
        <p:nvSpPr>
          <p:cNvPr id="239" name="Rectangle"/>
          <p:cNvSpPr/>
          <p:nvPr/>
        </p:nvSpPr>
        <p:spPr>
          <a:xfrm>
            <a:off x="254000" y="-88900"/>
            <a:ext cx="276225" cy="99314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Rectangle"/>
          <p:cNvSpPr/>
          <p:nvPr/>
        </p:nvSpPr>
        <p:spPr>
          <a:xfrm>
            <a:off x="749300" y="-63500"/>
            <a:ext cx="276225" cy="10058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2" name="logo_city.jpeg" descr="logo_city.jpeg"/>
          <p:cNvPicPr>
            <a:picLocks noChangeAspect="1"/>
          </p:cNvPicPr>
          <p:nvPr/>
        </p:nvPicPr>
        <p:blipFill>
          <a:blip r:embed="rId2">
            <a:extLst/>
          </a:blip>
          <a:srcRect l="0" t="0" r="1" b="2"/>
          <a:stretch>
            <a:fillRect/>
          </a:stretch>
        </p:blipFill>
        <p:spPr>
          <a:xfrm>
            <a:off x="4320215" y="6198155"/>
            <a:ext cx="5301458" cy="275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2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2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9217" y="9912"/>
                </a:moveTo>
                <a:cubicBezTo>
                  <a:pt x="9228" y="9899"/>
                  <a:pt x="9242" y="9904"/>
                  <a:pt x="9249" y="9925"/>
                </a:cubicBezTo>
                <a:cubicBezTo>
                  <a:pt x="9256" y="9946"/>
                  <a:pt x="9252" y="9974"/>
                  <a:pt x="9241" y="9987"/>
                </a:cubicBezTo>
                <a:cubicBezTo>
                  <a:pt x="9230" y="10000"/>
                  <a:pt x="9216" y="9996"/>
                  <a:pt x="9209" y="9974"/>
                </a:cubicBezTo>
                <a:cubicBezTo>
                  <a:pt x="9202" y="9953"/>
                  <a:pt x="9206" y="9925"/>
                  <a:pt x="9217" y="991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4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8240" t="17769" r="34898" b="0"/>
          <a:stretch>
            <a:fillRect/>
          </a:stretch>
        </p:blipFill>
        <p:spPr>
          <a:xfrm>
            <a:off x="4933982" y="2170840"/>
            <a:ext cx="4073763" cy="3917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Q&amp;A"/>
          <p:cNvSpPr txBox="1"/>
          <p:nvPr>
            <p:ph type="title"/>
          </p:nvPr>
        </p:nvSpPr>
        <p:spPr>
          <a:xfrm>
            <a:off x="3048620" y="6522591"/>
            <a:ext cx="6907560" cy="2189609"/>
          </a:xfrm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  <p:pic>
        <p:nvPicPr>
          <p:cNvPr id="246" name="questions.jpg" descr="question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400" y="1066800"/>
            <a:ext cx="8382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Rectangle"/>
          <p:cNvSpPr/>
          <p:nvPr/>
        </p:nvSpPr>
        <p:spPr>
          <a:xfrm>
            <a:off x="254000" y="-88900"/>
            <a:ext cx="276225" cy="99314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Rectangle"/>
          <p:cNvSpPr/>
          <p:nvPr/>
        </p:nvSpPr>
        <p:spPr>
          <a:xfrm>
            <a:off x="749300" y="-63500"/>
            <a:ext cx="276225" cy="10058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0" name="logo_city.jpeg" descr="logo_city.jpeg"/>
          <p:cNvPicPr>
            <a:picLocks noChangeAspect="1"/>
          </p:cNvPicPr>
          <p:nvPr/>
        </p:nvPicPr>
        <p:blipFill>
          <a:blip r:embed="rId3">
            <a:extLst/>
          </a:blip>
          <a:srcRect l="0" t="0" r="6" b="17"/>
          <a:stretch>
            <a:fillRect/>
          </a:stretch>
        </p:blipFill>
        <p:spPr>
          <a:xfrm>
            <a:off x="1143000" y="8090455"/>
            <a:ext cx="2032397" cy="105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4"/>
                </a:lnTo>
                <a:lnTo>
                  <a:pt x="0" y="21600"/>
                </a:lnTo>
                <a:lnTo>
                  <a:pt x="10802" y="21600"/>
                </a:lnTo>
                <a:lnTo>
                  <a:pt x="21600" y="21600"/>
                </a:lnTo>
                <a:lnTo>
                  <a:pt x="21600" y="10804"/>
                </a:lnTo>
                <a:lnTo>
                  <a:pt x="21600" y="0"/>
                </a:lnTo>
                <a:lnTo>
                  <a:pt x="10802" y="0"/>
                </a:lnTo>
                <a:lnTo>
                  <a:pt x="0" y="0"/>
                </a:lnTo>
                <a:close/>
                <a:moveTo>
                  <a:pt x="9216" y="9912"/>
                </a:moveTo>
                <a:cubicBezTo>
                  <a:pt x="9227" y="9899"/>
                  <a:pt x="9243" y="9907"/>
                  <a:pt x="9250" y="9928"/>
                </a:cubicBezTo>
                <a:cubicBezTo>
                  <a:pt x="9257" y="9949"/>
                  <a:pt x="9252" y="9980"/>
                  <a:pt x="9241" y="9993"/>
                </a:cubicBezTo>
                <a:cubicBezTo>
                  <a:pt x="9230" y="10006"/>
                  <a:pt x="9215" y="9998"/>
                  <a:pt x="9208" y="9977"/>
                </a:cubicBezTo>
                <a:cubicBezTo>
                  <a:pt x="9201" y="9956"/>
                  <a:pt x="9205" y="9925"/>
                  <a:pt x="9216" y="991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ty.jpg" descr="t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6234" y="1800634"/>
            <a:ext cx="6152332" cy="6152332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Rectangle"/>
          <p:cNvSpPr/>
          <p:nvPr/>
        </p:nvSpPr>
        <p:spPr>
          <a:xfrm>
            <a:off x="254000" y="-88900"/>
            <a:ext cx="276225" cy="99314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Rectangle"/>
          <p:cNvSpPr/>
          <p:nvPr/>
        </p:nvSpPr>
        <p:spPr>
          <a:xfrm>
            <a:off x="749300" y="-63500"/>
            <a:ext cx="276225" cy="10058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6" name="logo_city.jpeg" descr="logo_city.jpeg"/>
          <p:cNvPicPr>
            <a:picLocks noChangeAspect="1"/>
          </p:cNvPicPr>
          <p:nvPr/>
        </p:nvPicPr>
        <p:blipFill>
          <a:blip r:embed="rId3">
            <a:extLst/>
          </a:blip>
          <a:srcRect l="0" t="0" r="6" b="17"/>
          <a:stretch>
            <a:fillRect/>
          </a:stretch>
        </p:blipFill>
        <p:spPr>
          <a:xfrm>
            <a:off x="1143000" y="8090455"/>
            <a:ext cx="2032397" cy="105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4"/>
                </a:lnTo>
                <a:lnTo>
                  <a:pt x="0" y="21600"/>
                </a:lnTo>
                <a:lnTo>
                  <a:pt x="10802" y="21600"/>
                </a:lnTo>
                <a:lnTo>
                  <a:pt x="21600" y="21600"/>
                </a:lnTo>
                <a:lnTo>
                  <a:pt x="21600" y="10804"/>
                </a:lnTo>
                <a:lnTo>
                  <a:pt x="21600" y="0"/>
                </a:lnTo>
                <a:lnTo>
                  <a:pt x="10802" y="0"/>
                </a:lnTo>
                <a:lnTo>
                  <a:pt x="0" y="0"/>
                </a:lnTo>
                <a:close/>
                <a:moveTo>
                  <a:pt x="9216" y="9912"/>
                </a:moveTo>
                <a:cubicBezTo>
                  <a:pt x="9227" y="9899"/>
                  <a:pt x="9243" y="9907"/>
                  <a:pt x="9250" y="9928"/>
                </a:cubicBezTo>
                <a:cubicBezTo>
                  <a:pt x="9257" y="9949"/>
                  <a:pt x="9252" y="9980"/>
                  <a:pt x="9241" y="9993"/>
                </a:cubicBezTo>
                <a:cubicBezTo>
                  <a:pt x="9230" y="10006"/>
                  <a:pt x="9215" y="9998"/>
                  <a:pt x="9208" y="9977"/>
                </a:cubicBezTo>
                <a:cubicBezTo>
                  <a:pt x="9201" y="9956"/>
                  <a:pt x="9205" y="9925"/>
                  <a:pt x="9216" y="991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ancisco Leon Gil"/>
          <p:cNvSpPr txBox="1"/>
          <p:nvPr>
            <p:ph type="title"/>
          </p:nvPr>
        </p:nvSpPr>
        <p:spPr>
          <a:xfrm>
            <a:off x="1244600" y="3195620"/>
            <a:ext cx="5759076" cy="155418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Francisco Leon Gil</a:t>
            </a:r>
          </a:p>
        </p:txBody>
      </p:sp>
      <p:sp>
        <p:nvSpPr>
          <p:cNvPr id="127" name="Pentester for more than 11 years"/>
          <p:cNvSpPr txBox="1"/>
          <p:nvPr>
            <p:ph type="body" sz="quarter" idx="1"/>
          </p:nvPr>
        </p:nvSpPr>
        <p:spPr>
          <a:xfrm>
            <a:off x="1704787" y="5021593"/>
            <a:ext cx="4838701" cy="2263247"/>
          </a:xfrm>
          <a:prstGeom prst="rect">
            <a:avLst/>
          </a:prstGeom>
        </p:spPr>
        <p:txBody>
          <a:bodyPr/>
          <a:lstStyle/>
          <a:p>
            <a:pPr defTabSz="554990">
              <a:defRPr sz="3514"/>
            </a:pPr>
          </a:p>
          <a:p>
            <a:pPr defTabSz="554990">
              <a:defRPr sz="3514"/>
            </a:pPr>
            <a:r>
              <a:t>Pentester for more than 11 years</a:t>
            </a:r>
          </a:p>
        </p:txBody>
      </p:sp>
      <p:pic>
        <p:nvPicPr>
          <p:cNvPr id="128" name="cthboss.jpg" descr="cthbos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2636" y="1699857"/>
            <a:ext cx="5165532" cy="609988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Rectangle"/>
          <p:cNvSpPr/>
          <p:nvPr/>
        </p:nvSpPr>
        <p:spPr>
          <a:xfrm>
            <a:off x="254000" y="-38100"/>
            <a:ext cx="276225" cy="98806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749300" y="-63500"/>
            <a:ext cx="276225" cy="9880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2" name="logo_city.jpeg" descr="logo_city.jpeg"/>
          <p:cNvPicPr>
            <a:picLocks noChangeAspect="1"/>
          </p:cNvPicPr>
          <p:nvPr/>
        </p:nvPicPr>
        <p:blipFill>
          <a:blip r:embed="rId3">
            <a:extLst/>
          </a:blip>
          <a:srcRect l="0" t="0" r="6" b="17"/>
          <a:stretch>
            <a:fillRect/>
          </a:stretch>
        </p:blipFill>
        <p:spPr>
          <a:xfrm>
            <a:off x="1143000" y="8090455"/>
            <a:ext cx="2032397" cy="105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4"/>
                </a:lnTo>
                <a:lnTo>
                  <a:pt x="0" y="21600"/>
                </a:lnTo>
                <a:lnTo>
                  <a:pt x="10802" y="21600"/>
                </a:lnTo>
                <a:lnTo>
                  <a:pt x="21600" y="21600"/>
                </a:lnTo>
                <a:lnTo>
                  <a:pt x="21600" y="10804"/>
                </a:lnTo>
                <a:lnTo>
                  <a:pt x="21600" y="0"/>
                </a:lnTo>
                <a:lnTo>
                  <a:pt x="10802" y="0"/>
                </a:lnTo>
                <a:lnTo>
                  <a:pt x="0" y="0"/>
                </a:lnTo>
                <a:close/>
                <a:moveTo>
                  <a:pt x="9216" y="9912"/>
                </a:moveTo>
                <a:cubicBezTo>
                  <a:pt x="9227" y="9899"/>
                  <a:pt x="9243" y="9907"/>
                  <a:pt x="9250" y="9928"/>
                </a:cubicBezTo>
                <a:cubicBezTo>
                  <a:pt x="9257" y="9949"/>
                  <a:pt x="9252" y="9980"/>
                  <a:pt x="9241" y="9993"/>
                </a:cubicBezTo>
                <a:cubicBezTo>
                  <a:pt x="9230" y="10006"/>
                  <a:pt x="9215" y="9998"/>
                  <a:pt x="9208" y="9977"/>
                </a:cubicBezTo>
                <a:cubicBezTo>
                  <a:pt x="9201" y="9956"/>
                  <a:pt x="9205" y="9925"/>
                  <a:pt x="9216" y="991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33" name="@arphanetx"/>
          <p:cNvSpPr txBox="1"/>
          <p:nvPr/>
        </p:nvSpPr>
        <p:spPr>
          <a:xfrm>
            <a:off x="10862767" y="8515364"/>
            <a:ext cx="182026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@arphanetx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hacker.jpg" descr="hacker.jpg"/>
          <p:cNvPicPr>
            <a:picLocks noChangeAspect="1"/>
          </p:cNvPicPr>
          <p:nvPr/>
        </p:nvPicPr>
        <p:blipFill>
          <a:blip r:embed="rId2">
            <a:extLst/>
          </a:blip>
          <a:srcRect l="0" t="0" r="2108" b="2108"/>
          <a:stretch>
            <a:fillRect/>
          </a:stretch>
        </p:blipFill>
        <p:spPr>
          <a:xfrm>
            <a:off x="4346462" y="1053729"/>
            <a:ext cx="4936959" cy="752886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Rectangle"/>
          <p:cNvSpPr/>
          <p:nvPr/>
        </p:nvSpPr>
        <p:spPr>
          <a:xfrm>
            <a:off x="254000" y="-88900"/>
            <a:ext cx="276225" cy="99314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Rectangle"/>
          <p:cNvSpPr/>
          <p:nvPr/>
        </p:nvSpPr>
        <p:spPr>
          <a:xfrm>
            <a:off x="749300" y="-63500"/>
            <a:ext cx="276225" cy="10058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9" name="logo_city.jpeg" descr="logo_city.jpeg"/>
          <p:cNvPicPr>
            <a:picLocks noChangeAspect="1"/>
          </p:cNvPicPr>
          <p:nvPr/>
        </p:nvPicPr>
        <p:blipFill>
          <a:blip r:embed="rId3">
            <a:extLst/>
          </a:blip>
          <a:srcRect l="0" t="0" r="6" b="17"/>
          <a:stretch>
            <a:fillRect/>
          </a:stretch>
        </p:blipFill>
        <p:spPr>
          <a:xfrm>
            <a:off x="1143000" y="8090455"/>
            <a:ext cx="2032397" cy="105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4"/>
                </a:lnTo>
                <a:lnTo>
                  <a:pt x="0" y="21600"/>
                </a:lnTo>
                <a:lnTo>
                  <a:pt x="10802" y="21600"/>
                </a:lnTo>
                <a:lnTo>
                  <a:pt x="21600" y="21600"/>
                </a:lnTo>
                <a:lnTo>
                  <a:pt x="21600" y="10804"/>
                </a:lnTo>
                <a:lnTo>
                  <a:pt x="21600" y="0"/>
                </a:lnTo>
                <a:lnTo>
                  <a:pt x="10802" y="0"/>
                </a:lnTo>
                <a:lnTo>
                  <a:pt x="0" y="0"/>
                </a:lnTo>
                <a:close/>
                <a:moveTo>
                  <a:pt x="9216" y="9912"/>
                </a:moveTo>
                <a:cubicBezTo>
                  <a:pt x="9227" y="9899"/>
                  <a:pt x="9243" y="9907"/>
                  <a:pt x="9250" y="9928"/>
                </a:cubicBezTo>
                <a:cubicBezTo>
                  <a:pt x="9257" y="9949"/>
                  <a:pt x="9252" y="9980"/>
                  <a:pt x="9241" y="9993"/>
                </a:cubicBezTo>
                <a:cubicBezTo>
                  <a:pt x="9230" y="10006"/>
                  <a:pt x="9215" y="9998"/>
                  <a:pt x="9208" y="9977"/>
                </a:cubicBezTo>
                <a:cubicBezTo>
                  <a:pt x="9201" y="9956"/>
                  <a:pt x="9205" y="9925"/>
                  <a:pt x="9216" y="991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AP Stuff…"/>
          <p:cNvSpPr txBox="1"/>
          <p:nvPr>
            <p:ph type="title"/>
          </p:nvPr>
        </p:nvSpPr>
        <p:spPr>
          <a:xfrm>
            <a:off x="1244600" y="-762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SAP Stuff…</a:t>
            </a:r>
          </a:p>
        </p:txBody>
      </p:sp>
      <p:sp>
        <p:nvSpPr>
          <p:cNvPr id="142" name="“…is a bundle of business applications that provide integration of information and processes, collaboration …” (wikipedia definition)…"/>
          <p:cNvSpPr txBox="1"/>
          <p:nvPr>
            <p:ph type="body" idx="1"/>
          </p:nvPr>
        </p:nvSpPr>
        <p:spPr>
          <a:xfrm>
            <a:off x="1460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464"/>
            </a:pPr>
            <a:r>
              <a:t>“…is a bundle of business applications that provide integration of information and processes, collaboration …” (wikipedia definition)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Many, many, many modules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High complexity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Netweaver support these languages :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.Net 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Java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IBM WebSphere</a:t>
            </a:r>
          </a:p>
          <a:p>
            <a:pPr lvl="1" marL="0" indent="0" algn="r" defTabSz="449833">
              <a:spcBef>
                <a:spcPts val="3200"/>
              </a:spcBef>
              <a:buSzTx/>
              <a:buNone/>
              <a:defRPr sz="2464"/>
            </a:pPr>
            <a:r>
              <a:t>…remember the complexity?</a:t>
            </a:r>
          </a:p>
        </p:txBody>
      </p:sp>
      <p:sp>
        <p:nvSpPr>
          <p:cNvPr id="143" name="Rectangle"/>
          <p:cNvSpPr/>
          <p:nvPr/>
        </p:nvSpPr>
        <p:spPr>
          <a:xfrm>
            <a:off x="254000" y="-88900"/>
            <a:ext cx="276225" cy="99314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Rectangle"/>
          <p:cNvSpPr/>
          <p:nvPr/>
        </p:nvSpPr>
        <p:spPr>
          <a:xfrm>
            <a:off x="749300" y="-63500"/>
            <a:ext cx="276225" cy="10058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6" name="logo_city.jpeg" descr="logo_city.jpeg"/>
          <p:cNvPicPr>
            <a:picLocks noChangeAspect="1"/>
          </p:cNvPicPr>
          <p:nvPr/>
        </p:nvPicPr>
        <p:blipFill>
          <a:blip r:embed="rId2">
            <a:extLst/>
          </a:blip>
          <a:srcRect l="0" t="0" r="6" b="17"/>
          <a:stretch>
            <a:fillRect/>
          </a:stretch>
        </p:blipFill>
        <p:spPr>
          <a:xfrm>
            <a:off x="1143000" y="8090455"/>
            <a:ext cx="2032397" cy="105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4"/>
                </a:lnTo>
                <a:lnTo>
                  <a:pt x="0" y="21600"/>
                </a:lnTo>
                <a:lnTo>
                  <a:pt x="10802" y="21600"/>
                </a:lnTo>
                <a:lnTo>
                  <a:pt x="21600" y="21600"/>
                </a:lnTo>
                <a:lnTo>
                  <a:pt x="21600" y="10804"/>
                </a:lnTo>
                <a:lnTo>
                  <a:pt x="21600" y="0"/>
                </a:lnTo>
                <a:lnTo>
                  <a:pt x="10802" y="0"/>
                </a:lnTo>
                <a:lnTo>
                  <a:pt x="0" y="0"/>
                </a:lnTo>
                <a:close/>
                <a:moveTo>
                  <a:pt x="9216" y="9912"/>
                </a:moveTo>
                <a:cubicBezTo>
                  <a:pt x="9227" y="9899"/>
                  <a:pt x="9243" y="9907"/>
                  <a:pt x="9250" y="9928"/>
                </a:cubicBezTo>
                <a:cubicBezTo>
                  <a:pt x="9257" y="9949"/>
                  <a:pt x="9252" y="9980"/>
                  <a:pt x="9241" y="9993"/>
                </a:cubicBezTo>
                <a:cubicBezTo>
                  <a:pt x="9230" y="10006"/>
                  <a:pt x="9215" y="9998"/>
                  <a:pt x="9208" y="9977"/>
                </a:cubicBezTo>
                <a:cubicBezTo>
                  <a:pt x="9201" y="9956"/>
                  <a:pt x="9205" y="9925"/>
                  <a:pt x="9216" y="991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Netweaver History"/>
          <p:cNvSpPr txBox="1"/>
          <p:nvPr>
            <p:ph type="title"/>
          </p:nvPr>
        </p:nvSpPr>
        <p:spPr>
          <a:xfrm>
            <a:off x="1270000" y="5334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Netweaver History</a:t>
            </a:r>
          </a:p>
        </p:txBody>
      </p:sp>
      <p:sp>
        <p:nvSpPr>
          <p:cNvPr id="149" name="1st version 2003 and commercial release 2004…"/>
          <p:cNvSpPr txBox="1"/>
          <p:nvPr>
            <p:ph type="body" idx="1"/>
          </p:nvPr>
        </p:nvSpPr>
        <p:spPr>
          <a:xfrm>
            <a:off x="1443566" y="1998133"/>
            <a:ext cx="11099801" cy="6286501"/>
          </a:xfrm>
          <a:prstGeom prst="rect">
            <a:avLst/>
          </a:prstGeom>
        </p:spPr>
        <p:txBody>
          <a:bodyPr anchor="ctr"/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/>
            </a:pPr>
            <a:r>
              <a:t>1st version 2003 and commercial release 2004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/>
            </a:pPr>
            <a:r>
              <a:t>2nd version 7.0 or Netweaver 2004s - Oct. 25, 2005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/>
            </a:pPr>
            <a:r>
              <a:t>3rd version 7.3 21 de Nov. 2001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/>
            </a:pPr>
            <a:r>
              <a:t>Netweaver Module: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sz="3200"/>
            </a:pPr>
            <a:r>
              <a:t>Enterprise portal</a:t>
            </a:r>
          </a:p>
        </p:txBody>
      </p:sp>
      <p:sp>
        <p:nvSpPr>
          <p:cNvPr id="150" name="Rectangle"/>
          <p:cNvSpPr/>
          <p:nvPr/>
        </p:nvSpPr>
        <p:spPr>
          <a:xfrm>
            <a:off x="254000" y="-88900"/>
            <a:ext cx="276225" cy="99314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Rectangle"/>
          <p:cNvSpPr/>
          <p:nvPr/>
        </p:nvSpPr>
        <p:spPr>
          <a:xfrm>
            <a:off x="749300" y="-63500"/>
            <a:ext cx="276225" cy="10058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3" name="logo_city.jpeg" descr="logo_city.jpeg"/>
          <p:cNvPicPr>
            <a:picLocks noChangeAspect="1"/>
          </p:cNvPicPr>
          <p:nvPr/>
        </p:nvPicPr>
        <p:blipFill>
          <a:blip r:embed="rId2">
            <a:extLst/>
          </a:blip>
          <a:srcRect l="0" t="0" r="6" b="17"/>
          <a:stretch>
            <a:fillRect/>
          </a:stretch>
        </p:blipFill>
        <p:spPr>
          <a:xfrm>
            <a:off x="1143000" y="8090455"/>
            <a:ext cx="2032397" cy="105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4"/>
                </a:lnTo>
                <a:lnTo>
                  <a:pt x="0" y="21600"/>
                </a:lnTo>
                <a:lnTo>
                  <a:pt x="10802" y="21600"/>
                </a:lnTo>
                <a:lnTo>
                  <a:pt x="21600" y="21600"/>
                </a:lnTo>
                <a:lnTo>
                  <a:pt x="21600" y="10804"/>
                </a:lnTo>
                <a:lnTo>
                  <a:pt x="21600" y="0"/>
                </a:lnTo>
                <a:lnTo>
                  <a:pt x="10802" y="0"/>
                </a:lnTo>
                <a:lnTo>
                  <a:pt x="0" y="0"/>
                </a:lnTo>
                <a:close/>
                <a:moveTo>
                  <a:pt x="9216" y="9912"/>
                </a:moveTo>
                <a:cubicBezTo>
                  <a:pt x="9227" y="9899"/>
                  <a:pt x="9243" y="9907"/>
                  <a:pt x="9250" y="9928"/>
                </a:cubicBezTo>
                <a:cubicBezTo>
                  <a:pt x="9257" y="9949"/>
                  <a:pt x="9252" y="9980"/>
                  <a:pt x="9241" y="9993"/>
                </a:cubicBezTo>
                <a:cubicBezTo>
                  <a:pt x="9230" y="10006"/>
                  <a:pt x="9215" y="9998"/>
                  <a:pt x="9208" y="9977"/>
                </a:cubicBezTo>
                <a:cubicBezTo>
                  <a:pt x="9201" y="9956"/>
                  <a:pt x="9205" y="9925"/>
                  <a:pt x="9216" y="991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600" y="2065619"/>
            <a:ext cx="11248173" cy="5080496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Rectangle"/>
          <p:cNvSpPr/>
          <p:nvPr/>
        </p:nvSpPr>
        <p:spPr>
          <a:xfrm>
            <a:off x="254000" y="-88900"/>
            <a:ext cx="276225" cy="99314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Rectangle"/>
          <p:cNvSpPr/>
          <p:nvPr/>
        </p:nvSpPr>
        <p:spPr>
          <a:xfrm>
            <a:off x="749300" y="-63500"/>
            <a:ext cx="276225" cy="10058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9" name="logo_city.jpeg" descr="logo_city.jpeg"/>
          <p:cNvPicPr>
            <a:picLocks noChangeAspect="1"/>
          </p:cNvPicPr>
          <p:nvPr/>
        </p:nvPicPr>
        <p:blipFill>
          <a:blip r:embed="rId3">
            <a:extLst/>
          </a:blip>
          <a:srcRect l="0" t="0" r="6" b="17"/>
          <a:stretch>
            <a:fillRect/>
          </a:stretch>
        </p:blipFill>
        <p:spPr>
          <a:xfrm>
            <a:off x="1143000" y="8090455"/>
            <a:ext cx="2032397" cy="105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4"/>
                </a:lnTo>
                <a:lnTo>
                  <a:pt x="0" y="21600"/>
                </a:lnTo>
                <a:lnTo>
                  <a:pt x="10802" y="21600"/>
                </a:lnTo>
                <a:lnTo>
                  <a:pt x="21600" y="21600"/>
                </a:lnTo>
                <a:lnTo>
                  <a:pt x="21600" y="10804"/>
                </a:lnTo>
                <a:lnTo>
                  <a:pt x="21600" y="0"/>
                </a:lnTo>
                <a:lnTo>
                  <a:pt x="10802" y="0"/>
                </a:lnTo>
                <a:lnTo>
                  <a:pt x="0" y="0"/>
                </a:lnTo>
                <a:close/>
                <a:moveTo>
                  <a:pt x="9216" y="9912"/>
                </a:moveTo>
                <a:cubicBezTo>
                  <a:pt x="9227" y="9899"/>
                  <a:pt x="9243" y="9907"/>
                  <a:pt x="9250" y="9928"/>
                </a:cubicBezTo>
                <a:cubicBezTo>
                  <a:pt x="9257" y="9949"/>
                  <a:pt x="9252" y="9980"/>
                  <a:pt x="9241" y="9993"/>
                </a:cubicBezTo>
                <a:cubicBezTo>
                  <a:pt x="9230" y="10006"/>
                  <a:pt x="9215" y="9998"/>
                  <a:pt x="9208" y="9977"/>
                </a:cubicBezTo>
                <a:cubicBezTo>
                  <a:pt x="9201" y="9956"/>
                  <a:pt x="9205" y="9925"/>
                  <a:pt x="9216" y="991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AP is full of servlets…"/>
          <p:cNvSpPr txBox="1"/>
          <p:nvPr>
            <p:ph type="subTitle" sz="half" idx="1"/>
          </p:nvPr>
        </p:nvSpPr>
        <p:spPr>
          <a:xfrm>
            <a:off x="1685056" y="5108713"/>
            <a:ext cx="10594331" cy="4057205"/>
          </a:xfrm>
          <a:prstGeom prst="rect">
            <a:avLst/>
          </a:prstGeom>
        </p:spPr>
        <p:txBody>
          <a:bodyPr/>
          <a:lstStyle/>
          <a:p>
            <a:pPr algn="r"/>
          </a:p>
          <a:p>
            <a:pPr algn="r"/>
            <a:r>
              <a:t>SAP is full of servlets </a:t>
            </a:r>
          </a:p>
          <a:p>
            <a:pPr algn="r"/>
            <a:r>
              <a:t>Default permissions for users are wicked/weird</a:t>
            </a:r>
          </a:p>
          <a:p>
            <a:pPr algn="r"/>
            <a:r>
              <a:t>Even Developers say “read the manual (RTFM) but the manual is huge” (like Zague xD)</a:t>
            </a:r>
          </a:p>
        </p:txBody>
      </p:sp>
      <p:pic>
        <p:nvPicPr>
          <p:cNvPr id="162" name="unknown.jpg" descr="unknown.jpg"/>
          <p:cNvPicPr>
            <a:picLocks noChangeAspect="1"/>
          </p:cNvPicPr>
          <p:nvPr/>
        </p:nvPicPr>
        <p:blipFill>
          <a:blip r:embed="rId2">
            <a:extLst/>
          </a:blip>
          <a:srcRect l="2" t="0" r="2" b="3703"/>
          <a:stretch>
            <a:fillRect/>
          </a:stretch>
        </p:blipFill>
        <p:spPr>
          <a:xfrm>
            <a:off x="1511767" y="84269"/>
            <a:ext cx="5483290" cy="511839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"/>
          <p:cNvSpPr txBox="1"/>
          <p:nvPr/>
        </p:nvSpPr>
        <p:spPr>
          <a:xfrm>
            <a:off x="6918721" y="4208561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</a:defRPr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64" name="Rectangle"/>
          <p:cNvSpPr/>
          <p:nvPr/>
        </p:nvSpPr>
        <p:spPr>
          <a:xfrm>
            <a:off x="254000" y="-88900"/>
            <a:ext cx="276225" cy="99314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Rectangle"/>
          <p:cNvSpPr/>
          <p:nvPr/>
        </p:nvSpPr>
        <p:spPr>
          <a:xfrm>
            <a:off x="749300" y="-63500"/>
            <a:ext cx="276225" cy="10058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7" name="logo_city.jpeg" descr="logo_city.jpeg"/>
          <p:cNvPicPr>
            <a:picLocks noChangeAspect="1"/>
          </p:cNvPicPr>
          <p:nvPr/>
        </p:nvPicPr>
        <p:blipFill>
          <a:blip r:embed="rId3">
            <a:extLst/>
          </a:blip>
          <a:srcRect l="0" t="0" r="6" b="17"/>
          <a:stretch>
            <a:fillRect/>
          </a:stretch>
        </p:blipFill>
        <p:spPr>
          <a:xfrm>
            <a:off x="1143000" y="8090455"/>
            <a:ext cx="2032397" cy="105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4"/>
                </a:lnTo>
                <a:lnTo>
                  <a:pt x="0" y="21600"/>
                </a:lnTo>
                <a:lnTo>
                  <a:pt x="10802" y="21600"/>
                </a:lnTo>
                <a:lnTo>
                  <a:pt x="21600" y="21600"/>
                </a:lnTo>
                <a:lnTo>
                  <a:pt x="21600" y="10804"/>
                </a:lnTo>
                <a:lnTo>
                  <a:pt x="21600" y="0"/>
                </a:lnTo>
                <a:lnTo>
                  <a:pt x="10802" y="0"/>
                </a:lnTo>
                <a:lnTo>
                  <a:pt x="0" y="0"/>
                </a:lnTo>
                <a:close/>
                <a:moveTo>
                  <a:pt x="9216" y="9912"/>
                </a:moveTo>
                <a:cubicBezTo>
                  <a:pt x="9227" y="9899"/>
                  <a:pt x="9243" y="9907"/>
                  <a:pt x="9250" y="9928"/>
                </a:cubicBezTo>
                <a:cubicBezTo>
                  <a:pt x="9257" y="9949"/>
                  <a:pt x="9252" y="9980"/>
                  <a:pt x="9241" y="9993"/>
                </a:cubicBezTo>
                <a:cubicBezTo>
                  <a:pt x="9230" y="10006"/>
                  <a:pt x="9215" y="9998"/>
                  <a:pt x="9208" y="9977"/>
                </a:cubicBezTo>
                <a:cubicBezTo>
                  <a:pt x="9201" y="9956"/>
                  <a:pt x="9205" y="9925"/>
                  <a:pt x="9216" y="991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68" name="What I mean…"/>
          <p:cNvSpPr txBox="1"/>
          <p:nvPr/>
        </p:nvSpPr>
        <p:spPr>
          <a:xfrm>
            <a:off x="7481234" y="2760929"/>
            <a:ext cx="5504791" cy="1056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6400"/>
            </a:lvl1pPr>
          </a:lstStyle>
          <a:p>
            <a:pPr/>
            <a:r>
              <a:t>What I mean…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hy a full disclosure?"/>
          <p:cNvSpPr txBox="1"/>
          <p:nvPr/>
        </p:nvSpPr>
        <p:spPr>
          <a:xfrm>
            <a:off x="3279597" y="605741"/>
            <a:ext cx="6445606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Why a full disclosure?</a:t>
            </a:r>
          </a:p>
        </p:txBody>
      </p:sp>
      <p:sp>
        <p:nvSpPr>
          <p:cNvPr id="171" name="The white hat way:…"/>
          <p:cNvSpPr txBox="1"/>
          <p:nvPr/>
        </p:nvSpPr>
        <p:spPr>
          <a:xfrm>
            <a:off x="1631949" y="2866341"/>
            <a:ext cx="6484012" cy="3766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The </a:t>
            </a:r>
            <a:r>
              <a:rPr i="1"/>
              <a:t>white hat</a:t>
            </a:r>
            <a:r>
              <a:t> way:</a:t>
            </a:r>
          </a:p>
          <a:p>
            <a:pPr algn="l">
              <a:defRPr sz="4800"/>
            </a:pPr>
          </a:p>
          <a:p>
            <a:pPr marL="228600" indent="-228600" algn="l">
              <a:buSzPct val="100000"/>
              <a:buChar char="•"/>
              <a:defRPr sz="4800"/>
            </a:pPr>
            <a:r>
              <a:t> Contact the vendor</a:t>
            </a:r>
          </a:p>
          <a:p>
            <a:pPr marL="228600" indent="-228600" algn="l">
              <a:buSzPct val="100000"/>
              <a:buChar char="•"/>
              <a:defRPr sz="4800"/>
            </a:pPr>
            <a:r>
              <a:t> Give them 3 months</a:t>
            </a:r>
          </a:p>
          <a:p>
            <a:pPr marL="228600" indent="-228600" algn="l">
              <a:buSzPct val="100000"/>
              <a:buChar char="•"/>
              <a:defRPr sz="4800"/>
            </a:pPr>
            <a:r>
              <a:t> Be ethical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3586" y="3792239"/>
            <a:ext cx="5080001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Rectangle"/>
          <p:cNvSpPr/>
          <p:nvPr/>
        </p:nvSpPr>
        <p:spPr>
          <a:xfrm>
            <a:off x="254000" y="-88900"/>
            <a:ext cx="276225" cy="99314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Rectangle"/>
          <p:cNvSpPr/>
          <p:nvPr/>
        </p:nvSpPr>
        <p:spPr>
          <a:xfrm>
            <a:off x="749300" y="-63500"/>
            <a:ext cx="276225" cy="10058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6" name="logo_city.jpeg" descr="logo_city.jpeg"/>
          <p:cNvPicPr>
            <a:picLocks noChangeAspect="1"/>
          </p:cNvPicPr>
          <p:nvPr/>
        </p:nvPicPr>
        <p:blipFill>
          <a:blip r:embed="rId3">
            <a:extLst/>
          </a:blip>
          <a:srcRect l="0" t="0" r="6" b="17"/>
          <a:stretch>
            <a:fillRect/>
          </a:stretch>
        </p:blipFill>
        <p:spPr>
          <a:xfrm>
            <a:off x="1143000" y="8090455"/>
            <a:ext cx="2032397" cy="105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4"/>
                </a:lnTo>
                <a:lnTo>
                  <a:pt x="0" y="21600"/>
                </a:lnTo>
                <a:lnTo>
                  <a:pt x="10802" y="21600"/>
                </a:lnTo>
                <a:lnTo>
                  <a:pt x="21600" y="21600"/>
                </a:lnTo>
                <a:lnTo>
                  <a:pt x="21600" y="10804"/>
                </a:lnTo>
                <a:lnTo>
                  <a:pt x="21600" y="0"/>
                </a:lnTo>
                <a:lnTo>
                  <a:pt x="10802" y="0"/>
                </a:lnTo>
                <a:lnTo>
                  <a:pt x="0" y="0"/>
                </a:lnTo>
                <a:close/>
                <a:moveTo>
                  <a:pt x="9216" y="9912"/>
                </a:moveTo>
                <a:cubicBezTo>
                  <a:pt x="9227" y="9899"/>
                  <a:pt x="9243" y="9907"/>
                  <a:pt x="9250" y="9928"/>
                </a:cubicBezTo>
                <a:cubicBezTo>
                  <a:pt x="9257" y="9949"/>
                  <a:pt x="9252" y="9980"/>
                  <a:pt x="9241" y="9993"/>
                </a:cubicBezTo>
                <a:cubicBezTo>
                  <a:pt x="9230" y="10006"/>
                  <a:pt x="9215" y="9998"/>
                  <a:pt x="9208" y="9977"/>
                </a:cubicBezTo>
                <a:cubicBezTo>
                  <a:pt x="9201" y="9956"/>
                  <a:pt x="9205" y="9925"/>
                  <a:pt x="9216" y="991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G_5790.JPG" descr="IMG_579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2690" y="1080449"/>
            <a:ext cx="10655420" cy="645718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Rectangle"/>
          <p:cNvSpPr/>
          <p:nvPr/>
        </p:nvSpPr>
        <p:spPr>
          <a:xfrm>
            <a:off x="254000" y="-88900"/>
            <a:ext cx="276225" cy="9931400"/>
          </a:xfrm>
          <a:prstGeom prst="rect">
            <a:avLst/>
          </a:prstGeom>
          <a:solidFill>
            <a:srgbClr val="F15D3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Rectangle"/>
          <p:cNvSpPr/>
          <p:nvPr/>
        </p:nvSpPr>
        <p:spPr>
          <a:xfrm>
            <a:off x="749300" y="-63500"/>
            <a:ext cx="276225" cy="10058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Rectangle"/>
          <p:cNvSpPr/>
          <p:nvPr/>
        </p:nvSpPr>
        <p:spPr>
          <a:xfrm rot="5400000">
            <a:off x="6364287" y="2935287"/>
            <a:ext cx="276226" cy="13027026"/>
          </a:xfrm>
          <a:prstGeom prst="rect">
            <a:avLst/>
          </a:prstGeom>
          <a:solidFill>
            <a:srgbClr val="3191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2" name="logo_city.jpeg" descr="logo_city.jpeg"/>
          <p:cNvPicPr>
            <a:picLocks noChangeAspect="1"/>
          </p:cNvPicPr>
          <p:nvPr/>
        </p:nvPicPr>
        <p:blipFill>
          <a:blip r:embed="rId3">
            <a:extLst/>
          </a:blip>
          <a:srcRect l="0" t="0" r="6" b="17"/>
          <a:stretch>
            <a:fillRect/>
          </a:stretch>
        </p:blipFill>
        <p:spPr>
          <a:xfrm>
            <a:off x="1143000" y="8090455"/>
            <a:ext cx="2032397" cy="1056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4"/>
                </a:lnTo>
                <a:lnTo>
                  <a:pt x="0" y="21600"/>
                </a:lnTo>
                <a:lnTo>
                  <a:pt x="10802" y="21600"/>
                </a:lnTo>
                <a:lnTo>
                  <a:pt x="21600" y="21600"/>
                </a:lnTo>
                <a:lnTo>
                  <a:pt x="21600" y="10804"/>
                </a:lnTo>
                <a:lnTo>
                  <a:pt x="21600" y="0"/>
                </a:lnTo>
                <a:lnTo>
                  <a:pt x="10802" y="0"/>
                </a:lnTo>
                <a:lnTo>
                  <a:pt x="0" y="0"/>
                </a:lnTo>
                <a:close/>
                <a:moveTo>
                  <a:pt x="9216" y="9912"/>
                </a:moveTo>
                <a:cubicBezTo>
                  <a:pt x="9227" y="9899"/>
                  <a:pt x="9243" y="9907"/>
                  <a:pt x="9250" y="9928"/>
                </a:cubicBezTo>
                <a:cubicBezTo>
                  <a:pt x="9257" y="9949"/>
                  <a:pt x="9252" y="9980"/>
                  <a:pt x="9241" y="9993"/>
                </a:cubicBezTo>
                <a:cubicBezTo>
                  <a:pt x="9230" y="10006"/>
                  <a:pt x="9215" y="9998"/>
                  <a:pt x="9208" y="9977"/>
                </a:cubicBezTo>
                <a:cubicBezTo>
                  <a:pt x="9201" y="9956"/>
                  <a:pt x="9205" y="9925"/>
                  <a:pt x="9216" y="991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