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2" d="100"/>
          <a:sy n="62"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F2C1-AC38-8FE3-2362-FEA82FD9C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60AB63-127F-2343-F78C-DFD39540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03DBD4-1750-6B32-AFA7-87D130286765}"/>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36F3B22D-4BD4-1D43-505E-99D9E55D8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F5DE8-C01F-11B7-40E1-00F36C618E41}"/>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293105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8612-E2FF-8CA1-5E7E-0BE52193AD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A6B19-34E0-85E2-1137-250001C85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270FC-F23A-6219-C583-8BB8B68C430A}"/>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BA5D1EA9-A020-FD48-752A-0380140FF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6021EA-3788-EE3F-A899-E6471A5193F1}"/>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152391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BA0BE-B0FD-FC26-9F7D-C55FB472D1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98CEBF-7EC3-D9BC-3848-F3DF994E7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2BBC5-DD60-529F-898D-BF5BC76101D9}"/>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C63FA37C-9EB1-944E-1C44-D4EDA0BA9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E5C84-AB15-648C-A54A-A030B3F60874}"/>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172349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969-1A2E-EB86-6145-9EE68F60B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E1134-CDE8-31D7-3724-C0D5C6A0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DC6ED-0BF4-F582-2025-DA199C2C77E0}"/>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EA89B358-6196-33FF-95AB-52DA11D5F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B65E7-898B-F052-6A8F-58F211563FDB}"/>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60451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97A4-405E-4BDE-171A-D6311A441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EA1C34-A5BD-17A0-EB29-31E1D8B74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59510-BC7A-45F0-1074-3DC5669413C1}"/>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C28A41D0-E317-5850-6EB9-D52937A0A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287FB-EF7D-DD28-BDAC-B0FD704506C2}"/>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372732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1A84-5CFF-BAE3-2C7A-208092B638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4552D1-EA5D-DB21-3D27-04CD6C3B1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EBDF9E-649D-C7A0-841E-89BB8A37D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F76B9F-19ED-E6D8-3725-C67FC0E72C90}"/>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6" name="Footer Placeholder 5">
            <a:extLst>
              <a:ext uri="{FF2B5EF4-FFF2-40B4-BE49-F238E27FC236}">
                <a16:creationId xmlns:a16="http://schemas.microsoft.com/office/drawing/2014/main" id="{1F34488E-56BB-B59E-D582-3878AA803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6C764E-E52B-5450-66EA-F372C7D64C46}"/>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182871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5E9D-A4A7-BC09-3226-693D3FC41D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F95FE-12D5-D401-DF79-5FABF83BB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B2977-55BF-A6E2-3A0E-E54BFF64C8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490CA-D49D-ABEF-BC4E-05F3C25A0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36C28-A6C5-BAE2-9A19-2039ED4D96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7AFE6D-0D18-4385-1855-1E440047FFDC}"/>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8" name="Footer Placeholder 7">
            <a:extLst>
              <a:ext uri="{FF2B5EF4-FFF2-40B4-BE49-F238E27FC236}">
                <a16:creationId xmlns:a16="http://schemas.microsoft.com/office/drawing/2014/main" id="{047DEA39-BC8C-73F7-D1DF-1011B3C228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331214-3294-F175-A7FB-45F02656CEA8}"/>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224918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2FA8-2FC1-DB4B-030A-CBEAD1CA2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B619C6-7B15-DED9-2A54-03D46559DA37}"/>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4" name="Footer Placeholder 3">
            <a:extLst>
              <a:ext uri="{FF2B5EF4-FFF2-40B4-BE49-F238E27FC236}">
                <a16:creationId xmlns:a16="http://schemas.microsoft.com/office/drawing/2014/main" id="{76931CA7-2EE7-5E14-B376-D6D1AC4488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C58A4F-C9D0-8B1B-D36E-B88FEB4EF68B}"/>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57625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1DEC6-1241-35A5-CF96-0593DA3C1B07}"/>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3" name="Footer Placeholder 2">
            <a:extLst>
              <a:ext uri="{FF2B5EF4-FFF2-40B4-BE49-F238E27FC236}">
                <a16:creationId xmlns:a16="http://schemas.microsoft.com/office/drawing/2014/main" id="{5A5FDC8B-B9CD-C766-449D-698AC8BE53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8F9C49-A945-FE61-D9B4-1098D9ED2B3E}"/>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288384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889A-39E5-84DC-392F-82C3E6574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E5DD6F-4CD0-0788-42EB-3A01930D9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4DFF82-9438-2D14-1CFE-243C578E0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1EC48-37D5-ED6D-25A8-6A8131281CE6}"/>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6" name="Footer Placeholder 5">
            <a:extLst>
              <a:ext uri="{FF2B5EF4-FFF2-40B4-BE49-F238E27FC236}">
                <a16:creationId xmlns:a16="http://schemas.microsoft.com/office/drawing/2014/main" id="{978B6A48-4513-5F50-7DDA-BD713A34D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4FE12-509F-D755-EE8E-284E48B02397}"/>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166723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74B8-A259-3B34-0075-1E92ACD42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CC874-8779-0439-89F6-726D8C9BF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81C0A7-4AEA-604E-23EF-4B87E3315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76422-6DB0-D05C-1D2A-218FB1F0BD1E}"/>
              </a:ext>
            </a:extLst>
          </p:cNvPr>
          <p:cNvSpPr>
            <a:spLocks noGrp="1"/>
          </p:cNvSpPr>
          <p:nvPr>
            <p:ph type="dt" sz="half" idx="10"/>
          </p:nvPr>
        </p:nvSpPr>
        <p:spPr/>
        <p:txBody>
          <a:bodyPr/>
          <a:lstStyle/>
          <a:p>
            <a:fld id="{EBF6BBBA-A43B-46F8-BD11-9EBE17B7DF46}" type="datetimeFigureOut">
              <a:rPr lang="en-IN" smtClean="0"/>
              <a:t>13-11-2022</a:t>
            </a:fld>
            <a:endParaRPr lang="en-IN"/>
          </a:p>
        </p:txBody>
      </p:sp>
      <p:sp>
        <p:nvSpPr>
          <p:cNvPr id="6" name="Footer Placeholder 5">
            <a:extLst>
              <a:ext uri="{FF2B5EF4-FFF2-40B4-BE49-F238E27FC236}">
                <a16:creationId xmlns:a16="http://schemas.microsoft.com/office/drawing/2014/main" id="{5D656619-D4A1-348F-6624-37EBF5B831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0FC572-2AE7-4C97-FD41-B662B6E03F14}"/>
              </a:ext>
            </a:extLst>
          </p:cNvPr>
          <p:cNvSpPr>
            <a:spLocks noGrp="1"/>
          </p:cNvSpPr>
          <p:nvPr>
            <p:ph type="sldNum" sz="quarter" idx="12"/>
          </p:nvPr>
        </p:nvSpPr>
        <p:spPr/>
        <p:txBody>
          <a:bodyPr/>
          <a:lstStyle/>
          <a:p>
            <a:fld id="{3880842D-23C3-4686-AB93-2611F855108D}" type="slidenum">
              <a:rPr lang="en-IN" smtClean="0"/>
              <a:t>‹#›</a:t>
            </a:fld>
            <a:endParaRPr lang="en-IN"/>
          </a:p>
        </p:txBody>
      </p:sp>
    </p:spTree>
    <p:extLst>
      <p:ext uri="{BB962C8B-B14F-4D97-AF65-F5344CB8AC3E}">
        <p14:creationId xmlns:p14="http://schemas.microsoft.com/office/powerpoint/2010/main" val="50284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E177A-B227-006A-8C74-A8C7A19E4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931AB1-C3E6-C154-EA3B-914CFFCD8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5296E-4FA1-FA18-7E05-5BAC5FBB4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6BBBA-A43B-46F8-BD11-9EBE17B7DF46}" type="datetimeFigureOut">
              <a:rPr lang="en-IN" smtClean="0"/>
              <a:t>13-11-2022</a:t>
            </a:fld>
            <a:endParaRPr lang="en-IN"/>
          </a:p>
        </p:txBody>
      </p:sp>
      <p:sp>
        <p:nvSpPr>
          <p:cNvPr id="5" name="Footer Placeholder 4">
            <a:extLst>
              <a:ext uri="{FF2B5EF4-FFF2-40B4-BE49-F238E27FC236}">
                <a16:creationId xmlns:a16="http://schemas.microsoft.com/office/drawing/2014/main" id="{7F03559E-D754-DA01-2C9C-12BD42AA0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529ECE-65EF-0A6B-0E0C-BF529983F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0842D-23C3-4686-AB93-2611F855108D}" type="slidenum">
              <a:rPr lang="en-IN" smtClean="0"/>
              <a:t>‹#›</a:t>
            </a:fld>
            <a:endParaRPr lang="en-IN"/>
          </a:p>
        </p:txBody>
      </p:sp>
    </p:spTree>
    <p:extLst>
      <p:ext uri="{BB962C8B-B14F-4D97-AF65-F5344CB8AC3E}">
        <p14:creationId xmlns:p14="http://schemas.microsoft.com/office/powerpoint/2010/main" val="273389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DA18-55D3-5BE2-12A4-B00F5B226AD7}"/>
              </a:ext>
            </a:extLst>
          </p:cNvPr>
          <p:cNvSpPr>
            <a:spLocks noGrp="1"/>
          </p:cNvSpPr>
          <p:nvPr>
            <p:ph type="ctrTitle"/>
          </p:nvPr>
        </p:nvSpPr>
        <p:spPr/>
        <p:txBody>
          <a:bodyPr/>
          <a:lstStyle/>
          <a:p>
            <a:r>
              <a:rPr lang="en-IN" b="1" dirty="0"/>
              <a:t>Lead Score Case Study Summary Report</a:t>
            </a:r>
          </a:p>
        </p:txBody>
      </p:sp>
      <p:sp>
        <p:nvSpPr>
          <p:cNvPr id="3" name="Subtitle 2">
            <a:extLst>
              <a:ext uri="{FF2B5EF4-FFF2-40B4-BE49-F238E27FC236}">
                <a16:creationId xmlns:a16="http://schemas.microsoft.com/office/drawing/2014/main" id="{FA106E7C-13B2-E2BF-2B2E-9EA605083097}"/>
              </a:ext>
            </a:extLst>
          </p:cNvPr>
          <p:cNvSpPr>
            <a:spLocks noGrp="1"/>
          </p:cNvSpPr>
          <p:nvPr>
            <p:ph type="subTitle" idx="1"/>
          </p:nvPr>
        </p:nvSpPr>
        <p:spPr>
          <a:xfrm>
            <a:off x="4530671" y="4221970"/>
            <a:ext cx="9144000" cy="1655762"/>
          </a:xfrm>
        </p:spPr>
        <p:txBody>
          <a:bodyPr/>
          <a:lstStyle/>
          <a:p>
            <a:r>
              <a:rPr lang="en-IN" dirty="0"/>
              <a:t>Arpitha A S</a:t>
            </a:r>
          </a:p>
        </p:txBody>
      </p:sp>
    </p:spTree>
    <p:extLst>
      <p:ext uri="{BB962C8B-B14F-4D97-AF65-F5344CB8AC3E}">
        <p14:creationId xmlns:p14="http://schemas.microsoft.com/office/powerpoint/2010/main" val="216487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F65A-5B3C-F797-2D6D-98336C76EB9B}"/>
              </a:ext>
            </a:extLst>
          </p:cNvPr>
          <p:cNvSpPr>
            <a:spLocks noGrp="1"/>
          </p:cNvSpPr>
          <p:nvPr>
            <p:ph type="title"/>
          </p:nvPr>
        </p:nvSpPr>
        <p:spPr>
          <a:xfrm>
            <a:off x="838200" y="365126"/>
            <a:ext cx="10515600" cy="983228"/>
          </a:xfrm>
        </p:spPr>
        <p:txBody>
          <a:bodyPr>
            <a:normAutofit/>
          </a:bodyPr>
          <a:lstStyle/>
          <a:p>
            <a:r>
              <a:rPr lang="en-IN" sz="3200" b="1" dirty="0"/>
              <a:t>1. Problem Statement</a:t>
            </a:r>
            <a:br>
              <a:rPr lang="en-IN" sz="3200" b="1" dirty="0"/>
            </a:br>
            <a:endParaRPr lang="en-IN" sz="3200" b="1" dirty="0"/>
          </a:p>
        </p:txBody>
      </p:sp>
      <p:sp>
        <p:nvSpPr>
          <p:cNvPr id="5" name="TextBox 4">
            <a:extLst>
              <a:ext uri="{FF2B5EF4-FFF2-40B4-BE49-F238E27FC236}">
                <a16:creationId xmlns:a16="http://schemas.microsoft.com/office/drawing/2014/main" id="{5E21D846-0F63-847B-8010-0565B5628608}"/>
              </a:ext>
            </a:extLst>
          </p:cNvPr>
          <p:cNvSpPr txBox="1"/>
          <p:nvPr/>
        </p:nvSpPr>
        <p:spPr>
          <a:xfrm>
            <a:off x="838200" y="1003910"/>
            <a:ext cx="11157488" cy="4016484"/>
          </a:xfrm>
          <a:prstGeom prst="rect">
            <a:avLst/>
          </a:prstGeom>
          <a:noFill/>
        </p:spPr>
        <p:txBody>
          <a:bodyPr wrap="square">
            <a:spAutoFit/>
          </a:bodyPr>
          <a:lstStyle/>
          <a:p>
            <a:pPr marL="285750" indent="-285750">
              <a:buFont typeface="Arial" panose="020B0604020202020204" pitchFamily="34" charset="0"/>
              <a:buChar char="•"/>
            </a:pPr>
            <a:r>
              <a:rPr lang="en-US" sz="1700" dirty="0"/>
              <a:t>An education company named X Education sells online courses to industry professionals.</a:t>
            </a:r>
          </a:p>
          <a:p>
            <a:endParaRPr lang="en-US" sz="1700" dirty="0"/>
          </a:p>
          <a:p>
            <a:pPr marL="285750" indent="-285750">
              <a:buFont typeface="Arial" panose="020B0604020202020204" pitchFamily="34" charset="0"/>
              <a:buChar char="•"/>
            </a:pPr>
            <a:r>
              <a:rPr lang="en-US" sz="1700" b="0" i="0" dirty="0">
                <a:solidFill>
                  <a:srgbClr val="091E42"/>
                </a:solidFill>
                <a:effectLst/>
              </a:rPr>
              <a:t>The company markets its courses on several websites and search engines like Google. </a:t>
            </a:r>
          </a:p>
          <a:p>
            <a:pPr marL="285750" indent="-285750">
              <a:buFont typeface="Arial" panose="020B0604020202020204" pitchFamily="34" charset="0"/>
              <a:buChar char="•"/>
            </a:pPr>
            <a:endParaRPr lang="en-US" sz="1700" b="0" i="0" dirty="0">
              <a:solidFill>
                <a:srgbClr val="091E42"/>
              </a:solidFill>
              <a:effectLst/>
            </a:endParaRPr>
          </a:p>
          <a:p>
            <a:pPr marL="285750" indent="-285750">
              <a:buFont typeface="Arial" panose="020B0604020202020204" pitchFamily="34" charset="0"/>
              <a:buChar char="•"/>
            </a:pPr>
            <a:r>
              <a:rPr lang="en-US" sz="1700" b="0" i="0" dirty="0">
                <a:solidFill>
                  <a:srgbClr val="091E42"/>
                </a:solidFill>
                <a:effectLst/>
              </a:rPr>
              <a:t>When these people fill up a form providing their email address or phone number, they are classified to be a lead</a:t>
            </a:r>
          </a:p>
          <a:p>
            <a:pPr marL="285750" indent="-285750">
              <a:buFont typeface="Arial" panose="020B0604020202020204" pitchFamily="34" charset="0"/>
              <a:buChar char="•"/>
            </a:pPr>
            <a:endParaRPr lang="en-US" sz="1700" dirty="0">
              <a:solidFill>
                <a:srgbClr val="091E42"/>
              </a:solidFill>
            </a:endParaRPr>
          </a:p>
          <a:p>
            <a:pPr marL="285750" indent="-285750">
              <a:buFont typeface="Arial" panose="020B0604020202020204" pitchFamily="34" charset="0"/>
              <a:buChar char="•"/>
            </a:pPr>
            <a:r>
              <a:rPr lang="en-US" sz="1700" b="0" i="0" dirty="0">
                <a:solidFill>
                  <a:srgbClr val="091E42"/>
                </a:solidFill>
                <a:effectLst/>
              </a:rPr>
              <a:t> Once these leads are acquired, employees from the sales team start making calls, writing emails, etc. Through this process, some of the leads get converted while most do not. The typical lead conversion rate at X education is around 30%. </a:t>
            </a:r>
          </a:p>
          <a:p>
            <a:pPr marL="285750" indent="-285750">
              <a:buFont typeface="Arial" panose="020B0604020202020204" pitchFamily="34" charset="0"/>
              <a:buChar char="•"/>
            </a:pPr>
            <a:endParaRPr lang="en-US" sz="1700" b="0" i="0" dirty="0">
              <a:solidFill>
                <a:srgbClr val="091E42"/>
              </a:solidFill>
              <a:effectLst/>
            </a:endParaRPr>
          </a:p>
          <a:p>
            <a:pPr marL="285750" indent="-285750">
              <a:buFont typeface="Arial" panose="020B0604020202020204" pitchFamily="34" charset="0"/>
              <a:buChar char="•"/>
            </a:pPr>
            <a:r>
              <a:rPr lang="en-US" sz="1700" b="0" i="0" dirty="0">
                <a:solidFill>
                  <a:srgbClr val="091E42"/>
                </a:solidFill>
                <a:effectLst/>
              </a:rPr>
              <a:t> The company requires you to build a model wherein you need to assign a lead score to each of the leads such that the customers with higher lead score have a higher conversion chance and the customers with lower lead score have a lower conversion chance. </a:t>
            </a:r>
          </a:p>
          <a:p>
            <a:pPr marL="285750" indent="-285750">
              <a:buFont typeface="Arial" panose="020B0604020202020204" pitchFamily="34" charset="0"/>
              <a:buChar char="•"/>
            </a:pPr>
            <a:endParaRPr lang="en-US" sz="1700" dirty="0">
              <a:solidFill>
                <a:srgbClr val="091E42"/>
              </a:solidFill>
            </a:endParaRPr>
          </a:p>
          <a:p>
            <a:pPr marL="285750" indent="-285750">
              <a:buFont typeface="Arial" panose="020B0604020202020204" pitchFamily="34" charset="0"/>
              <a:buChar char="•"/>
            </a:pPr>
            <a:r>
              <a:rPr lang="en-US" sz="1700" b="0" i="0" dirty="0">
                <a:solidFill>
                  <a:srgbClr val="091E42"/>
                </a:solidFill>
                <a:effectLst/>
              </a:rPr>
              <a:t> The CEO, in particular, has given a ballpark of the target lead conversion rate to be around 80%.</a:t>
            </a:r>
            <a:endParaRPr lang="en-IN" sz="1700" dirty="0"/>
          </a:p>
        </p:txBody>
      </p:sp>
      <p:sp>
        <p:nvSpPr>
          <p:cNvPr id="6" name="Title 1">
            <a:extLst>
              <a:ext uri="{FF2B5EF4-FFF2-40B4-BE49-F238E27FC236}">
                <a16:creationId xmlns:a16="http://schemas.microsoft.com/office/drawing/2014/main" id="{25E40F60-8B64-B148-F82B-EEC157DA82A5}"/>
              </a:ext>
            </a:extLst>
          </p:cNvPr>
          <p:cNvSpPr txBox="1">
            <a:spLocks/>
          </p:cNvSpPr>
          <p:nvPr/>
        </p:nvSpPr>
        <p:spPr>
          <a:xfrm>
            <a:off x="838200" y="5186602"/>
            <a:ext cx="10515600" cy="1336353"/>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200" b="1" dirty="0">
                <a:latin typeface="+mn-lt"/>
              </a:rPr>
              <a:t>  </a:t>
            </a:r>
            <a:r>
              <a:rPr lang="en-IN" sz="7400" dirty="0">
                <a:latin typeface="+mn-lt"/>
              </a:rPr>
              <a:t>Objective :</a:t>
            </a:r>
            <a:endParaRPr lang="en-IN" sz="11200" dirty="0">
              <a:latin typeface="+mn-lt"/>
            </a:endParaRPr>
          </a:p>
          <a:p>
            <a:pPr marL="285750" indent="-285750">
              <a:buFont typeface="Arial" panose="020B0604020202020204" pitchFamily="34" charset="0"/>
              <a:buChar char="•"/>
            </a:pPr>
            <a:endParaRPr lang="en-IN" sz="7200" dirty="0">
              <a:solidFill>
                <a:srgbClr val="091E42"/>
              </a:solidFill>
              <a:latin typeface="+mn-lt"/>
              <a:ea typeface="+mn-ea"/>
              <a:cs typeface="+mn-cs"/>
            </a:endParaRPr>
          </a:p>
          <a:p>
            <a:r>
              <a:rPr lang="en-IN" sz="6200" dirty="0">
                <a:solidFill>
                  <a:srgbClr val="091E42"/>
                </a:solidFill>
                <a:latin typeface="+mn-lt"/>
                <a:ea typeface="+mn-ea"/>
                <a:cs typeface="+mn-cs"/>
              </a:rPr>
              <a:t>  </a:t>
            </a:r>
            <a:r>
              <a:rPr lang="en-US" sz="5200" dirty="0">
                <a:solidFill>
                  <a:srgbClr val="091E42"/>
                </a:solidFill>
                <a:latin typeface="+mn-lt"/>
                <a:ea typeface="+mn-ea"/>
                <a:cs typeface="+mn-cs"/>
              </a:rPr>
              <a:t>Build a logistic regression model to assign a lead score between 0 and 100 to each of the leads which can be used by the company to target potential leads</a:t>
            </a:r>
            <a:endParaRPr lang="en-IN" sz="5200" b="1" dirty="0"/>
          </a:p>
        </p:txBody>
      </p:sp>
    </p:spTree>
    <p:extLst>
      <p:ext uri="{BB962C8B-B14F-4D97-AF65-F5344CB8AC3E}">
        <p14:creationId xmlns:p14="http://schemas.microsoft.com/office/powerpoint/2010/main" val="248823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F0CA-D0CF-083A-20A8-208BE28A1B30}"/>
              </a:ext>
            </a:extLst>
          </p:cNvPr>
          <p:cNvSpPr>
            <a:spLocks noGrp="1"/>
          </p:cNvSpPr>
          <p:nvPr>
            <p:ph type="title"/>
          </p:nvPr>
        </p:nvSpPr>
        <p:spPr>
          <a:xfrm>
            <a:off x="512736" y="77962"/>
            <a:ext cx="10515600" cy="890238"/>
          </a:xfrm>
        </p:spPr>
        <p:txBody>
          <a:bodyPr>
            <a:normAutofit/>
          </a:bodyPr>
          <a:lstStyle/>
          <a:p>
            <a:r>
              <a:rPr lang="en-IN" sz="3200" b="1" dirty="0"/>
              <a:t>2. Solution Approach</a:t>
            </a:r>
          </a:p>
        </p:txBody>
      </p:sp>
      <p:sp>
        <p:nvSpPr>
          <p:cNvPr id="3" name="Content Placeholder 2">
            <a:extLst>
              <a:ext uri="{FF2B5EF4-FFF2-40B4-BE49-F238E27FC236}">
                <a16:creationId xmlns:a16="http://schemas.microsoft.com/office/drawing/2014/main" id="{53FFF328-7959-81D1-2F39-C94DDB6734A5}"/>
              </a:ext>
            </a:extLst>
          </p:cNvPr>
          <p:cNvSpPr>
            <a:spLocks noGrp="1"/>
          </p:cNvSpPr>
          <p:nvPr>
            <p:ph idx="1"/>
          </p:nvPr>
        </p:nvSpPr>
        <p:spPr>
          <a:xfrm>
            <a:off x="838200" y="968200"/>
            <a:ext cx="10515600" cy="5740863"/>
          </a:xfrm>
        </p:spPr>
        <p:txBody>
          <a:bodyPr>
            <a:normAutofit/>
          </a:bodyPr>
          <a:lstStyle/>
          <a:p>
            <a:pPr marL="0" indent="0">
              <a:buNone/>
            </a:pPr>
            <a:r>
              <a:rPr lang="en-IN" sz="1800" b="1" dirty="0"/>
              <a:t>Data Cleaning and Preparation : </a:t>
            </a:r>
          </a:p>
          <a:p>
            <a:pPr marL="0" indent="0">
              <a:buNone/>
            </a:pPr>
            <a:endParaRPr lang="en-IN" sz="1800" b="1" dirty="0"/>
          </a:p>
          <a:p>
            <a:r>
              <a:rPr lang="en-IN" sz="1800" dirty="0"/>
              <a:t>Dropped the features which are part of Lead profiling activities like </a:t>
            </a:r>
            <a:r>
              <a:rPr lang="en-IN" sz="1800" dirty="0" err="1"/>
              <a:t>Tags,Lead</a:t>
            </a:r>
            <a:r>
              <a:rPr lang="en-IN" sz="1800" dirty="0"/>
              <a:t> Profile, Lead Quality, all </a:t>
            </a:r>
            <a:r>
              <a:rPr lang="en-IN" sz="1800" dirty="0" err="1"/>
              <a:t>Asymmetrique</a:t>
            </a:r>
            <a:r>
              <a:rPr lang="en-IN" sz="1800" dirty="0"/>
              <a:t> scores.</a:t>
            </a:r>
          </a:p>
          <a:p>
            <a:r>
              <a:rPr lang="en-IN" sz="1800" dirty="0"/>
              <a:t>Dropped all  highly skewed variables which are having more than 90% of the entries related to one category</a:t>
            </a:r>
          </a:p>
          <a:p>
            <a:r>
              <a:rPr lang="en-IN" sz="1800" u="sng" dirty="0"/>
              <a:t>Page Views Per Visit, Total Visits &amp; Total Time Spent On Website </a:t>
            </a:r>
            <a:r>
              <a:rPr lang="en-IN" sz="1800" dirty="0"/>
              <a:t>are the only continues variables retained after dropping unnecessary columns.</a:t>
            </a:r>
          </a:p>
          <a:p>
            <a:r>
              <a:rPr lang="en-IN" sz="1800" dirty="0"/>
              <a:t>In all the below features, there are certain categories which are very less in count. All those are grouped into single category ‘Others.</a:t>
            </a:r>
          </a:p>
          <a:p>
            <a:pPr lvl="1">
              <a:buFont typeface="Courier New" panose="02070309020205020404" pitchFamily="49" charset="0"/>
              <a:buChar char="o"/>
            </a:pPr>
            <a:r>
              <a:rPr lang="en-IN" sz="1800" dirty="0"/>
              <a:t>Last Activity</a:t>
            </a:r>
          </a:p>
          <a:p>
            <a:pPr lvl="1">
              <a:buFont typeface="Courier New" panose="02070309020205020404" pitchFamily="49" charset="0"/>
              <a:buChar char="o"/>
            </a:pPr>
            <a:r>
              <a:rPr lang="en-IN" sz="1800" dirty="0"/>
              <a:t>Lead Source</a:t>
            </a:r>
          </a:p>
          <a:p>
            <a:pPr lvl="1">
              <a:buFont typeface="Courier New" panose="02070309020205020404" pitchFamily="49" charset="0"/>
              <a:buChar char="o"/>
            </a:pPr>
            <a:r>
              <a:rPr lang="en-IN" sz="1800" dirty="0"/>
              <a:t>Lead</a:t>
            </a:r>
          </a:p>
          <a:p>
            <a:pPr lvl="1">
              <a:buFont typeface="Courier New" panose="02070309020205020404" pitchFamily="49" charset="0"/>
              <a:buChar char="o"/>
            </a:pPr>
            <a:r>
              <a:rPr lang="en-IN" sz="1800" dirty="0"/>
              <a:t>Specialization</a:t>
            </a:r>
          </a:p>
          <a:p>
            <a:pPr lvl="1">
              <a:buFont typeface="Courier New" panose="02070309020205020404" pitchFamily="49" charset="0"/>
              <a:buChar char="o"/>
            </a:pPr>
            <a:r>
              <a:rPr lang="en-IN" sz="1800" dirty="0"/>
              <a:t>City</a:t>
            </a:r>
          </a:p>
          <a:p>
            <a:pPr marL="228600" lvl="1">
              <a:spcBef>
                <a:spcPts val="1000"/>
              </a:spcBef>
            </a:pPr>
            <a:r>
              <a:rPr lang="en-IN" sz="1800" dirty="0"/>
              <a:t>In some of the features there were ‘Select’ category which are converted into Null values</a:t>
            </a:r>
          </a:p>
          <a:p>
            <a:pPr marL="457200" lvl="1" indent="0">
              <a:buNone/>
            </a:pPr>
            <a:endParaRPr lang="en-IN" sz="1800" dirty="0"/>
          </a:p>
        </p:txBody>
      </p:sp>
    </p:spTree>
    <p:extLst>
      <p:ext uri="{BB962C8B-B14F-4D97-AF65-F5344CB8AC3E}">
        <p14:creationId xmlns:p14="http://schemas.microsoft.com/office/powerpoint/2010/main" val="322617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8B13D-4967-3074-5C14-4E82D063E77C}"/>
              </a:ext>
            </a:extLst>
          </p:cNvPr>
          <p:cNvSpPr>
            <a:spLocks noGrp="1"/>
          </p:cNvSpPr>
          <p:nvPr>
            <p:ph idx="1"/>
          </p:nvPr>
        </p:nvSpPr>
        <p:spPr>
          <a:xfrm>
            <a:off x="821410" y="495946"/>
            <a:ext cx="10532390" cy="6362054"/>
          </a:xfrm>
        </p:spPr>
        <p:txBody>
          <a:bodyPr/>
          <a:lstStyle/>
          <a:p>
            <a:pPr marL="228600" lvl="1">
              <a:spcBef>
                <a:spcPts val="1000"/>
              </a:spcBef>
            </a:pPr>
            <a:r>
              <a:rPr lang="en-IN" sz="1800" dirty="0"/>
              <a:t>Below are the Features that will be used for Modelling. All the categorical variables are converted to dummy variables</a:t>
            </a:r>
          </a:p>
          <a:p>
            <a:pPr marL="228600" lvl="1">
              <a:spcBef>
                <a:spcPts val="1000"/>
              </a:spcBef>
            </a:pPr>
            <a:endParaRPr lang="en-IN" sz="2800" dirty="0"/>
          </a:p>
          <a:p>
            <a:endParaRPr lang="en-IN" dirty="0"/>
          </a:p>
        </p:txBody>
      </p:sp>
      <p:pic>
        <p:nvPicPr>
          <p:cNvPr id="4" name="Picture 3">
            <a:extLst>
              <a:ext uri="{FF2B5EF4-FFF2-40B4-BE49-F238E27FC236}">
                <a16:creationId xmlns:a16="http://schemas.microsoft.com/office/drawing/2014/main" id="{691A95B7-868B-1661-73C1-EAC2B433646B}"/>
              </a:ext>
            </a:extLst>
          </p:cNvPr>
          <p:cNvPicPr>
            <a:picLocks noChangeAspect="1"/>
          </p:cNvPicPr>
          <p:nvPr/>
        </p:nvPicPr>
        <p:blipFill>
          <a:blip r:embed="rId2"/>
          <a:stretch>
            <a:fillRect/>
          </a:stretch>
        </p:blipFill>
        <p:spPr>
          <a:xfrm>
            <a:off x="1211686" y="1214086"/>
            <a:ext cx="9768628" cy="1642819"/>
          </a:xfrm>
          <a:prstGeom prst="rect">
            <a:avLst/>
          </a:prstGeom>
        </p:spPr>
      </p:pic>
      <p:sp>
        <p:nvSpPr>
          <p:cNvPr id="6" name="TextBox 5">
            <a:extLst>
              <a:ext uri="{FF2B5EF4-FFF2-40B4-BE49-F238E27FC236}">
                <a16:creationId xmlns:a16="http://schemas.microsoft.com/office/drawing/2014/main" id="{479C91A5-3E19-82FC-FADE-293A4D5B3CA8}"/>
              </a:ext>
            </a:extLst>
          </p:cNvPr>
          <p:cNvSpPr txBox="1"/>
          <p:nvPr/>
        </p:nvSpPr>
        <p:spPr>
          <a:xfrm>
            <a:off x="878238" y="2747518"/>
            <a:ext cx="11313762" cy="3724096"/>
          </a:xfrm>
          <a:prstGeom prst="rect">
            <a:avLst/>
          </a:prstGeom>
          <a:noFill/>
        </p:spPr>
        <p:txBody>
          <a:bodyPr wrap="square" rtlCol="0">
            <a:spAutoFit/>
          </a:bodyPr>
          <a:lstStyle/>
          <a:p>
            <a:pPr marL="285750" indent="-285750">
              <a:buFont typeface="Arial" panose="020B0604020202020204" pitchFamily="34" charset="0"/>
              <a:buChar char="•"/>
            </a:pPr>
            <a:r>
              <a:rPr lang="en-IN" dirty="0"/>
              <a:t>The Data imbalance ratio is about 38% on the converted columns</a:t>
            </a:r>
          </a:p>
          <a:p>
            <a:pPr marL="285750" indent="-285750">
              <a:buFont typeface="Arial" panose="020B0604020202020204" pitchFamily="34" charset="0"/>
              <a:buChar char="•"/>
            </a:pPr>
            <a:endParaRPr lang="en-IN" dirty="0"/>
          </a:p>
          <a:p>
            <a:r>
              <a:rPr lang="en-IN" sz="3200" b="1" dirty="0">
                <a:latin typeface="+mj-lt"/>
                <a:ea typeface="+mj-ea"/>
                <a:cs typeface="+mj-cs"/>
              </a:rPr>
              <a:t>3. EDA : </a:t>
            </a:r>
          </a:p>
          <a:p>
            <a:pPr marL="342900" indent="-342900">
              <a:buFont typeface="Arial" panose="020B0604020202020204" pitchFamily="34" charset="0"/>
              <a:buChar char="•"/>
            </a:pPr>
            <a:r>
              <a:rPr lang="en-IN" sz="2000" dirty="0"/>
              <a:t>With bivariate analysis of categorical variables, the following observations are evident :</a:t>
            </a:r>
          </a:p>
          <a:p>
            <a:pPr marL="742950" lvl="1" indent="-285750">
              <a:buFont typeface="Courier New" panose="02070309020205020404" pitchFamily="49" charset="0"/>
              <a:buChar char="o"/>
            </a:pPr>
            <a:r>
              <a:rPr lang="en-US" b="0" i="0" dirty="0">
                <a:solidFill>
                  <a:srgbClr val="000000"/>
                </a:solidFill>
                <a:effectLst/>
              </a:rPr>
              <a:t>Lead origin of 'Lead Add Form' influences more for conversion of the lead</a:t>
            </a:r>
          </a:p>
          <a:p>
            <a:pPr marL="742950" lvl="1" indent="-285750">
              <a:buFont typeface="Courier New" panose="02070309020205020404" pitchFamily="49" charset="0"/>
              <a:buChar char="o"/>
            </a:pPr>
            <a:r>
              <a:rPr lang="en-US" b="0" i="0" dirty="0" err="1">
                <a:solidFill>
                  <a:srgbClr val="000000"/>
                </a:solidFill>
                <a:effectLst/>
              </a:rPr>
              <a:t>Welingak</a:t>
            </a:r>
            <a:r>
              <a:rPr lang="en-US" b="0" i="0" dirty="0">
                <a:solidFill>
                  <a:srgbClr val="000000"/>
                </a:solidFill>
                <a:effectLst/>
              </a:rPr>
              <a:t> Website' and 'References' lead sources are reliable for lead conversion</a:t>
            </a:r>
          </a:p>
          <a:p>
            <a:pPr marL="742950" lvl="1" indent="-285750">
              <a:buFont typeface="Courier New" panose="02070309020205020404" pitchFamily="49" charset="0"/>
              <a:buChar char="o"/>
            </a:pPr>
            <a:r>
              <a:rPr lang="en-US" b="0" i="0" dirty="0">
                <a:solidFill>
                  <a:srgbClr val="000000"/>
                </a:solidFill>
                <a:effectLst/>
              </a:rPr>
              <a:t>Reference is reliable for a lead conversion</a:t>
            </a:r>
          </a:p>
          <a:p>
            <a:pPr marL="742950" lvl="1" indent="-285750">
              <a:buFont typeface="Courier New" panose="02070309020205020404" pitchFamily="49" charset="0"/>
              <a:buChar char="o"/>
            </a:pPr>
            <a:r>
              <a:rPr lang="en-US" b="0" i="0" dirty="0">
                <a:solidFill>
                  <a:srgbClr val="000000"/>
                </a:solidFill>
                <a:effectLst/>
              </a:rPr>
              <a:t>SMS Sent' activity is an higher reliable for a lead to be converted</a:t>
            </a:r>
          </a:p>
          <a:p>
            <a:pPr marL="742950" lvl="1" indent="-285750">
              <a:buFont typeface="Courier New" panose="02070309020205020404" pitchFamily="49" charset="0"/>
              <a:buChar char="o"/>
            </a:pPr>
            <a:r>
              <a:rPr lang="en-US" b="0" i="0" dirty="0">
                <a:solidFill>
                  <a:srgbClr val="000000"/>
                </a:solidFill>
                <a:effectLst/>
              </a:rPr>
              <a:t>Finance Management' specialization is not leading for a good conversion rate. Working professional are reliable for lead conversion</a:t>
            </a:r>
          </a:p>
          <a:p>
            <a:pPr marL="285750" indent="-285750">
              <a:buFont typeface="Arial" panose="020B0604020202020204" pitchFamily="34" charset="0"/>
              <a:buChar char="•"/>
            </a:pPr>
            <a:r>
              <a:rPr lang="en-IN" dirty="0"/>
              <a:t>When the Bivariate analysis performed on the continuous features, its observed that the Total Time Spent on Website influences the lead conversion</a:t>
            </a:r>
          </a:p>
        </p:txBody>
      </p:sp>
    </p:spTree>
    <p:extLst>
      <p:ext uri="{BB962C8B-B14F-4D97-AF65-F5344CB8AC3E}">
        <p14:creationId xmlns:p14="http://schemas.microsoft.com/office/powerpoint/2010/main" val="227805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44B9-3403-AD5D-7A5E-8265E20EFCAA}"/>
              </a:ext>
            </a:extLst>
          </p:cNvPr>
          <p:cNvSpPr>
            <a:spLocks noGrp="1"/>
          </p:cNvSpPr>
          <p:nvPr>
            <p:ph type="title"/>
          </p:nvPr>
        </p:nvSpPr>
        <p:spPr>
          <a:xfrm>
            <a:off x="838200" y="256637"/>
            <a:ext cx="10515600" cy="673261"/>
          </a:xfrm>
        </p:spPr>
        <p:txBody>
          <a:bodyPr>
            <a:normAutofit/>
          </a:bodyPr>
          <a:lstStyle/>
          <a:p>
            <a:r>
              <a:rPr lang="en-IN" sz="3200" b="1" dirty="0"/>
              <a:t>4 . Model Building</a:t>
            </a:r>
          </a:p>
        </p:txBody>
      </p:sp>
      <p:sp>
        <p:nvSpPr>
          <p:cNvPr id="3" name="Content Placeholder 2">
            <a:extLst>
              <a:ext uri="{FF2B5EF4-FFF2-40B4-BE49-F238E27FC236}">
                <a16:creationId xmlns:a16="http://schemas.microsoft.com/office/drawing/2014/main" id="{08547470-31F8-C9D9-091D-F0917F5F8F42}"/>
              </a:ext>
            </a:extLst>
          </p:cNvPr>
          <p:cNvSpPr>
            <a:spLocks noGrp="1"/>
          </p:cNvSpPr>
          <p:nvPr>
            <p:ph idx="1"/>
          </p:nvPr>
        </p:nvSpPr>
        <p:spPr>
          <a:xfrm>
            <a:off x="838200" y="929898"/>
            <a:ext cx="10515600" cy="5780868"/>
          </a:xfrm>
        </p:spPr>
        <p:txBody>
          <a:bodyPr>
            <a:normAutofit/>
          </a:bodyPr>
          <a:lstStyle/>
          <a:p>
            <a:r>
              <a:rPr lang="en-IN" sz="1800" dirty="0"/>
              <a:t>To begin with , Identified 15 variables using RFE method</a:t>
            </a:r>
          </a:p>
          <a:p>
            <a:r>
              <a:rPr lang="en-IN" sz="1800" dirty="0"/>
              <a:t>After about 5 iterations of eliminating variables with high P-value and high VIF, a final model is achieved with 11 features and listed below : </a:t>
            </a:r>
          </a:p>
          <a:p>
            <a:endParaRPr lang="en-IN" sz="1800" dirty="0"/>
          </a:p>
        </p:txBody>
      </p:sp>
      <p:pic>
        <p:nvPicPr>
          <p:cNvPr id="5" name="Picture 4">
            <a:extLst>
              <a:ext uri="{FF2B5EF4-FFF2-40B4-BE49-F238E27FC236}">
                <a16:creationId xmlns:a16="http://schemas.microsoft.com/office/drawing/2014/main" id="{4E88C269-4B8B-6812-EAA4-74CDAD1D942E}"/>
              </a:ext>
            </a:extLst>
          </p:cNvPr>
          <p:cNvPicPr>
            <a:picLocks noChangeAspect="1"/>
          </p:cNvPicPr>
          <p:nvPr/>
        </p:nvPicPr>
        <p:blipFill>
          <a:blip r:embed="rId2"/>
          <a:stretch>
            <a:fillRect/>
          </a:stretch>
        </p:blipFill>
        <p:spPr>
          <a:xfrm>
            <a:off x="1208868" y="1937137"/>
            <a:ext cx="6416298" cy="2407059"/>
          </a:xfrm>
          <a:prstGeom prst="rect">
            <a:avLst/>
          </a:prstGeom>
        </p:spPr>
      </p:pic>
      <p:sp>
        <p:nvSpPr>
          <p:cNvPr id="8" name="TextBox 7">
            <a:extLst>
              <a:ext uri="{FF2B5EF4-FFF2-40B4-BE49-F238E27FC236}">
                <a16:creationId xmlns:a16="http://schemas.microsoft.com/office/drawing/2014/main" id="{AC94755E-D819-7725-A01C-F362A611A8E0}"/>
              </a:ext>
            </a:extLst>
          </p:cNvPr>
          <p:cNvSpPr txBox="1"/>
          <p:nvPr/>
        </p:nvSpPr>
        <p:spPr>
          <a:xfrm>
            <a:off x="853698" y="4448810"/>
            <a:ext cx="11142505" cy="2123658"/>
          </a:xfrm>
          <a:prstGeom prst="rect">
            <a:avLst/>
          </a:prstGeom>
          <a:noFill/>
        </p:spPr>
        <p:txBody>
          <a:bodyPr wrap="square" rtlCol="0">
            <a:spAutoFit/>
          </a:bodyPr>
          <a:lstStyle/>
          <a:p>
            <a:r>
              <a:rPr lang="en-IN" sz="2800" b="1" dirty="0"/>
              <a:t>5. </a:t>
            </a:r>
            <a:r>
              <a:rPr lang="en-IN" sz="2800" b="1" dirty="0">
                <a:latin typeface="+mj-lt"/>
              </a:rPr>
              <a:t>Identify the </a:t>
            </a:r>
            <a:r>
              <a:rPr lang="en-IN" sz="3200" b="1" dirty="0">
                <a:latin typeface="+mj-lt"/>
              </a:rPr>
              <a:t>Probability</a:t>
            </a:r>
            <a:r>
              <a:rPr lang="en-IN" sz="2800" b="1" dirty="0">
                <a:latin typeface="+mj-lt"/>
              </a:rPr>
              <a:t> </a:t>
            </a:r>
            <a:r>
              <a:rPr lang="en-IN" sz="2800" b="1" dirty="0" err="1">
                <a:latin typeface="+mj-lt"/>
              </a:rPr>
              <a:t>Cutoff</a:t>
            </a:r>
            <a:endParaRPr lang="en-IN" sz="2800" b="1" dirty="0">
              <a:latin typeface="+mj-lt"/>
            </a:endParaRPr>
          </a:p>
          <a:p>
            <a:endParaRPr lang="en-IN" sz="2800" b="1" dirty="0">
              <a:latin typeface="+mj-lt"/>
            </a:endParaRPr>
          </a:p>
          <a:p>
            <a:pPr marL="285750" indent="-285750">
              <a:buFont typeface="Arial" panose="020B0604020202020204" pitchFamily="34" charset="0"/>
              <a:buChar char="•"/>
            </a:pPr>
            <a:r>
              <a:rPr lang="en-IN" dirty="0"/>
              <a:t>With ROC area 0.87, the model seems to be good one.</a:t>
            </a:r>
          </a:p>
          <a:p>
            <a:pPr marL="285750" indent="-285750">
              <a:buFont typeface="Arial" panose="020B0604020202020204" pitchFamily="34" charset="0"/>
              <a:buChar char="•"/>
            </a:pPr>
            <a:r>
              <a:rPr lang="en-IN" dirty="0"/>
              <a:t>The </a:t>
            </a:r>
            <a:r>
              <a:rPr lang="en-IN" dirty="0" err="1"/>
              <a:t>Precision_Recall_Curve</a:t>
            </a:r>
            <a:r>
              <a:rPr lang="en-IN" dirty="0"/>
              <a:t> and </a:t>
            </a:r>
            <a:r>
              <a:rPr lang="en-IN" dirty="0" err="1"/>
              <a:t>Sensitivity_Specificity</a:t>
            </a:r>
            <a:r>
              <a:rPr lang="en-IN" dirty="0"/>
              <a:t> </a:t>
            </a:r>
            <a:r>
              <a:rPr lang="en-IN" dirty="0" err="1"/>
              <a:t>tradeoff</a:t>
            </a:r>
            <a:r>
              <a:rPr lang="en-IN" dirty="0"/>
              <a:t> are plotted to identify the optimal cut-off probability so as to keep the metric score good.</a:t>
            </a:r>
          </a:p>
          <a:p>
            <a:endParaRPr lang="en-IN" dirty="0">
              <a:latin typeface="+mj-lt"/>
            </a:endParaRPr>
          </a:p>
        </p:txBody>
      </p:sp>
    </p:spTree>
    <p:extLst>
      <p:ext uri="{BB962C8B-B14F-4D97-AF65-F5344CB8AC3E}">
        <p14:creationId xmlns:p14="http://schemas.microsoft.com/office/powerpoint/2010/main" val="357526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ECFD4-3BA5-2217-D962-BED3B205584C}"/>
              </a:ext>
            </a:extLst>
          </p:cNvPr>
          <p:cNvSpPr>
            <a:spLocks noGrp="1"/>
          </p:cNvSpPr>
          <p:nvPr>
            <p:ph idx="1"/>
          </p:nvPr>
        </p:nvSpPr>
        <p:spPr>
          <a:xfrm>
            <a:off x="838200" y="542441"/>
            <a:ext cx="10515600" cy="5634522"/>
          </a:xfrm>
        </p:spPr>
        <p:txBody>
          <a:bodyPr/>
          <a:lstStyle/>
          <a:p>
            <a:pPr marL="285750" indent="-285750">
              <a:buFont typeface="Arial" panose="020B0604020202020204" pitchFamily="34" charset="0"/>
              <a:buChar char="•"/>
            </a:pPr>
            <a:r>
              <a:rPr lang="en-IN" sz="1800" dirty="0"/>
              <a:t>0.40 is found to be optimal cut-off probability from </a:t>
            </a:r>
            <a:r>
              <a:rPr lang="en-IN" sz="1800" dirty="0" err="1"/>
              <a:t>Precision_Recall_Curve</a:t>
            </a:r>
            <a:r>
              <a:rPr lang="en-IN" sz="1800" dirty="0"/>
              <a:t>  and 0.33 from </a:t>
            </a:r>
            <a:r>
              <a:rPr lang="en-IN" sz="1800" dirty="0" err="1"/>
              <a:t>Sensitivity_Specificity</a:t>
            </a:r>
            <a:r>
              <a:rPr lang="en-IN" sz="1800" dirty="0"/>
              <a:t> </a:t>
            </a:r>
            <a:r>
              <a:rPr lang="en-IN" sz="1800" dirty="0" err="1"/>
              <a:t>tradeoff</a:t>
            </a:r>
            <a:r>
              <a:rPr lang="en-IN" sz="1800" dirty="0"/>
              <a:t> </a:t>
            </a:r>
          </a:p>
          <a:p>
            <a:pPr marL="285750" indent="-285750">
              <a:buFont typeface="Arial" panose="020B0604020202020204" pitchFamily="34" charset="0"/>
              <a:buChar char="•"/>
            </a:pPr>
            <a:r>
              <a:rPr lang="en-IN" sz="1800" dirty="0"/>
              <a:t>Objective of the case study is to identify about 80% potential lead candidates. Hence we should target high Recall and should be around 80%. So we stick to probability cut-off of 0.33</a:t>
            </a:r>
          </a:p>
          <a:p>
            <a:pPr marL="285750" indent="-285750">
              <a:buFont typeface="Arial" panose="020B0604020202020204" pitchFamily="34" charset="0"/>
              <a:buChar char="•"/>
            </a:pPr>
            <a:endParaRPr lang="en-IN" sz="1800" dirty="0"/>
          </a:p>
          <a:p>
            <a:pPr marL="0" indent="0">
              <a:buNone/>
            </a:pPr>
            <a:r>
              <a:rPr lang="en-IN" dirty="0"/>
              <a:t>6. Predications &amp; Metrics on Test Data</a:t>
            </a:r>
          </a:p>
          <a:p>
            <a:pPr marL="285750" indent="-285750"/>
            <a:r>
              <a:rPr lang="en-IN" sz="1800" dirty="0"/>
              <a:t>The final model is applied on the test data with the probability cut-off 0.33 and the metric seems to good with not much drop compared to train data.</a:t>
            </a:r>
          </a:p>
          <a:p>
            <a:pPr marL="285750" indent="-285750"/>
            <a:r>
              <a:rPr lang="en-IN" sz="1800" dirty="0"/>
              <a:t>Probability also converted to lead score ranging from, 0 - 100 for all the leads  of train and test data</a:t>
            </a:r>
          </a:p>
          <a:p>
            <a:pPr marL="0" indent="0">
              <a:buNone/>
            </a:pPr>
            <a:endParaRPr lang="en-IN" sz="1800" dirty="0"/>
          </a:p>
          <a:p>
            <a:pPr marL="0" indent="0">
              <a:buNone/>
            </a:pPr>
            <a:r>
              <a:rPr lang="en-IN" sz="3200" dirty="0"/>
              <a:t>7. Final Metrics</a:t>
            </a:r>
          </a:p>
          <a:p>
            <a:pPr marL="0" indent="0">
              <a:buNone/>
            </a:pPr>
            <a:r>
              <a:rPr lang="en-IN" sz="1800" b="1" dirty="0"/>
              <a:t>Train Set : Recall -79.8% , Accuracy – 80.1%, Sensitivity – 79.8% , Precision – 71.2%, Specificity - 80.2%</a:t>
            </a:r>
          </a:p>
          <a:p>
            <a:pPr marL="0" indent="0">
              <a:buNone/>
            </a:pPr>
            <a:r>
              <a:rPr lang="en-IN" sz="1800" b="1" dirty="0"/>
              <a:t>Test Set : Recall- 80.5%, Accuracy - 80.1% , Sensitivity – 80.5% , Precision – 71.2%, Specificity – 79.9%</a:t>
            </a:r>
          </a:p>
          <a:p>
            <a:pPr marL="0" indent="0">
              <a:buNone/>
            </a:pPr>
            <a:endParaRPr lang="en-IN" sz="1800" dirty="0"/>
          </a:p>
          <a:p>
            <a:pPr marL="0" indent="0">
              <a:buNone/>
            </a:pPr>
            <a:endParaRPr lang="en-IN" sz="1800" dirty="0"/>
          </a:p>
          <a:p>
            <a:pPr marL="0" indent="0">
              <a:buNone/>
            </a:pPr>
            <a:endParaRPr lang="en-IN" sz="3200" dirty="0"/>
          </a:p>
          <a:p>
            <a:endParaRPr lang="en-IN" dirty="0"/>
          </a:p>
        </p:txBody>
      </p:sp>
    </p:spTree>
    <p:extLst>
      <p:ext uri="{BB962C8B-B14F-4D97-AF65-F5344CB8AC3E}">
        <p14:creationId xmlns:p14="http://schemas.microsoft.com/office/powerpoint/2010/main" val="248873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735</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Lead Score Case Study Summary Report</vt:lpstr>
      <vt:lpstr>1. Problem Statement </vt:lpstr>
      <vt:lpstr>2. Solution Approach</vt:lpstr>
      <vt:lpstr>PowerPoint Presentation</vt:lpstr>
      <vt:lpstr>4 . Model Building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Summary Report</dc:title>
  <dc:creator>Karthik D</dc:creator>
  <cp:lastModifiedBy>Karthik D</cp:lastModifiedBy>
  <cp:revision>3</cp:revision>
  <dcterms:created xsi:type="dcterms:W3CDTF">2022-11-13T11:42:13Z</dcterms:created>
  <dcterms:modified xsi:type="dcterms:W3CDTF">2022-11-14T03:31:34Z</dcterms:modified>
</cp:coreProperties>
</file>