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7" r:id="rId5"/>
    <p:sldId id="273" r:id="rId6"/>
    <p:sldId id="270" r:id="rId7"/>
    <p:sldId id="269" r:id="rId8"/>
    <p:sldId id="272" r:id="rId9"/>
    <p:sldId id="263" r:id="rId10"/>
    <p:sldId id="262" r:id="rId11"/>
    <p:sldId id="265" r:id="rId12"/>
    <p:sldId id="271"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71" d="100"/>
          <a:sy n="71" d="100"/>
        </p:scale>
        <p:origin x="13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05D04F-4D0B-4832-9853-16757DFB0F3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05D04F-4D0B-4832-9853-16757DFB0F3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605D04F-4D0B-4832-9853-16757DFB0F3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05D04F-4D0B-4832-9853-16757DFB0F3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05D04F-4D0B-4832-9853-16757DFB0F3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05D04F-4D0B-4832-9853-16757DFB0F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05D04F-4D0B-4832-9853-16757DFB0F3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193AF4-C569-4FF1-913C-EA82C99D4EE1}" type="datetimeFigureOut">
              <a:rPr lang="en-US" smtClean="0"/>
              <a:pPr/>
              <a:t>10/11/2021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605D04F-4D0B-4832-9853-16757DFB0F3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0193AF4-C569-4FF1-913C-EA82C99D4EE1}" type="datetimeFigureOut">
              <a:rPr lang="en-US" smtClean="0"/>
              <a:pPr/>
              <a:t>10/11/2021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05D04F-4D0B-4832-9853-16757DFB0F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rgbClr val="C00000"/>
                </a:solidFill>
              </a:rPr>
              <a:t>USING MACHINE LEARNING</a:t>
            </a:r>
            <a:endParaRPr lang="en-US" dirty="0">
              <a:solidFill>
                <a:srgbClr val="C00000"/>
              </a:solidFill>
            </a:endParaRPr>
          </a:p>
        </p:txBody>
      </p:sp>
      <p:sp>
        <p:nvSpPr>
          <p:cNvPr id="2" name="Title 1"/>
          <p:cNvSpPr>
            <a:spLocks noGrp="1"/>
          </p:cNvSpPr>
          <p:nvPr>
            <p:ph type="ctrTitle"/>
          </p:nvPr>
        </p:nvSpPr>
        <p:spPr/>
        <p:txBody>
          <a:bodyPr/>
          <a:lstStyle/>
          <a:p>
            <a:r>
              <a:rPr lang="en-US" dirty="0" smtClean="0">
                <a:solidFill>
                  <a:srgbClr val="002060"/>
                </a:solidFill>
              </a:rPr>
              <a:t>FACE MASK DETECTION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FACE DETECTOR ACCURACY</a:t>
            </a:r>
            <a:endParaRPr lang="en-US" b="1" dirty="0"/>
          </a:p>
        </p:txBody>
      </p:sp>
      <p:sp>
        <p:nvSpPr>
          <p:cNvPr id="4" name="Text Placeholder 3"/>
          <p:cNvSpPr>
            <a:spLocks noGrp="1"/>
          </p:cNvSpPr>
          <p:nvPr>
            <p:ph type="body" sz="half" idx="2"/>
          </p:nvPr>
        </p:nvSpPr>
        <p:spPr/>
        <p:txBody>
          <a:bodyPr>
            <a:normAutofit fontScale="77500" lnSpcReduction="20000"/>
          </a:bodyPr>
          <a:lstStyle/>
          <a:p>
            <a:pPr algn="ctr"/>
            <a:r>
              <a:rPr lang="en-US" b="1" dirty="0" smtClean="0"/>
              <a:t>WITH MASK : 89%</a:t>
            </a:r>
          </a:p>
          <a:p>
            <a:pPr algn="ctr"/>
            <a:r>
              <a:rPr lang="en-US" b="1" dirty="0" smtClean="0"/>
              <a:t>WITHOUT MASK : 91%</a:t>
            </a:r>
          </a:p>
          <a:p>
            <a:pPr algn="ctr"/>
            <a:r>
              <a:rPr lang="en-US" b="1" dirty="0" smtClean="0"/>
              <a:t>AVERAGE ACCURACY : 90%</a:t>
            </a:r>
            <a:endParaRPr lang="en-US" b="1" dirty="0"/>
          </a:p>
        </p:txBody>
      </p:sp>
      <p:pic>
        <p:nvPicPr>
          <p:cNvPr id="11" name="Picture Placeholder 10" descr="FACE DETECTOR AND MASK DETECTION - Jupyter Notebook - Google Chrome 26-10-2020 21_23_11 (2).png"/>
          <p:cNvPicPr>
            <a:picLocks noGrp="1" noChangeAspect="1"/>
          </p:cNvPicPr>
          <p:nvPr>
            <p:ph type="pic" idx="1"/>
          </p:nvPr>
        </p:nvPicPr>
        <p:blipFill>
          <a:blip r:embed="rId2" cstate="print"/>
          <a:stretch>
            <a:fillRect/>
          </a:stretch>
        </p:blipFill>
        <p:spPr>
          <a:xfrm>
            <a:off x="225164" y="612774"/>
            <a:ext cx="8734250" cy="352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 B/W LOSS/ACCURACY &amp; EPOCH</a:t>
            </a:r>
            <a:endParaRPr lang="en-US" dirty="0"/>
          </a:p>
        </p:txBody>
      </p:sp>
      <p:sp>
        <p:nvSpPr>
          <p:cNvPr id="4" name="Text Placeholder 3"/>
          <p:cNvSpPr>
            <a:spLocks noGrp="1"/>
          </p:cNvSpPr>
          <p:nvPr>
            <p:ph type="body" sz="half" idx="2"/>
          </p:nvPr>
        </p:nvSpPr>
        <p:spPr/>
        <p:txBody>
          <a:bodyPr/>
          <a:lstStyle/>
          <a:p>
            <a:pPr algn="ctr"/>
            <a:r>
              <a:rPr lang="en-US" dirty="0" smtClean="0"/>
              <a:t>FROM THIS ABOVE GRAPH WE CAN CLEARLY SEE THE LOSS AND ACCURACY OF EPOCH FOR VARIOUS VALUES.</a:t>
            </a:r>
            <a:endParaRPr lang="en-US" dirty="0"/>
          </a:p>
        </p:txBody>
      </p:sp>
      <p:pic>
        <p:nvPicPr>
          <p:cNvPr id="7" name="Picture Placeholder 6" descr="GRAPH.png"/>
          <p:cNvPicPr>
            <a:picLocks noGrp="1" noChangeAspect="1"/>
          </p:cNvPicPr>
          <p:nvPr>
            <p:ph type="pic" idx="1"/>
          </p:nvPr>
        </p:nvPicPr>
        <p:blipFill>
          <a:blip r:embed="rId2" cstate="print"/>
          <a:stretch>
            <a:fillRect/>
          </a:stretch>
        </p:blipFill>
        <p:spPr>
          <a:xfrm>
            <a:off x="107504" y="44624"/>
            <a:ext cx="8928992" cy="458906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AND AUC CURVE</a:t>
            </a:r>
            <a:endParaRPr lang="en-US" dirty="0"/>
          </a:p>
        </p:txBody>
      </p:sp>
      <p:pic>
        <p:nvPicPr>
          <p:cNvPr id="5" name="Content Placeholder 4" descr="CURVE1.png"/>
          <p:cNvPicPr>
            <a:picLocks noGrp="1" noChangeAspect="1"/>
          </p:cNvPicPr>
          <p:nvPr>
            <p:ph sz="quarter" idx="1"/>
          </p:nvPr>
        </p:nvPicPr>
        <p:blipFill>
          <a:blip r:embed="rId2" cstate="print"/>
          <a:stretch>
            <a:fillRect/>
          </a:stretch>
        </p:blipFill>
        <p:spPr>
          <a:xfrm>
            <a:off x="914400" y="2402051"/>
            <a:ext cx="3749675" cy="2663497"/>
          </a:xfrm>
        </p:spPr>
      </p:pic>
      <p:pic>
        <p:nvPicPr>
          <p:cNvPr id="6" name="Content Placeholder 5" descr="CURVE2.png"/>
          <p:cNvPicPr>
            <a:picLocks noGrp="1" noChangeAspect="1"/>
          </p:cNvPicPr>
          <p:nvPr>
            <p:ph sz="quarter" idx="2"/>
          </p:nvPr>
        </p:nvPicPr>
        <p:blipFill>
          <a:blip r:embed="rId3" cstate="print"/>
          <a:stretch>
            <a:fillRect/>
          </a:stretch>
        </p:blipFill>
        <p:spPr>
          <a:xfrm>
            <a:off x="4933950" y="2421687"/>
            <a:ext cx="3749675" cy="266349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normAutofit/>
          </a:bodyPr>
          <a:lstStyle/>
          <a:p>
            <a:r>
              <a:rPr lang="en-US" sz="2400" dirty="0" smtClean="0"/>
              <a:t>It will take image very clearly.</a:t>
            </a:r>
          </a:p>
          <a:p>
            <a:r>
              <a:rPr lang="en-US" sz="2400" dirty="0" smtClean="0"/>
              <a:t>It will show the people wearing mask or not, if person is wearing mask it will make a </a:t>
            </a:r>
            <a:r>
              <a:rPr lang="en-US" sz="2400" dirty="0" smtClean="0">
                <a:solidFill>
                  <a:srgbClr val="00FF00"/>
                </a:solidFill>
              </a:rPr>
              <a:t>GREEN BOX </a:t>
            </a:r>
            <a:r>
              <a:rPr lang="en-US" sz="2400" dirty="0" smtClean="0"/>
              <a:t>with how much face is covered and if not it will make a </a:t>
            </a:r>
            <a:r>
              <a:rPr lang="en-US" sz="2400" dirty="0" smtClean="0">
                <a:solidFill>
                  <a:srgbClr val="FF0000"/>
                </a:solidFill>
              </a:rPr>
              <a:t>RED BOX.</a:t>
            </a:r>
          </a:p>
          <a:p>
            <a:r>
              <a:rPr lang="en-US" sz="2400" dirty="0" smtClean="0"/>
              <a:t>It will show the accuracy of 90% of face detector system and above is the graph given for the same.</a:t>
            </a:r>
          </a:p>
          <a:p>
            <a:r>
              <a:rPr lang="en-US" sz="2400" dirty="0" smtClean="0"/>
              <a:t>It will be helpful in predicting the person is wearing mask or not, as we know that COVID – 19 period is going on.</a:t>
            </a:r>
          </a:p>
          <a:p>
            <a:pPr>
              <a:buNone/>
            </a:pP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a:xfrm>
            <a:off x="457200" y="1600200"/>
            <a:ext cx="8291264" cy="4925144"/>
          </a:xfrm>
        </p:spPr>
        <p:txBody>
          <a:bodyPr>
            <a:normAutofit lnSpcReduction="10000"/>
          </a:bodyPr>
          <a:lstStyle/>
          <a:p>
            <a:r>
              <a:rPr lang="en-US" sz="1800" dirty="0" smtClean="0"/>
              <a:t>From various research papers on face mask detection in IEEE format</a:t>
            </a:r>
          </a:p>
          <a:p>
            <a:r>
              <a:rPr lang="en-US" sz="1800" dirty="0" smtClean="0"/>
              <a:t>1. Q Wang, C Yu, Letter to editor: Role of masks/respirator protection against 2019-novel corona virus (COVID-19). Infect. Control. &amp; Hosp. Epidemiology., 1–7 (year?). </a:t>
            </a:r>
          </a:p>
          <a:p>
            <a:r>
              <a:rPr lang="en-US" sz="1800" dirty="0" smtClean="0"/>
              <a:t>2. S Fang, et al., Rational use of face masks in the COVID-19 pandemic. The Lancet Respire. Medicine 0 (2020).</a:t>
            </a:r>
          </a:p>
          <a:p>
            <a:r>
              <a:rPr lang="en-US" sz="1800" dirty="0" smtClean="0"/>
              <a:t> 3. J Duguid, The size and the duration of air-carriage of respiratory droplets and droplet-nuclei. Epidemiology. &amp; Infect. 44, 471–479 (1946). </a:t>
            </a:r>
          </a:p>
          <a:p>
            <a:r>
              <a:rPr lang="en-US" sz="1800" dirty="0" smtClean="0"/>
              <a:t>4. L Morawska, et al., Size distribution and sites of origin of droplets expelled from the human respiratory tract during expiratory activities. J. Aerosol Sci. 40, 256–269 (2009).</a:t>
            </a:r>
          </a:p>
          <a:p>
            <a:r>
              <a:rPr lang="en-US" sz="1800" dirty="0" smtClean="0"/>
              <a:t> 5. L Bourouiba, Turbulent Gas Clouds and Respiratory Pathogen Emissions: Potential Implications for Reducing Transmission of COVID-19. JAMA (2020). </a:t>
            </a:r>
          </a:p>
          <a:p>
            <a:r>
              <a:rPr lang="en-US" sz="1800" dirty="0" smtClean="0"/>
              <a:t>6. P Anfinrud, CE Bax, V Stadnytskyi, A Bax, Could sars-cov-2 be transmitted via speech droplets? medRxiv (2020). </a:t>
            </a:r>
          </a:p>
          <a:p>
            <a:r>
              <a:rPr lang="en-US" sz="1800" dirty="0" smtClean="0"/>
              <a:t>7. N Ferguson, et al., Report 9: Impact of non-pharmaceutical interventions (npis) to reduce covid19 mortality and healthcare demand (2020).</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 ?</a:t>
            </a:r>
            <a:endParaRPr lang="en-US" dirty="0"/>
          </a:p>
        </p:txBody>
      </p:sp>
      <p:sp>
        <p:nvSpPr>
          <p:cNvPr id="3" name="Content Placeholder 2"/>
          <p:cNvSpPr>
            <a:spLocks noGrp="1"/>
          </p:cNvSpPr>
          <p:nvPr>
            <p:ph sz="quarter" idx="1"/>
          </p:nvPr>
        </p:nvSpPr>
        <p:spPr/>
        <p:txBody>
          <a:bodyPr>
            <a:normAutofit/>
          </a:bodyPr>
          <a:lstStyle/>
          <a:p>
            <a:pPr fontAlgn="base"/>
            <a:r>
              <a:rPr lang="en-US" dirty="0"/>
              <a:t>Machine learning is a branch of </a:t>
            </a:r>
            <a:r>
              <a:rPr lang="en-US" dirty="0" smtClean="0"/>
              <a:t>Artificial Intelligence (AI)</a:t>
            </a:r>
            <a:r>
              <a:rPr lang="en-US" dirty="0">
                <a:solidFill>
                  <a:schemeClr val="tx1">
                    <a:lumMod val="65000"/>
                    <a:lumOff val="35000"/>
                  </a:schemeClr>
                </a:solidFill>
              </a:rPr>
              <a:t> </a:t>
            </a:r>
            <a:r>
              <a:rPr lang="en-US" dirty="0"/>
              <a:t>focused on building applications that learn from data and improve their accuracy over time without being programmed to do so. </a:t>
            </a:r>
          </a:p>
          <a:p>
            <a:pPr fontAlgn="base"/>
            <a:r>
              <a:rPr lang="en-US" dirty="0"/>
              <a:t>In data science, an algorithm is a sequence of statistical processing steps. In machine learning, algorithms are 'trained' to find patterns and features in massive amounts of data in order to make decisions and predictions based on new data. The better the algorithm, the more accurate the decisions and predictions will become as it processes more data.</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pPr>
              <a:buNone/>
            </a:pPr>
            <a:r>
              <a:rPr lang="en-US" dirty="0" smtClean="0"/>
              <a:t>    In </a:t>
            </a:r>
            <a:r>
              <a:rPr lang="en-US" dirty="0"/>
              <a:t>the present scenario due to Covid-19, there is no efficient face mask detection applications which are now in high demand for transportation means, densely populated areas, residential districts, large-scale manufacturers and other enterprises to ensure safety. Also, the absence of large datasets of </a:t>
            </a:r>
            <a:r>
              <a:rPr lang="en-US" b="1" dirty="0"/>
              <a:t>‘with_mask’</a:t>
            </a:r>
            <a:r>
              <a:rPr lang="en-US" dirty="0"/>
              <a:t> images has made this task more cumbersome and challenging</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BEHIND</a:t>
            </a:r>
            <a:endParaRPr lang="en-US" dirty="0"/>
          </a:p>
        </p:txBody>
      </p:sp>
      <p:sp>
        <p:nvSpPr>
          <p:cNvPr id="3" name="Content Placeholder 2"/>
          <p:cNvSpPr>
            <a:spLocks noGrp="1"/>
          </p:cNvSpPr>
          <p:nvPr>
            <p:ph sz="quarter" idx="1"/>
          </p:nvPr>
        </p:nvSpPr>
        <p:spPr/>
        <p:txBody>
          <a:bodyPr/>
          <a:lstStyle/>
          <a:p>
            <a:pPr>
              <a:buNone/>
            </a:pPr>
            <a:r>
              <a:rPr lang="en-US" dirty="0" smtClean="0"/>
              <a:t>    According to current scenario as we know a pandemic is going on all over the world and to get safe from this pandemic we need to do social distancing to avoid this disease to spread and we need to put a mask on our face so that this disease will not transfer from 1 person to another. So this is the main idea behind this so that it will help around the world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 USED</a:t>
            </a:r>
            <a:endParaRPr lang="en-US" dirty="0"/>
          </a:p>
        </p:txBody>
      </p:sp>
      <p:sp>
        <p:nvSpPr>
          <p:cNvPr id="3" name="Text Placeholder 2"/>
          <p:cNvSpPr>
            <a:spLocks noGrp="1"/>
          </p:cNvSpPr>
          <p:nvPr>
            <p:ph type="body" idx="2"/>
          </p:nvPr>
        </p:nvSpPr>
        <p:spPr>
          <a:xfrm>
            <a:off x="914400" y="1600200"/>
            <a:ext cx="2865512" cy="4495800"/>
          </a:xfrm>
        </p:spPr>
        <p:txBody>
          <a:bodyPr>
            <a:normAutofit fontScale="92500"/>
          </a:bodyPr>
          <a:lstStyle/>
          <a:p>
            <a:pPr algn="ctr"/>
            <a:r>
              <a:rPr lang="en-US" b="1" u="sng" dirty="0" smtClean="0"/>
              <a:t>CONVOLUTIONAL NEUTRAL NETWORK</a:t>
            </a:r>
          </a:p>
          <a:p>
            <a:pPr algn="ctr"/>
            <a:r>
              <a:rPr lang="en-US" b="1" dirty="0" smtClean="0"/>
              <a:t>Libraries Required :</a:t>
            </a:r>
          </a:p>
          <a:p>
            <a:pPr algn="ctr"/>
            <a:r>
              <a:rPr lang="en-US" b="1" dirty="0" smtClean="0"/>
              <a:t>NUMPY, OPENCV, MATPLOTLIB, TENSORFLOW</a:t>
            </a:r>
          </a:p>
          <a:p>
            <a:r>
              <a:rPr lang="en-US" dirty="0" smtClean="0"/>
              <a:t>A </a:t>
            </a:r>
            <a:r>
              <a:rPr lang="en-US" dirty="0" err="1" smtClean="0"/>
              <a:t>convolutional</a:t>
            </a:r>
            <a:r>
              <a:rPr lang="en-US" dirty="0" smtClean="0"/>
              <a:t> neural network (CNN) is a specific type of artificial neural network that uses perceptions, a machine learning unit algorithm, for supervised learning, to analyze data. CNNs apply to image processing, natural language processing and other kinds of cognitive tasks.</a:t>
            </a:r>
          </a:p>
          <a:p>
            <a:endParaRPr lang="en-US" dirty="0"/>
          </a:p>
        </p:txBody>
      </p:sp>
      <p:pic>
        <p:nvPicPr>
          <p:cNvPr id="5" name="Content Placeholder 4" descr="convolutional-neural-networks-cnn-43-638.jpg"/>
          <p:cNvPicPr>
            <a:picLocks noGrp="1" noChangeAspect="1"/>
          </p:cNvPicPr>
          <p:nvPr>
            <p:ph sz="quarter" idx="1"/>
          </p:nvPr>
        </p:nvPicPr>
        <p:blipFill>
          <a:blip r:embed="rId2" cstate="print"/>
          <a:stretch>
            <a:fillRect/>
          </a:stretch>
        </p:blipFill>
        <p:spPr>
          <a:xfrm>
            <a:off x="3851920" y="1628800"/>
            <a:ext cx="4624184" cy="273558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TECHNIQUE</a:t>
            </a:r>
            <a:endParaRPr lang="en-US" dirty="0"/>
          </a:p>
        </p:txBody>
      </p:sp>
      <p:sp>
        <p:nvSpPr>
          <p:cNvPr id="3" name="Content Placeholder 2"/>
          <p:cNvSpPr>
            <a:spLocks noGrp="1"/>
          </p:cNvSpPr>
          <p:nvPr>
            <p:ph sz="quarter" idx="1"/>
          </p:nvPr>
        </p:nvSpPr>
        <p:spPr>
          <a:xfrm>
            <a:off x="914400" y="1447800"/>
            <a:ext cx="7772400" cy="5149552"/>
          </a:xfrm>
          <a:ln>
            <a:solidFill>
              <a:schemeClr val="accent1"/>
            </a:solidFill>
          </a:ln>
          <a:effectLst/>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smtClean="0"/>
              <a:t>HOLD OUT VALIDATION :</a:t>
            </a:r>
          </a:p>
          <a:p>
            <a:pPr>
              <a:buNone/>
            </a:pPr>
            <a:r>
              <a:rPr lang="en-US" sz="1600" dirty="0" smtClean="0"/>
              <a:t>      Hold-out is often used synonymous with validation with </a:t>
            </a:r>
            <a:r>
              <a:rPr lang="en-US" sz="1600" b="1" dirty="0" smtClean="0"/>
              <a:t>independent test set</a:t>
            </a:r>
            <a:r>
              <a:rPr lang="en-US" sz="1600" dirty="0" smtClean="0"/>
              <a:t>, although there are crucial differences between splitting the data randomly and designing a validation experiment for independent testing. We have used 80% data set for training set  and 20% for testing.</a:t>
            </a:r>
          </a:p>
          <a:p>
            <a:pPr fontAlgn="ctr">
              <a:buNone/>
            </a:pPr>
            <a:r>
              <a:rPr lang="en-US" sz="1600" b="1" dirty="0" smtClean="0"/>
              <a:t>What is hold-out v/s cross validation ?</a:t>
            </a:r>
          </a:p>
          <a:p>
            <a:pPr>
              <a:buNone/>
            </a:pPr>
            <a:r>
              <a:rPr lang="en-US" sz="1600" dirty="0" smtClean="0"/>
              <a:t>      Hold-out vs. Cross-validation. Cross-validation is usually the preferred method because it gives your model the opportunity to train on multiple train-test splits. This gives you a better indication of how well your model will perform on unseen data. Hold-out, on the other hand, is dependent on just one train-test split.</a:t>
            </a:r>
          </a:p>
          <a:p>
            <a:pPr marL="0" indent="0">
              <a:buNone/>
            </a:pPr>
            <a:r>
              <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rPr>
              <a:t>PERFORMANCE MEASURES</a:t>
            </a:r>
            <a:endParaRPr lang="en-US" sz="2000" dirty="0" smtClean="0">
              <a:solidFill>
                <a:srgbClr val="002060"/>
              </a:solidFill>
              <a:latin typeface="Bookman Old Style" panose="02050604050505020204" charset="0"/>
              <a:cs typeface="Bookman Old Style" panose="02050604050505020204" charset="0"/>
              <a:sym typeface="+mn-ea"/>
            </a:endParaRPr>
          </a:p>
          <a:p>
            <a:pPr marL="0" indent="0">
              <a:buNone/>
            </a:pPr>
            <a:r>
              <a:rPr lang="en-US" sz="1600" dirty="0" smtClean="0">
                <a:cs typeface="Bookman Old Style" panose="02050604050505020204" charset="0"/>
                <a:sym typeface="+mn-ea"/>
              </a:rPr>
              <a:t>Training and Validation Accuracy - Accuracy is the percentage of correct predictions by our model. As our dataset was imbalanced so accuracy was not a good measure to analyses performance of our model. Hence we have taken these additional performance measures.</a:t>
            </a: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a:p>
            <a:pPr marL="0" indent="0">
              <a:buNone/>
            </a:pPr>
            <a:endParaRPr lang="en-US" sz="2000" dirty="0" smtClean="0">
              <a:solidFill>
                <a:srgbClr val="002060"/>
              </a:solidFill>
              <a:effectLst>
                <a:reflection blurRad="6350" stA="53000" endA="300" endPos="35500" dir="5400000" sy="-90000" algn="bl" rotWithShape="0"/>
              </a:effectLst>
              <a:latin typeface="Bookman Old Style" panose="02050604050505020204" charset="0"/>
              <a:cs typeface="Bookman Old Style" panose="02050604050505020204" charset="0"/>
              <a:sym typeface="+mn-ea"/>
            </a:endParaRPr>
          </a:p>
        </p:txBody>
      </p:sp>
      <p:pic>
        <p:nvPicPr>
          <p:cNvPr id="4" name="Picture 3" descr="1_FDu_kn0o7oJajxkmta_txQ.gif"/>
          <p:cNvPicPr>
            <a:picLocks noChangeAspect="1"/>
          </p:cNvPicPr>
          <p:nvPr/>
        </p:nvPicPr>
        <p:blipFill>
          <a:blip r:embed="rId2" cstate="print"/>
          <a:stretch>
            <a:fillRect/>
          </a:stretch>
        </p:blipFill>
        <p:spPr>
          <a:xfrm>
            <a:off x="2771800" y="5661248"/>
            <a:ext cx="3456384" cy="7920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a:effectLst>
            <a:glow rad="101600">
              <a:schemeClr val="accent1">
                <a:satMod val="175000"/>
                <a:alpha val="40000"/>
              </a:schemeClr>
            </a:glow>
          </a:effectLst>
        </p:spPr>
        <p:txBody>
          <a:bodyPr/>
          <a:lstStyle/>
          <a:p>
            <a:r>
              <a:rPr lang="en-US" dirty="0" smtClean="0"/>
              <a:t>Our dataset consist of picas with mask and without. </a:t>
            </a:r>
          </a:p>
          <a:p>
            <a:r>
              <a:rPr lang="en-US" dirty="0" smtClean="0"/>
              <a:t>Our final result will also show the person wearing mask or not with the accuracy.</a:t>
            </a:r>
          </a:p>
          <a:p>
            <a:r>
              <a:rPr lang="en-US" dirty="0" smtClean="0"/>
              <a:t>Our data set consist of 767 picas with or without mask. </a:t>
            </a:r>
          </a:p>
          <a:p>
            <a:r>
              <a:rPr lang="en-US" dirty="0" smtClean="0"/>
              <a:t>In the 767 picas 384 without mask and 383 with mask</a:t>
            </a:r>
          </a:p>
          <a:p>
            <a:r>
              <a:rPr lang="en-US" dirty="0" smtClean="0"/>
              <a:t>It has 224*224 dimension of the set and the target place.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sz="2000" dirty="0"/>
          </a:p>
        </p:txBody>
      </p:sp>
      <p:pic>
        <p:nvPicPr>
          <p:cNvPr id="4" name="Picture 3" descr="devil-in-the-details-analysing-the-performance-of-convnet-features-14-638.jpg"/>
          <p:cNvPicPr>
            <a:picLocks noChangeAspect="1"/>
          </p:cNvPicPr>
          <p:nvPr/>
        </p:nvPicPr>
        <p:blipFill>
          <a:blip r:embed="rId2" cstate="print"/>
          <a:stretch>
            <a:fillRect/>
          </a:stretch>
        </p:blipFill>
        <p:spPr>
          <a:xfrm>
            <a:off x="2141220" y="1556792"/>
            <a:ext cx="4861560" cy="3456384"/>
          </a:xfrm>
          <a:prstGeom prst="rect">
            <a:avLst/>
          </a:prstGeom>
        </p:spPr>
      </p:pic>
      <p:sp>
        <p:nvSpPr>
          <p:cNvPr id="6" name="TextBox 5"/>
          <p:cNvSpPr txBox="1"/>
          <p:nvPr/>
        </p:nvSpPr>
        <p:spPr>
          <a:xfrm>
            <a:off x="827584" y="5373216"/>
            <a:ext cx="7992888" cy="923330"/>
          </a:xfrm>
          <a:prstGeom prst="rect">
            <a:avLst/>
          </a:prstGeom>
          <a:noFill/>
        </p:spPr>
        <p:txBody>
          <a:bodyPr wrap="square" rtlCol="0">
            <a:spAutoFit/>
          </a:bodyPr>
          <a:lstStyle/>
          <a:p>
            <a:r>
              <a:rPr lang="en-US" dirty="0" smtClean="0"/>
              <a:t>Data augmentation adds value to base data by adding information derived from internal and external sources within an enterprise. Data is one of the core assets for an enterprise, making data management essential.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DIAGRAM OF CONVOLUTION TECHNIQUE</a:t>
            </a:r>
            <a:endParaRPr lang="en-US" b="1" dirty="0"/>
          </a:p>
        </p:txBody>
      </p:sp>
      <p:sp>
        <p:nvSpPr>
          <p:cNvPr id="4" name="Text Placeholder 3"/>
          <p:cNvSpPr>
            <a:spLocks noGrp="1"/>
          </p:cNvSpPr>
          <p:nvPr>
            <p:ph type="body" sz="half" idx="2"/>
          </p:nvPr>
        </p:nvSpPr>
        <p:spPr/>
        <p:txBody>
          <a:bodyPr>
            <a:normAutofit fontScale="92500" lnSpcReduction="20000"/>
          </a:bodyPr>
          <a:lstStyle/>
          <a:p>
            <a:r>
              <a:rPr lang="en-US" dirty="0" smtClean="0"/>
              <a:t>This Diagram show the method that are happening in our technique first it will take input and then CNN technique is happening then max pooling way with a fully connected everything and then final output.</a:t>
            </a:r>
            <a:endParaRPr lang="en-US" dirty="0"/>
          </a:p>
        </p:txBody>
      </p:sp>
      <p:pic>
        <p:nvPicPr>
          <p:cNvPr id="5" name="Picture Placeholder 4" descr="(2402) Face Mask Detection using Python, Keras, OpenCV and MobileNet _ Detect masks real-time video streams - YouTube and 3 more pages - Personal - Microsoft​ Edge 26-10-2020 21_29_03.png"/>
          <p:cNvPicPr>
            <a:picLocks noGrp="1" noChangeAspect="1"/>
          </p:cNvPicPr>
          <p:nvPr>
            <p:ph type="pic" idx="1"/>
          </p:nvPr>
        </p:nvPicPr>
        <p:blipFill>
          <a:blip r:embed="rId2" cstate="print"/>
          <a:stretch>
            <a:fillRect/>
          </a:stretch>
        </p:blipFill>
        <p:spPr>
          <a:xfrm>
            <a:off x="323528" y="980728"/>
            <a:ext cx="8392697" cy="324036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10246</TotalTime>
  <Words>692</Words>
  <Application>Microsoft Office PowerPoint</Application>
  <PresentationFormat>On-screen Show (4:3)</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Wingdings 2</vt:lpstr>
      <vt:lpstr>Equity</vt:lpstr>
      <vt:lpstr>FACE MASK DETECTION</vt:lpstr>
      <vt:lpstr>WHAT IS MACHINE LEARNING ?</vt:lpstr>
      <vt:lpstr>MOTIVATION</vt:lpstr>
      <vt:lpstr>IDEA BEHIND</vt:lpstr>
      <vt:lpstr>TECHNIQUE USED</vt:lpstr>
      <vt:lpstr>VALIDATION TECHNIQUE</vt:lpstr>
      <vt:lpstr>DATA SET</vt:lpstr>
      <vt:lpstr>DATA PREPROCESSING</vt:lpstr>
      <vt:lpstr>DIAGRAM OF CONVOLUTION TECHNIQUE</vt:lpstr>
      <vt:lpstr>FACE DETECTOR ACCURACY</vt:lpstr>
      <vt:lpstr>GRAPH B/W LOSS/ACCURACY &amp; EPOCH</vt:lpstr>
      <vt:lpstr>ROC AND AUC CURVE</vt:lpstr>
      <vt:lpstr>FEATURES</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Admin</dc:creator>
  <cp:lastModifiedBy>Rahul sahu</cp:lastModifiedBy>
  <cp:revision>21</cp:revision>
  <dcterms:created xsi:type="dcterms:W3CDTF">2020-10-26T15:14:58Z</dcterms:created>
  <dcterms:modified xsi:type="dcterms:W3CDTF">2021-10-11T09:36:59Z</dcterms:modified>
</cp:coreProperties>
</file>