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4D55-A772-4E8B-94F8-98004AE4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6A9DA-05FF-425E-A54A-62B7ADA5E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8DE3-8D8E-4013-ACAA-8A1827D7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4028-0083-4201-971C-D4DF7034C8D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4663A-0075-478B-8F4B-54ABE840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DBCA1-85EF-4773-A634-3B2855F0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4C7B-A798-461D-9DB9-C2BB4E5C0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1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92A1-44C3-4D3F-A92B-05BD27D2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5F630-0A55-4B87-A084-62FB1835C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26A7-99F0-4745-8788-1FEE6E15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4028-0083-4201-971C-D4DF7034C8D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B0C3-1D97-4AAC-9B6C-602C5A4D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D863-9E35-467D-BABB-6819D57A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4C7B-A798-461D-9DB9-C2BB4E5C0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9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13BB9-E1C0-4AB5-8BD3-3E7C6DA6F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C9E24-88CE-48B6-B7C2-988687182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EC08-F95C-4FBC-AD0A-FA3D12D7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4028-0083-4201-971C-D4DF7034C8D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696F-8DB7-42FC-87DE-4859D016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0CB71-A5C3-43B9-B523-D5673295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4C7B-A798-461D-9DB9-C2BB4E5C0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7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54D9-02F1-4E08-BD26-387E8B89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A370-C1E3-4986-9722-67CA6D73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ED6B2-0A80-4864-A498-FE6411F7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4028-0083-4201-971C-D4DF7034C8D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152C2-8E20-40A0-9FFA-45FB3FC2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3ECAE-C196-4F10-8012-A91DF53A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4C7B-A798-461D-9DB9-C2BB4E5C0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02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ECBB-5850-4088-AAD4-83FCE3FC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A326C-F4DF-4958-8836-8F8B682DC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D6EC5-3B26-4C7A-BD42-24D479B9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4028-0083-4201-971C-D4DF7034C8D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3F655-C5D9-4A39-BC1A-7DF8C4CD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A7375-C47F-4F22-8D7D-C3F76A0B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4C7B-A798-461D-9DB9-C2BB4E5C0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2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3B78-AA55-4156-9DB9-BB578340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C11AE-851B-4878-B630-D7D7BF5B2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906A3-39AE-4B7B-B97A-6F02132B0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150AE-8509-40A7-8346-56D593A5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4028-0083-4201-971C-D4DF7034C8D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C0F5B-D37C-4940-93E1-94011F62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830AE-FEFA-478D-B155-4FEC2550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4C7B-A798-461D-9DB9-C2BB4E5C0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4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2096-1822-46CC-8D20-1A3DDCB4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91C3C-EA32-491F-BDA3-06789DD58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4F08-C754-4A14-A358-9AA68F417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F9067-7054-42E7-A106-87C70A6CD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1B54A-8D3B-4D83-982B-3A52680F7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42495-8FD5-4543-8C44-8C4CA533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4028-0083-4201-971C-D4DF7034C8D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EC15-EF13-4F90-9C12-68062E0D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2E587-991A-4240-B337-71546389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4C7B-A798-461D-9DB9-C2BB4E5C0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03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0BE2-9550-4072-992E-8C1E511D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CACA7-8117-4167-B8AA-70247662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4028-0083-4201-971C-D4DF7034C8D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C2EB5-A3CC-41B6-B150-690BC2A4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8FBC4-771D-4AA3-B01F-67072FFF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4C7B-A798-461D-9DB9-C2BB4E5C0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8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66FAD-9D66-46EA-8FA7-5C38F31E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4028-0083-4201-971C-D4DF7034C8D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F8494-AEFB-4969-9CAB-ED4C2348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91EFF-8A76-4BEC-84C7-B7D6AAFC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4C7B-A798-461D-9DB9-C2BB4E5C0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3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9262-2CD8-4F2D-92F6-ABEB728A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8CE2-4955-4C24-83BD-0624C7C6E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8C166-77E3-4181-A32A-A9FD4C081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14AAC-86A1-4729-873E-0DFA91C8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4028-0083-4201-971C-D4DF7034C8D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00375-2FCC-415E-98F6-0F8F6F82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F9E30-684E-40EE-A271-CCF1B0D9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4C7B-A798-461D-9DB9-C2BB4E5C0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56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AB2E-E5A9-4131-9F50-1B0B1783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37B58-B18E-4F99-863B-364419A9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EF8C3-C78E-46BC-AFE8-EC82E346D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67EC5-D459-4E09-B990-3F62277F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4028-0083-4201-971C-D4DF7034C8D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142C8-5BCE-4E71-8831-B6AEB295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FDC6-2A31-47F9-A09C-98AE25F9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4C7B-A798-461D-9DB9-C2BB4E5C0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9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40258-BCCF-4EAE-8822-90561CD2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F622D-9245-45F6-85A3-07DCDD982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C9066-40FD-41A0-9337-79B3AD50C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64028-0083-4201-971C-D4DF7034C8D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795A0-5920-4142-A074-B2C25D29C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E136-07C6-4272-B295-D5CB20E28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04C7B-A798-461D-9DB9-C2BB4E5C0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6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DEF23A-E212-4A36-9EDB-2A2EFA34C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5288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ABF61D-B251-4F1A-842A-9997592F8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403" y="2547425"/>
            <a:ext cx="4310575" cy="43105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0EEA4C-7897-49D2-9859-1C3B97456810}"/>
              </a:ext>
            </a:extLst>
          </p:cNvPr>
          <p:cNvSpPr/>
          <p:nvPr/>
        </p:nvSpPr>
        <p:spPr>
          <a:xfrm>
            <a:off x="2706903" y="2871868"/>
            <a:ext cx="948509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RESTAURANT MANAGEMENT</a:t>
            </a:r>
          </a:p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ANALYSIS</a:t>
            </a:r>
            <a:endParaRPr lang="en-US" sz="6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9959B-A2CD-4895-8F0C-5A50332D6445}"/>
              </a:ext>
            </a:extLst>
          </p:cNvPr>
          <p:cNvSpPr/>
          <p:nvPr/>
        </p:nvSpPr>
        <p:spPr>
          <a:xfrm>
            <a:off x="8540507" y="5534561"/>
            <a:ext cx="33858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ARPIT SHARMA</a:t>
            </a: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JAN-24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650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63"/>
    </mc:Choice>
    <mc:Fallback>
      <p:transition spd="slow" advTm="53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B8BD-5792-4160-8C64-C9341923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66"/>
                </a:solidFill>
                <a:latin typeface="Algerian" panose="04020705040A02060702" pitchFamily="82" charset="0"/>
              </a:rPr>
              <a:t>The average cost for two in each country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F9705-04E2-4A09-A099-45DF106AB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7" y="1643062"/>
            <a:ext cx="6364751" cy="49546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98B93E-A237-46E8-B8E1-0077AFCB39D4}"/>
              </a:ext>
            </a:extLst>
          </p:cNvPr>
          <p:cNvSpPr txBox="1"/>
          <p:nvPr/>
        </p:nvSpPr>
        <p:spPr>
          <a:xfrm>
            <a:off x="6597748" y="1915771"/>
            <a:ext cx="536125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High-Cost Variability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Dining costs for two people vary widely across countries.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Affordable Countries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Some countries have notably lower dining costs.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Pattern Observation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Alternating high and low costs suggest regional economic differences.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Traveler Budgeting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Helps travelers plan dining budgets by country.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Strategy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Useful for restaurants to set pricing strategies internationally.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09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6"/>
    </mc:Choice>
    <mc:Fallback>
      <p:transition spd="slow" advTm="2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AE36-FF08-4330-9912-FB5B2898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66"/>
                </a:solidFill>
                <a:latin typeface="Algerian" panose="04020705040A02060702" pitchFamily="82" charset="0"/>
              </a:rPr>
              <a:t>biggest competitors</a:t>
            </a:r>
            <a:endParaRPr lang="en-IN" sz="6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0559A0-7FF7-4974-8804-1FCF35FF1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834190"/>
              </p:ext>
            </p:extLst>
          </p:nvPr>
        </p:nvGraphicFramePr>
        <p:xfrm>
          <a:off x="838200" y="1825625"/>
          <a:ext cx="10515600" cy="47861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721112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079564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723025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304274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5043618"/>
                    </a:ext>
                  </a:extLst>
                </a:gridCol>
              </a:tblGrid>
              <a:tr h="68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STATE/CITY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COST FOR 2 PERSONS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23069"/>
                  </a:ext>
                </a:extLst>
              </a:tr>
              <a:tr h="683741">
                <a:tc>
                  <a:txBody>
                    <a:bodyPr/>
                    <a:lstStyle/>
                    <a:p>
                      <a:r>
                        <a:rPr lang="en-GB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Talaga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Sampireun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Indonesia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Jakarta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4.9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₹1000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226738"/>
                  </a:ext>
                </a:extLst>
              </a:tr>
              <a:tr h="683741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Skye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Indonesia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Jakarta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4.1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₹4000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21295"/>
                  </a:ext>
                </a:extLst>
              </a:tr>
              <a:tr h="683741">
                <a:tc>
                  <a:txBody>
                    <a:bodyPr/>
                    <a:lstStyle/>
                    <a:p>
                      <a:r>
                        <a:rPr lang="en-GB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Toodz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Indonesia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Jakarta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4.6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₹825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85651"/>
                  </a:ext>
                </a:extLst>
              </a:tr>
              <a:tr h="683741">
                <a:tc>
                  <a:txBody>
                    <a:bodyPr/>
                    <a:lstStyle/>
                    <a:p>
                      <a:r>
                        <a:rPr lang="en-GB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Zaffran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Dining Experience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Qatar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4.6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₹6600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70194"/>
                  </a:ext>
                </a:extLst>
              </a:tr>
              <a:tr h="683741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MRA Bakery Sweets &amp; Restaurant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Qatar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4.0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₹1320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79870"/>
                  </a:ext>
                </a:extLst>
              </a:tr>
              <a:tr h="683741">
                <a:tc>
                  <a:txBody>
                    <a:bodyPr/>
                    <a:lstStyle/>
                    <a:p>
                      <a:r>
                        <a:rPr lang="en-GB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Silantro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Fil-Mex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Philippines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Pasig 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4.9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₹1120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62292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0167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9"/>
    </mc:Choice>
    <mc:Fallback>
      <p:transition spd="slow" advTm="17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B124-30EF-4C22-80CD-60827697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FF0066"/>
                </a:solidFill>
                <a:latin typeface="Algerian" panose="04020705040A02060702" pitchFamily="82" charset="0"/>
              </a:rPr>
              <a:t>Strategic recommendations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174B10-AC4A-495E-8FB8-7BBF19EEE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39027"/>
            <a:ext cx="105156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Target Markets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Indonesia (Jakarta)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Qatar (Doha)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Philippines (Pasig City or Pasay City)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Market Selection Criteria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High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Customer Satisfaction: Countries with average ratings above the median of 2.89.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Robust Market Demand: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Countries with a number of restaurants above the median of 34, indicating a thriving market.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Higher Spending Capacity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Focus on markets where the average cost for two exceeds 809, indicating a willingness to spend more on premium dining experiences.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Operational Strategies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Quality Focus: Maintain high standards of food quality and service to meet and exceed customer expectations.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Premium Pricing: Set prices slightly above average to align with the spending capacity and perceived value in selected markets.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Culinary Variety: Offer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 diverse menu to cater to a broad range of tastes and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561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91"/>
    </mc:Choice>
    <mc:Fallback>
      <p:transition spd="slow" advTm="6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26E6-35C8-4639-B9D8-56ACB9D2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489"/>
            <a:ext cx="10515600" cy="6400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Market Penetration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Leverage Positive Ratings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Use existing high ratings to build brand reputation and attract new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 Restaurant Locations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Choose strategic locations within the selected cities to maximize visibility and customer footfall.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Data-Driven Decisions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Continuous Monitoring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Regularly analyze market trends and customer feedback to adapt strategies as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Data Representation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Utilize tools like box plots and scatter plots to track performance and identify areas for improvement.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Minimal Focus on Online Delivery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India Exception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Limited data outside India and low average ratings for online delivery in India (2.8) suggest minimal impact on customer satisfaction.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Focus on Dine-In Experience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Prioritize enhancing the in-restaurant dining experience over expanding online delivery services.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Adapt to Local Preferences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Location-Based Pricing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Adjust the rates of certain cuisines based on the specific location to maximize profitability.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Cultural Sensitivity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Tailor restaurant themes and menus to align with local cultural preferences and dining habits.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33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0"/>
    </mc:Choice>
    <mc:Fallback>
      <p:transition spd="slow" advTm="21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6890-7531-4FB5-AAC4-B08BE690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313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FF0066"/>
                </a:solidFill>
                <a:latin typeface="Algerian" panose="04020705040A02060702" pitchFamily="82" charset="0"/>
              </a:rPr>
              <a:t>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9EC1E-D173-4F3C-AE4D-BF26D9BA6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858"/>
            <a:ext cx="12192000" cy="60561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671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7"/>
    </mc:Choice>
    <mc:Fallback>
      <p:transition spd="slow" advTm="15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0193-2106-4FA8-8ED3-7A5614C1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66"/>
                </a:solidFill>
                <a:latin typeface="Algerian" panose="04020705040A02060702" pitchFamily="82" charset="0"/>
              </a:rPr>
              <a:t>conclusion</a:t>
            </a:r>
            <a:endParaRPr lang="en-IN" sz="5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6829CE-94FE-43EE-B512-01B2A1FEA6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6949" y="1739137"/>
            <a:ext cx="1166211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Strategic Market Entry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Focus on Indonesia, the Philippines, and Qatar due to favorable market conditions.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Key Selection Criteria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High average ratings, robust market demand, and higher spending capacity.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Operational Excellence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Emphasize quality, premium pricing, and diverse culinary offerings.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Data-Driven Decisions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Regularly monitor market trends and customer feedback to adapt strategies.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Focus on Dine-In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Prioritize the in-restaurant experience over online delivery, except in markets with strong demand for delivery services.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Local Adaptation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Customize offerings based on local preferences and cultural sensitivities.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90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8"/>
    </mc:Choice>
    <mc:Fallback>
      <p:transition spd="slow" advTm="1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DBB9D0-AD9C-4F48-A1A2-666B862C53A1}"/>
              </a:ext>
            </a:extLst>
          </p:cNvPr>
          <p:cNvSpPr/>
          <p:nvPr/>
        </p:nvSpPr>
        <p:spPr>
          <a:xfrm>
            <a:off x="4167621" y="2967335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302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4"/>
    </mc:Choice>
    <mc:Fallback>
      <p:transition spd="slow" advTm="1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42F7-8C83-43BE-A96C-C3DE6CFC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0066"/>
                </a:solidFill>
                <a:latin typeface="Algerian" panose="04020705040A02060702" pitchFamily="82" charset="0"/>
              </a:rPr>
              <a:t>AGENDA</a:t>
            </a:r>
            <a:endParaRPr lang="en-IN" sz="6600" b="1" dirty="0">
              <a:solidFill>
                <a:srgbClr val="FF0066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CEDA-CBB2-4F54-9B70-EE179796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  <a:p>
            <a:r>
              <a:rPr lang="en-US" sz="3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ZOMATO</a:t>
            </a:r>
          </a:p>
          <a:p>
            <a:r>
              <a:rPr lang="en-US" sz="3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ANALYTICAL APPROACH AND TOOLS</a:t>
            </a:r>
          </a:p>
          <a:p>
            <a:r>
              <a:rPr lang="en-US" sz="3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DASHBOARD AND VISUALISATIONS</a:t>
            </a:r>
          </a:p>
          <a:p>
            <a:r>
              <a:rPr lang="en-US" sz="3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en-IN" sz="32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3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87"/>
    </mc:Choice>
    <mc:Fallback>
      <p:transition spd="slow" advTm="59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59F3-201A-4DFB-8664-7BF159A2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66"/>
                </a:solidFill>
                <a:latin typeface="Algerian" panose="04020705040A02060702" pitchFamily="82" charset="0"/>
              </a:rPr>
              <a:t>INTRODUCTION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B638-303B-4343-9E71-DB229BB9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Purpose of Presentation: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 key market factors for new restaurant openings.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optimal locations for restaurant expansion.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strategic recommendations based on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Explore factors such as average cost, ratings, and restaurant density.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Align growth objectives with market demand and customer expectations.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421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62"/>
    </mc:Choice>
    <mc:Fallback>
      <p:transition spd="slow" advTm="58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8D21-12F6-44A6-9E1A-6C5C9D38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66"/>
                </a:solidFill>
                <a:latin typeface="Algerian" panose="04020705040A02060702" pitchFamily="82" charset="0"/>
              </a:rPr>
              <a:t>ABOUT ZOMATO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E076-853C-46E5-9906-1C81E5D9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Overview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Founded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2008 by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Deepinder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Goyal and Pankaj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Chaddah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India.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Focus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Started 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Foodiebay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restaurant discovery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Rebranding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Renamed to Zomato in 2010.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2E73D-00FE-4CF8-AEEF-509B8401B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3314700"/>
            <a:ext cx="6381750" cy="3543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75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01"/>
    </mc:Choice>
    <mc:Fallback>
      <p:transition spd="slow" advTm="52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866A-2AF8-460E-82CD-61945E66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Milestones: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Expansion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Expanded to over 24 countries and more than 10,000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Acquisitions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Acquired multiple companies to enhance its service offerings, including Uber Eats India in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Went public in 2021, marking a significant milestone in its growth.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Services: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Restaurant Discovery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Comprehensive database for discovering restaurants, cafes, and bars.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Online Food Delivery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Facilitates food ordering and delivery through its app and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Reservations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Allows users to book tables at their favorite restaurants.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Reviews and Ratings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Provides a platform for customers to review and rate dining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Zomato Gold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Membership program offering exclusive dining privileges and discounts.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71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87"/>
    </mc:Choice>
    <mc:Fallback>
      <p:transition spd="slow" advTm="7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79CF80-EF61-41D4-901A-5E4DB55BB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688"/>
            <a:ext cx="4811151" cy="440062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97269F-87FC-4402-AD65-331AB8534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3" y="2504050"/>
            <a:ext cx="2897944" cy="16300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6C8D26-AB76-4C3F-9A58-97418304725E}"/>
              </a:ext>
            </a:extLst>
          </p:cNvPr>
          <p:cNvSpPr txBox="1"/>
          <p:nvPr/>
        </p:nvSpPr>
        <p:spPr>
          <a:xfrm>
            <a:off x="2293034" y="154745"/>
            <a:ext cx="66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66"/>
                </a:solidFill>
                <a:latin typeface="Algerian" panose="04020705040A02060702" pitchFamily="82" charset="0"/>
              </a:rPr>
              <a:t>Data snapshot</a:t>
            </a:r>
            <a:endParaRPr lang="en-IN" sz="6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03163-1A01-4321-8870-098CEC3D0CE9}"/>
              </a:ext>
            </a:extLst>
          </p:cNvPr>
          <p:cNvSpPr txBox="1"/>
          <p:nvPr/>
        </p:nvSpPr>
        <p:spPr>
          <a:xfrm>
            <a:off x="5205046" y="1228688"/>
            <a:ext cx="669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10B2D9E-3631-451F-AB6D-42B5BF655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151" y="950295"/>
            <a:ext cx="721672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Global Restaurant 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9,551 restaurants worldwide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Number of Countries Covered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Operations in 15 countries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Variety of Cuisines Offered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1,825 different types of cuisines globally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Indian Market Presence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Active in 43 cities across India, demonstrating extensive reach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1498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6"/>
    </mc:Choice>
    <mc:Fallback>
      <p:transition spd="slow" advTm="2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BE1A-0282-40DE-B70F-A1BD7709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0066"/>
                </a:solidFill>
                <a:latin typeface="Algerian" panose="04020705040A02060702" pitchFamily="82" charset="0"/>
              </a:rPr>
              <a:t>Analytical approach &amp; tools </a:t>
            </a:r>
            <a:endParaRPr lang="en-IN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446B0A-8720-41E3-953B-13EB393B4F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929" y="2016135"/>
            <a:ext cx="1133905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Data Cleaning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Applied functions like FIND, REPLACE, and IF to ensure data accuracy and address missing values.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Data Enrichment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Enhanced the dataset by adding new variables using VLOOKUP and XLOOKUP to fetch relevant data.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Descriptive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Used Pivot Tables to summarize key metrics and identify distribution patterns across various regions and cuisine categories.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Developed dynamic charts and dashboards for data representation, facilitating interactive data exploration.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4667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10"/>
    </mc:Choice>
    <mc:Fallback>
      <p:transition spd="slow" advTm="30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3501-8098-4A84-B764-464D9993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66"/>
                </a:solidFill>
                <a:latin typeface="Algerian" panose="04020705040A02060702" pitchFamily="82" charset="0"/>
              </a:rPr>
              <a:t>Suggested countries to open new restaurants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C2136-51FD-4B53-BB41-F0DC8648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9" y="1690687"/>
            <a:ext cx="6103253" cy="5019601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5A221AE-D49F-4EB4-8845-58DF588D7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399" y="1503596"/>
            <a:ext cx="5319122" cy="539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5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Selected Countries</a:t>
            </a:r>
            <a:r>
              <a:rPr kumimoji="0" lang="en-US" altLang="en-US" sz="215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Indonesia, the Philippines, and Qatar.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5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High Average Ratings</a:t>
            </a:r>
            <a:r>
              <a:rPr kumimoji="0" lang="en-US" altLang="en-US" sz="215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Above the median rating of 2.89, indicating strong customer satisfaction and a positive dining culture.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5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Healthy Number of Restaurants</a:t>
            </a:r>
            <a:r>
              <a:rPr kumimoji="0" lang="en-US" altLang="en-US" sz="215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Above the median number of 34 restaurants, suggesting a thriving market with ample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5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Higher Spending Capacity</a:t>
            </a:r>
            <a:r>
              <a:rPr kumimoji="0" lang="en-US" altLang="en-US" sz="215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The average cost for two is above the average of 809, indicating markets where customers value quality and are willing to spend more for premium dining experiences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689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8"/>
    </mc:Choice>
    <mc:Fallback>
      <p:transition spd="slow" advTm="1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7B3B-0450-41E5-8B8E-169EC27A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0066"/>
                </a:solidFill>
                <a:latin typeface="Algerian" panose="04020705040A02060702" pitchFamily="82" charset="0"/>
              </a:rPr>
              <a:t>Restaurants opened each year</a:t>
            </a:r>
            <a:endParaRPr lang="en-IN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DD1C1-DA0F-4CE4-AAEF-62BAC3109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9" y="1545089"/>
            <a:ext cx="5943309" cy="5179268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4A8B6A2-765E-4D86-95D3-3299D751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988" y="1677585"/>
            <a:ext cx="572555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2011 and 2012 Peak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The highest number of restaurants was recorded in these years, indicating a peak in restaurant openings or data collection.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Mid-Year Decline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A noticeable decline in the number of restaurants from 2013 to 2016, suggesting potential market saturation, economic downturn, or changes in data collection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Recovery in 2017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An increase in the number of restaurants, indicating market recovery or expansion efforts.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Strong Performance in 2018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The number of restaurants reached a peak similar to 2011 and 2012, showing strong market conditions or successful business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Fluctuations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The data exhibits significant year-on-year fluctuations, which could be influenced by various market dynamics, regulatory changes, or shifts in consumer preferences.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03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0"/>
    </mc:Choice>
    <mc:Fallback>
      <p:transition spd="slow" advTm="1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|0.8|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4|0.4|0.4|0.4|0.4|0.4|0.5|0.4|0.4|0.4|0.4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4|0.3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3|0.9|0.7|0.6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7|0.4|0.4|0.5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8|0.7|0.8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8|0.5|0.6|0.7|0.6|0.4|0.5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4|0.3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1126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Office Theme</vt:lpstr>
      <vt:lpstr>PowerPoint Presentation</vt:lpstr>
      <vt:lpstr>AGENDA</vt:lpstr>
      <vt:lpstr>INTRODUCTION</vt:lpstr>
      <vt:lpstr>ABOUT ZOMATO</vt:lpstr>
      <vt:lpstr>PowerPoint Presentation</vt:lpstr>
      <vt:lpstr>PowerPoint Presentation</vt:lpstr>
      <vt:lpstr>Analytical approach &amp; tools </vt:lpstr>
      <vt:lpstr>Suggested countries to open new restaurants</vt:lpstr>
      <vt:lpstr>Restaurants opened each year</vt:lpstr>
      <vt:lpstr>The average cost for two in each country</vt:lpstr>
      <vt:lpstr>biggest competitors</vt:lpstr>
      <vt:lpstr>Strategic recommendations</vt:lpstr>
      <vt:lpstr>PowerPoint Presentation</vt:lpstr>
      <vt:lpstr>dashboard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Sharma</dc:creator>
  <cp:lastModifiedBy>Arpit Sharma</cp:lastModifiedBy>
  <cp:revision>15</cp:revision>
  <dcterms:created xsi:type="dcterms:W3CDTF">2024-06-01T00:09:32Z</dcterms:created>
  <dcterms:modified xsi:type="dcterms:W3CDTF">2024-06-01T02:31:58Z</dcterms:modified>
</cp:coreProperties>
</file>