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5" r:id="rId14"/>
    <p:sldId id="279" r:id="rId15"/>
    <p:sldId id="269" r:id="rId16"/>
    <p:sldId id="268" r:id="rId17"/>
    <p:sldId id="267" r:id="rId18"/>
    <p:sldId id="270" r:id="rId19"/>
    <p:sldId id="280" r:id="rId20"/>
    <p:sldId id="272" r:id="rId21"/>
    <p:sldId id="281" r:id="rId22"/>
    <p:sldId id="274" r:id="rId23"/>
    <p:sldId id="284" r:id="rId24"/>
    <p:sldId id="282" r:id="rId25"/>
    <p:sldId id="277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3"/>
  </p:normalViewPr>
  <p:slideViewPr>
    <p:cSldViewPr snapToGrid="0" snapToObjects="1">
      <p:cViewPr varScale="1">
        <p:scale>
          <a:sx n="40" d="100"/>
          <a:sy n="40" d="100"/>
        </p:scale>
        <p:origin x="8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EB055-D82F-4B6D-8D9E-035942E3BCAA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1F249E-ABA0-48AB-AB74-14010F51D334}">
      <dgm:prSet/>
      <dgm:spPr/>
      <dgm:t>
        <a:bodyPr/>
        <a:lstStyle/>
        <a:p>
          <a:r>
            <a:rPr lang="en-US" dirty="0"/>
            <a:t>Data Split (Train-60%, Validation-20%, Test-20%)</a:t>
          </a:r>
        </a:p>
      </dgm:t>
    </dgm:pt>
    <dgm:pt modelId="{5277F039-1261-4A47-ADA1-D8ACA79AD1A2}" type="parTrans" cxnId="{AA69AF0C-D32B-4B86-A6B4-A7288378116E}">
      <dgm:prSet/>
      <dgm:spPr/>
      <dgm:t>
        <a:bodyPr/>
        <a:lstStyle/>
        <a:p>
          <a:endParaRPr lang="en-US"/>
        </a:p>
      </dgm:t>
    </dgm:pt>
    <dgm:pt modelId="{56A5AD30-3261-4B28-AF07-9A3D734DA8A6}" type="sibTrans" cxnId="{AA69AF0C-D32B-4B86-A6B4-A7288378116E}">
      <dgm:prSet/>
      <dgm:spPr/>
      <dgm:t>
        <a:bodyPr/>
        <a:lstStyle/>
        <a:p>
          <a:endParaRPr lang="en-US"/>
        </a:p>
      </dgm:t>
    </dgm:pt>
    <dgm:pt modelId="{E49E48D4-321F-432E-8AD6-92C4DC5E6A3C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26F5A18D-30DC-45CC-BBC4-F6CCB2B1D711}" type="parTrans" cxnId="{034E2F42-6DDB-4EDA-9A7E-3589CB2CCF83}">
      <dgm:prSet/>
      <dgm:spPr/>
      <dgm:t>
        <a:bodyPr/>
        <a:lstStyle/>
        <a:p>
          <a:endParaRPr lang="en-US"/>
        </a:p>
      </dgm:t>
    </dgm:pt>
    <dgm:pt modelId="{F92FDA6B-7FA5-4F59-8B5A-BA098CE0BFE2}" type="sibTrans" cxnId="{034E2F42-6DDB-4EDA-9A7E-3589CB2CCF83}">
      <dgm:prSet/>
      <dgm:spPr/>
      <dgm:t>
        <a:bodyPr/>
        <a:lstStyle/>
        <a:p>
          <a:endParaRPr lang="en-US"/>
        </a:p>
      </dgm:t>
    </dgm:pt>
    <dgm:pt modelId="{F6F8AD41-F36D-4553-87F1-BD02E9684F3B}">
      <dgm:prSet/>
      <dgm:spPr/>
      <dgm:t>
        <a:bodyPr/>
        <a:lstStyle/>
        <a:p>
          <a:r>
            <a:rPr lang="en-US" dirty="0"/>
            <a:t>Gradient Boosting</a:t>
          </a:r>
        </a:p>
      </dgm:t>
    </dgm:pt>
    <dgm:pt modelId="{77A3892F-29E8-43B3-BA09-566E4A8550DF}" type="parTrans" cxnId="{8457184D-41B8-44F9-B662-C019927A4D77}">
      <dgm:prSet/>
      <dgm:spPr/>
      <dgm:t>
        <a:bodyPr/>
        <a:lstStyle/>
        <a:p>
          <a:endParaRPr lang="en-US"/>
        </a:p>
      </dgm:t>
    </dgm:pt>
    <dgm:pt modelId="{FA4D8F2E-DF13-418B-B52D-D637ECA926F1}" type="sibTrans" cxnId="{8457184D-41B8-44F9-B662-C019927A4D77}">
      <dgm:prSet/>
      <dgm:spPr/>
      <dgm:t>
        <a:bodyPr/>
        <a:lstStyle/>
        <a:p>
          <a:endParaRPr lang="en-US"/>
        </a:p>
      </dgm:t>
    </dgm:pt>
    <dgm:pt modelId="{643A9B61-3743-4E08-93CC-F1B5BF125BAF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ACDB9589-D683-4972-A224-DD00FFEF27C4}" type="parTrans" cxnId="{CA91926B-9727-4E0D-B0FA-9E370F1761AA}">
      <dgm:prSet/>
      <dgm:spPr/>
      <dgm:t>
        <a:bodyPr/>
        <a:lstStyle/>
        <a:p>
          <a:endParaRPr lang="en-US"/>
        </a:p>
      </dgm:t>
    </dgm:pt>
    <dgm:pt modelId="{923AA60F-594C-49F5-98FB-048456988363}" type="sibTrans" cxnId="{CA91926B-9727-4E0D-B0FA-9E370F1761AA}">
      <dgm:prSet/>
      <dgm:spPr/>
      <dgm:t>
        <a:bodyPr/>
        <a:lstStyle/>
        <a:p>
          <a:endParaRPr lang="en-US"/>
        </a:p>
      </dgm:t>
    </dgm:pt>
    <dgm:pt modelId="{E12D1806-5B43-4BFF-ACDA-92709DACFA10}">
      <dgm:prSet/>
      <dgm:spPr/>
      <dgm:t>
        <a:bodyPr/>
        <a:lstStyle/>
        <a:p>
          <a:r>
            <a:rPr lang="en-US" dirty="0"/>
            <a:t>Also built SVM (both Linear and Poly) Models using Python</a:t>
          </a:r>
        </a:p>
      </dgm:t>
    </dgm:pt>
    <dgm:pt modelId="{6755D3BC-2187-4E05-B49B-1D8D63FC17D0}" type="parTrans" cxnId="{786BC1B1-C8F1-4A9A-8107-BF63AA6BAB86}">
      <dgm:prSet/>
      <dgm:spPr/>
      <dgm:t>
        <a:bodyPr/>
        <a:lstStyle/>
        <a:p>
          <a:endParaRPr lang="en-US"/>
        </a:p>
      </dgm:t>
    </dgm:pt>
    <dgm:pt modelId="{444D63DF-6E8E-49D6-83C8-2B150E9357AE}" type="sibTrans" cxnId="{786BC1B1-C8F1-4A9A-8107-BF63AA6BAB86}">
      <dgm:prSet/>
      <dgm:spPr/>
      <dgm:t>
        <a:bodyPr/>
        <a:lstStyle/>
        <a:p>
          <a:endParaRPr lang="en-US"/>
        </a:p>
      </dgm:t>
    </dgm:pt>
    <dgm:pt modelId="{90223DCB-39DD-664C-B096-6F9A252B1E41}">
      <dgm:prSet/>
      <dgm:spPr/>
      <dgm:t>
        <a:bodyPr/>
        <a:lstStyle/>
        <a:p>
          <a:r>
            <a:rPr lang="en-US" dirty="0"/>
            <a:t>Built the below Models (using SAS E-Miner) without feature Selection, with feature Selection and with PCA</a:t>
          </a:r>
        </a:p>
      </dgm:t>
    </dgm:pt>
    <dgm:pt modelId="{1024AA44-D6D4-7B4C-B4E8-D8831151C94F}" type="parTrans" cxnId="{41B3E9BB-80AD-474A-9E90-35F434EAC568}">
      <dgm:prSet/>
      <dgm:spPr/>
      <dgm:t>
        <a:bodyPr/>
        <a:lstStyle/>
        <a:p>
          <a:endParaRPr lang="en-US"/>
        </a:p>
      </dgm:t>
    </dgm:pt>
    <dgm:pt modelId="{0F8283EF-C4A3-A844-A89F-AE35F15E2C4B}" type="sibTrans" cxnId="{41B3E9BB-80AD-474A-9E90-35F434EAC568}">
      <dgm:prSet/>
      <dgm:spPr/>
      <dgm:t>
        <a:bodyPr/>
        <a:lstStyle/>
        <a:p>
          <a:endParaRPr lang="en-US"/>
        </a:p>
      </dgm:t>
    </dgm:pt>
    <dgm:pt modelId="{855E41C1-B519-1747-BEBE-76B3D91AAC1B}" type="pres">
      <dgm:prSet presAssocID="{52AEB055-D82F-4B6D-8D9E-035942E3BCAA}" presName="linear" presStyleCnt="0">
        <dgm:presLayoutVars>
          <dgm:animLvl val="lvl"/>
          <dgm:resizeHandles val="exact"/>
        </dgm:presLayoutVars>
      </dgm:prSet>
      <dgm:spPr/>
    </dgm:pt>
    <dgm:pt modelId="{791735AE-C7B1-AA4A-9285-78726D8BFE33}" type="pres">
      <dgm:prSet presAssocID="{681F249E-ABA0-48AB-AB74-14010F51D3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E8B3CD-01BE-5145-A545-B7F9BAA846AD}" type="pres">
      <dgm:prSet presAssocID="{681F249E-ABA0-48AB-AB74-14010F51D334}" presName="childText" presStyleLbl="revTx" presStyleIdx="0" presStyleCnt="1" custLinFactY="2745" custLinFactNeighborY="100000">
        <dgm:presLayoutVars>
          <dgm:bulletEnabled val="1"/>
        </dgm:presLayoutVars>
      </dgm:prSet>
      <dgm:spPr/>
    </dgm:pt>
    <dgm:pt modelId="{7184F90F-E051-DE46-BB20-3D0007C07762}" type="pres">
      <dgm:prSet presAssocID="{E12D1806-5B43-4BFF-ACDA-92709DACFA10}" presName="parentText" presStyleLbl="node1" presStyleIdx="1" presStyleCnt="3" custLinFactY="100000" custLinFactNeighborY="141718">
        <dgm:presLayoutVars>
          <dgm:chMax val="0"/>
          <dgm:bulletEnabled val="1"/>
        </dgm:presLayoutVars>
      </dgm:prSet>
      <dgm:spPr/>
    </dgm:pt>
    <dgm:pt modelId="{DB2972D9-EBD4-0A41-9AE1-C6A61EB9F1B5}" type="pres">
      <dgm:prSet presAssocID="{444D63DF-6E8E-49D6-83C8-2B150E9357AE}" presName="spacer" presStyleCnt="0"/>
      <dgm:spPr/>
    </dgm:pt>
    <dgm:pt modelId="{11B577D3-02B1-FB4C-B90B-2B32F2D6FAF2}" type="pres">
      <dgm:prSet presAssocID="{90223DCB-39DD-664C-B096-6F9A252B1E41}" presName="parentText" presStyleLbl="node1" presStyleIdx="2" presStyleCnt="3" custLinFactY="-188889" custLinFactNeighborY="-200000">
        <dgm:presLayoutVars>
          <dgm:chMax val="0"/>
          <dgm:bulletEnabled val="1"/>
        </dgm:presLayoutVars>
      </dgm:prSet>
      <dgm:spPr/>
    </dgm:pt>
  </dgm:ptLst>
  <dgm:cxnLst>
    <dgm:cxn modelId="{AA69AF0C-D32B-4B86-A6B4-A7288378116E}" srcId="{52AEB055-D82F-4B6D-8D9E-035942E3BCAA}" destId="{681F249E-ABA0-48AB-AB74-14010F51D334}" srcOrd="0" destOrd="0" parTransId="{5277F039-1261-4A47-ADA1-D8ACA79AD1A2}" sibTransId="{56A5AD30-3261-4B28-AF07-9A3D734DA8A6}"/>
    <dgm:cxn modelId="{9A1A2741-FFB3-854B-AAF8-A2ACEE89C072}" type="presOf" srcId="{52AEB055-D82F-4B6D-8D9E-035942E3BCAA}" destId="{855E41C1-B519-1747-BEBE-76B3D91AAC1B}" srcOrd="0" destOrd="0" presId="urn:microsoft.com/office/officeart/2005/8/layout/vList2"/>
    <dgm:cxn modelId="{034E2F42-6DDB-4EDA-9A7E-3589CB2CCF83}" srcId="{681F249E-ABA0-48AB-AB74-14010F51D334}" destId="{E49E48D4-321F-432E-8AD6-92C4DC5E6A3C}" srcOrd="0" destOrd="0" parTransId="{26F5A18D-30DC-45CC-BBC4-F6CCB2B1D711}" sibTransId="{F92FDA6B-7FA5-4F59-8B5A-BA098CE0BFE2}"/>
    <dgm:cxn modelId="{CA91926B-9727-4E0D-B0FA-9E370F1761AA}" srcId="{681F249E-ABA0-48AB-AB74-14010F51D334}" destId="{643A9B61-3743-4E08-93CC-F1B5BF125BAF}" srcOrd="2" destOrd="0" parTransId="{ACDB9589-D683-4972-A224-DD00FFEF27C4}" sibTransId="{923AA60F-594C-49F5-98FB-048456988363}"/>
    <dgm:cxn modelId="{8457184D-41B8-44F9-B662-C019927A4D77}" srcId="{681F249E-ABA0-48AB-AB74-14010F51D334}" destId="{F6F8AD41-F36D-4553-87F1-BD02E9684F3B}" srcOrd="1" destOrd="0" parTransId="{77A3892F-29E8-43B3-BA09-566E4A8550DF}" sibTransId="{FA4D8F2E-DF13-418B-B52D-D637ECA926F1}"/>
    <dgm:cxn modelId="{72D4B459-717F-524E-851A-176087F96421}" type="presOf" srcId="{E49E48D4-321F-432E-8AD6-92C4DC5E6A3C}" destId="{D0E8B3CD-01BE-5145-A545-B7F9BAA846AD}" srcOrd="0" destOrd="0" presId="urn:microsoft.com/office/officeart/2005/8/layout/vList2"/>
    <dgm:cxn modelId="{66BB0DAC-9B07-864B-9B39-A19F857F8B0E}" type="presOf" srcId="{90223DCB-39DD-664C-B096-6F9A252B1E41}" destId="{11B577D3-02B1-FB4C-B90B-2B32F2D6FAF2}" srcOrd="0" destOrd="0" presId="urn:microsoft.com/office/officeart/2005/8/layout/vList2"/>
    <dgm:cxn modelId="{786BC1B1-C8F1-4A9A-8107-BF63AA6BAB86}" srcId="{52AEB055-D82F-4B6D-8D9E-035942E3BCAA}" destId="{E12D1806-5B43-4BFF-ACDA-92709DACFA10}" srcOrd="1" destOrd="0" parTransId="{6755D3BC-2187-4E05-B49B-1D8D63FC17D0}" sibTransId="{444D63DF-6E8E-49D6-83C8-2B150E9357AE}"/>
    <dgm:cxn modelId="{9B14B0B5-2B34-5B4B-A840-4D575BAB8F3F}" type="presOf" srcId="{E12D1806-5B43-4BFF-ACDA-92709DACFA10}" destId="{7184F90F-E051-DE46-BB20-3D0007C07762}" srcOrd="0" destOrd="0" presId="urn:microsoft.com/office/officeart/2005/8/layout/vList2"/>
    <dgm:cxn modelId="{9976FCB9-1B17-4F4F-A81A-39786B70D163}" type="presOf" srcId="{643A9B61-3743-4E08-93CC-F1B5BF125BAF}" destId="{D0E8B3CD-01BE-5145-A545-B7F9BAA846AD}" srcOrd="0" destOrd="2" presId="urn:microsoft.com/office/officeart/2005/8/layout/vList2"/>
    <dgm:cxn modelId="{41B3E9BB-80AD-474A-9E90-35F434EAC568}" srcId="{52AEB055-D82F-4B6D-8D9E-035942E3BCAA}" destId="{90223DCB-39DD-664C-B096-6F9A252B1E41}" srcOrd="2" destOrd="0" parTransId="{1024AA44-D6D4-7B4C-B4E8-D8831151C94F}" sibTransId="{0F8283EF-C4A3-A844-A89F-AE35F15E2C4B}"/>
    <dgm:cxn modelId="{F0E4EFCE-3EEA-5046-8D0A-CEF7DC449337}" type="presOf" srcId="{F6F8AD41-F36D-4553-87F1-BD02E9684F3B}" destId="{D0E8B3CD-01BE-5145-A545-B7F9BAA846AD}" srcOrd="0" destOrd="1" presId="urn:microsoft.com/office/officeart/2005/8/layout/vList2"/>
    <dgm:cxn modelId="{5AAF31DC-8070-7F4D-9F92-5605EF78D3BD}" type="presOf" srcId="{681F249E-ABA0-48AB-AB74-14010F51D334}" destId="{791735AE-C7B1-AA4A-9285-78726D8BFE33}" srcOrd="0" destOrd="0" presId="urn:microsoft.com/office/officeart/2005/8/layout/vList2"/>
    <dgm:cxn modelId="{E4B54CF3-5A6E-5E4D-A12C-C91DF551790E}" type="presParOf" srcId="{855E41C1-B519-1747-BEBE-76B3D91AAC1B}" destId="{791735AE-C7B1-AA4A-9285-78726D8BFE33}" srcOrd="0" destOrd="0" presId="urn:microsoft.com/office/officeart/2005/8/layout/vList2"/>
    <dgm:cxn modelId="{2AABD27B-40D3-124C-905E-6DB15550ABAF}" type="presParOf" srcId="{855E41C1-B519-1747-BEBE-76B3D91AAC1B}" destId="{D0E8B3CD-01BE-5145-A545-B7F9BAA846AD}" srcOrd="1" destOrd="0" presId="urn:microsoft.com/office/officeart/2005/8/layout/vList2"/>
    <dgm:cxn modelId="{CFFB7550-49BF-C04B-8ED0-F39CC3B834FB}" type="presParOf" srcId="{855E41C1-B519-1747-BEBE-76B3D91AAC1B}" destId="{7184F90F-E051-DE46-BB20-3D0007C07762}" srcOrd="2" destOrd="0" presId="urn:microsoft.com/office/officeart/2005/8/layout/vList2"/>
    <dgm:cxn modelId="{7582F84F-423D-FC4F-A5CD-93AF93FA37C4}" type="presParOf" srcId="{855E41C1-B519-1747-BEBE-76B3D91AAC1B}" destId="{DB2972D9-EBD4-0A41-9AE1-C6A61EB9F1B5}" srcOrd="3" destOrd="0" presId="urn:microsoft.com/office/officeart/2005/8/layout/vList2"/>
    <dgm:cxn modelId="{27A3882B-466C-764C-AFF2-A86DD5DF05FE}" type="presParOf" srcId="{855E41C1-B519-1747-BEBE-76B3D91AAC1B}" destId="{11B577D3-02B1-FB4C-B90B-2B32F2D6FA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48CED0-78C0-4E45-9D6E-E59F8784E5B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DDADE56-D8A3-4B62-B554-0DD5BFC9845F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CEBA1DE3-55C5-4C5D-AA43-29C31C3ADA80}" type="parTrans" cxnId="{0ACDC3C4-8772-42B7-97F0-88C8CC3E7907}">
      <dgm:prSet/>
      <dgm:spPr/>
      <dgm:t>
        <a:bodyPr/>
        <a:lstStyle/>
        <a:p>
          <a:endParaRPr lang="en-US"/>
        </a:p>
      </dgm:t>
    </dgm:pt>
    <dgm:pt modelId="{A77A9AF5-E4AA-4BAD-A49E-ED32F6159D29}" type="sibTrans" cxnId="{0ACDC3C4-8772-42B7-97F0-88C8CC3E7907}">
      <dgm:prSet/>
      <dgm:spPr/>
      <dgm:t>
        <a:bodyPr/>
        <a:lstStyle/>
        <a:p>
          <a:endParaRPr lang="en-US"/>
        </a:p>
      </dgm:t>
    </dgm:pt>
    <dgm:pt modelId="{DAB17A05-AE0B-4B16-B9CD-B7E02DD311F9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816AFB50-9946-45E9-9535-2EE0A19FD546}" type="parTrans" cxnId="{4F95E7AB-8FF2-41EB-9ADF-09799879CBD4}">
      <dgm:prSet/>
      <dgm:spPr/>
      <dgm:t>
        <a:bodyPr/>
        <a:lstStyle/>
        <a:p>
          <a:endParaRPr lang="en-US"/>
        </a:p>
      </dgm:t>
    </dgm:pt>
    <dgm:pt modelId="{27E1C05C-FE6B-4F72-A1F6-7006E4EC9D4C}" type="sibTrans" cxnId="{4F95E7AB-8FF2-41EB-9ADF-09799879CBD4}">
      <dgm:prSet/>
      <dgm:spPr/>
      <dgm:t>
        <a:bodyPr/>
        <a:lstStyle/>
        <a:p>
          <a:endParaRPr lang="en-US"/>
        </a:p>
      </dgm:t>
    </dgm:pt>
    <dgm:pt modelId="{98C00CD7-63C4-401C-B9B3-1729AAEBB091}" type="pres">
      <dgm:prSet presAssocID="{8F48CED0-78C0-4E45-9D6E-E59F8784E5BA}" presName="root" presStyleCnt="0">
        <dgm:presLayoutVars>
          <dgm:dir/>
          <dgm:resizeHandles val="exact"/>
        </dgm:presLayoutVars>
      </dgm:prSet>
      <dgm:spPr/>
    </dgm:pt>
    <dgm:pt modelId="{EE93D37E-AD3D-4290-BE06-307E8BB92585}" type="pres">
      <dgm:prSet presAssocID="{FDDADE56-D8A3-4B62-B554-0DD5BFC9845F}" presName="compNode" presStyleCnt="0"/>
      <dgm:spPr/>
    </dgm:pt>
    <dgm:pt modelId="{7EAF65E7-19A2-4167-8562-AE3832C8583E}" type="pres">
      <dgm:prSet presAssocID="{FDDADE56-D8A3-4B62-B554-0DD5BFC984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84372D1-FB5E-4E99-A0E1-954FA8BFA40C}" type="pres">
      <dgm:prSet presAssocID="{FDDADE56-D8A3-4B62-B554-0DD5BFC9845F}" presName="spaceRect" presStyleCnt="0"/>
      <dgm:spPr/>
    </dgm:pt>
    <dgm:pt modelId="{CDAD1455-4289-4DA8-8812-FF5248452E2C}" type="pres">
      <dgm:prSet presAssocID="{FDDADE56-D8A3-4B62-B554-0DD5BFC9845F}" presName="textRect" presStyleLbl="revTx" presStyleIdx="0" presStyleCnt="2">
        <dgm:presLayoutVars>
          <dgm:chMax val="1"/>
          <dgm:chPref val="1"/>
        </dgm:presLayoutVars>
      </dgm:prSet>
      <dgm:spPr/>
    </dgm:pt>
    <dgm:pt modelId="{A89855AE-A502-4962-9BBD-03C69D8599B1}" type="pres">
      <dgm:prSet presAssocID="{A77A9AF5-E4AA-4BAD-A49E-ED32F6159D29}" presName="sibTrans" presStyleCnt="0"/>
      <dgm:spPr/>
    </dgm:pt>
    <dgm:pt modelId="{695C00BB-92E7-442A-8D0F-4EEC6F6E8E72}" type="pres">
      <dgm:prSet presAssocID="{DAB17A05-AE0B-4B16-B9CD-B7E02DD311F9}" presName="compNode" presStyleCnt="0"/>
      <dgm:spPr/>
    </dgm:pt>
    <dgm:pt modelId="{86E3AC54-6B52-4C11-9DAC-53254998F468}" type="pres">
      <dgm:prSet presAssocID="{DAB17A05-AE0B-4B16-B9CD-B7E02DD311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CEBFF6-E62C-4C19-86A6-047C452A93B6}" type="pres">
      <dgm:prSet presAssocID="{DAB17A05-AE0B-4B16-B9CD-B7E02DD311F9}" presName="spaceRect" presStyleCnt="0"/>
      <dgm:spPr/>
    </dgm:pt>
    <dgm:pt modelId="{583F22C7-81D9-41FE-9BF5-E6E9C50B82B9}" type="pres">
      <dgm:prSet presAssocID="{DAB17A05-AE0B-4B16-B9CD-B7E02DD311F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3BE1484-F742-47F7-B707-656DBE860792}" type="presOf" srcId="{8F48CED0-78C0-4E45-9D6E-E59F8784E5BA}" destId="{98C00CD7-63C4-401C-B9B3-1729AAEBB091}" srcOrd="0" destOrd="0" presId="urn:microsoft.com/office/officeart/2018/2/layout/IconLabelList"/>
    <dgm:cxn modelId="{4F95E7AB-8FF2-41EB-9ADF-09799879CBD4}" srcId="{8F48CED0-78C0-4E45-9D6E-E59F8784E5BA}" destId="{DAB17A05-AE0B-4B16-B9CD-B7E02DD311F9}" srcOrd="1" destOrd="0" parTransId="{816AFB50-9946-45E9-9535-2EE0A19FD546}" sibTransId="{27E1C05C-FE6B-4F72-A1F6-7006E4EC9D4C}"/>
    <dgm:cxn modelId="{69CAE5C1-2668-4504-8E1E-B6E6F1CF73EC}" type="presOf" srcId="{FDDADE56-D8A3-4B62-B554-0DD5BFC9845F}" destId="{CDAD1455-4289-4DA8-8812-FF5248452E2C}" srcOrd="0" destOrd="0" presId="urn:microsoft.com/office/officeart/2018/2/layout/IconLabelList"/>
    <dgm:cxn modelId="{0ACDC3C4-8772-42B7-97F0-88C8CC3E7907}" srcId="{8F48CED0-78C0-4E45-9D6E-E59F8784E5BA}" destId="{FDDADE56-D8A3-4B62-B554-0DD5BFC9845F}" srcOrd="0" destOrd="0" parTransId="{CEBA1DE3-55C5-4C5D-AA43-29C31C3ADA80}" sibTransId="{A77A9AF5-E4AA-4BAD-A49E-ED32F6159D29}"/>
    <dgm:cxn modelId="{D301CED4-77BE-4DE4-97DA-67ACDE5378D0}" type="presOf" srcId="{DAB17A05-AE0B-4B16-B9CD-B7E02DD311F9}" destId="{583F22C7-81D9-41FE-9BF5-E6E9C50B82B9}" srcOrd="0" destOrd="0" presId="urn:microsoft.com/office/officeart/2018/2/layout/IconLabelList"/>
    <dgm:cxn modelId="{DFD923DC-4A1F-4396-8848-165B133BC19D}" type="presParOf" srcId="{98C00CD7-63C4-401C-B9B3-1729AAEBB091}" destId="{EE93D37E-AD3D-4290-BE06-307E8BB92585}" srcOrd="0" destOrd="0" presId="urn:microsoft.com/office/officeart/2018/2/layout/IconLabelList"/>
    <dgm:cxn modelId="{DC4ECA80-DF57-45D7-B08D-E6334152353F}" type="presParOf" srcId="{EE93D37E-AD3D-4290-BE06-307E8BB92585}" destId="{7EAF65E7-19A2-4167-8562-AE3832C8583E}" srcOrd="0" destOrd="0" presId="urn:microsoft.com/office/officeart/2018/2/layout/IconLabelList"/>
    <dgm:cxn modelId="{E1481030-6878-4A6D-A050-5673761F5FEF}" type="presParOf" srcId="{EE93D37E-AD3D-4290-BE06-307E8BB92585}" destId="{C84372D1-FB5E-4E99-A0E1-954FA8BFA40C}" srcOrd="1" destOrd="0" presId="urn:microsoft.com/office/officeart/2018/2/layout/IconLabelList"/>
    <dgm:cxn modelId="{7ABE52F9-66B1-4673-9B59-9C26E6AA6578}" type="presParOf" srcId="{EE93D37E-AD3D-4290-BE06-307E8BB92585}" destId="{CDAD1455-4289-4DA8-8812-FF5248452E2C}" srcOrd="2" destOrd="0" presId="urn:microsoft.com/office/officeart/2018/2/layout/IconLabelList"/>
    <dgm:cxn modelId="{31C67ED8-E49D-430E-881A-E17B98D94A8A}" type="presParOf" srcId="{98C00CD7-63C4-401C-B9B3-1729AAEBB091}" destId="{A89855AE-A502-4962-9BBD-03C69D8599B1}" srcOrd="1" destOrd="0" presId="urn:microsoft.com/office/officeart/2018/2/layout/IconLabelList"/>
    <dgm:cxn modelId="{AD2CD59D-CB3E-4C6F-9B5C-CF2BEA6F898B}" type="presParOf" srcId="{98C00CD7-63C4-401C-B9B3-1729AAEBB091}" destId="{695C00BB-92E7-442A-8D0F-4EEC6F6E8E72}" srcOrd="2" destOrd="0" presId="urn:microsoft.com/office/officeart/2018/2/layout/IconLabelList"/>
    <dgm:cxn modelId="{4BD2C209-E7D9-4D2C-BE13-977BAEE232B1}" type="presParOf" srcId="{695C00BB-92E7-442A-8D0F-4EEC6F6E8E72}" destId="{86E3AC54-6B52-4C11-9DAC-53254998F468}" srcOrd="0" destOrd="0" presId="urn:microsoft.com/office/officeart/2018/2/layout/IconLabelList"/>
    <dgm:cxn modelId="{8B3D6CAF-8DFE-4066-9A27-F6ADBD7A360D}" type="presParOf" srcId="{695C00BB-92E7-442A-8D0F-4EEC6F6E8E72}" destId="{13CEBFF6-E62C-4C19-86A6-047C452A93B6}" srcOrd="1" destOrd="0" presId="urn:microsoft.com/office/officeart/2018/2/layout/IconLabelList"/>
    <dgm:cxn modelId="{621E24F0-96C3-4FE5-BE5B-83E7CB306AF3}" type="presParOf" srcId="{695C00BB-92E7-442A-8D0F-4EEC6F6E8E72}" destId="{583F22C7-81D9-41FE-9BF5-E6E9C50B82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735AE-C7B1-AA4A-9285-78726D8BFE33}">
      <dsp:nvSpPr>
        <dsp:cNvPr id="0" name=""/>
        <dsp:cNvSpPr/>
      </dsp:nvSpPr>
      <dsp:spPr>
        <a:xfrm>
          <a:off x="0" y="5403"/>
          <a:ext cx="10515600" cy="119175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Split (Train-60%, Validation-20%, Test-20%)</a:t>
          </a:r>
        </a:p>
      </dsp:txBody>
      <dsp:txXfrm>
        <a:off x="58177" y="63580"/>
        <a:ext cx="10399246" cy="1075400"/>
      </dsp:txXfrm>
    </dsp:sp>
    <dsp:sp modelId="{D0E8B3CD-01BE-5145-A545-B7F9BAA846AD}">
      <dsp:nvSpPr>
        <dsp:cNvPr id="0" name=""/>
        <dsp:cNvSpPr/>
      </dsp:nvSpPr>
      <dsp:spPr>
        <a:xfrm>
          <a:off x="0" y="2422153"/>
          <a:ext cx="10515600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Decision Tree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Gradient Boosting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Random Forest</a:t>
          </a:r>
        </a:p>
      </dsp:txBody>
      <dsp:txXfrm>
        <a:off x="0" y="2422153"/>
        <a:ext cx="10515600" cy="1210950"/>
      </dsp:txXfrm>
    </dsp:sp>
    <dsp:sp modelId="{7184F90F-E051-DE46-BB20-3D0007C07762}">
      <dsp:nvSpPr>
        <dsp:cNvPr id="0" name=""/>
        <dsp:cNvSpPr/>
      </dsp:nvSpPr>
      <dsp:spPr>
        <a:xfrm>
          <a:off x="0" y="3691667"/>
          <a:ext cx="10515600" cy="119175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Also built SVM (both Linear and Poly) Models using Python</a:t>
          </a:r>
        </a:p>
      </dsp:txBody>
      <dsp:txXfrm>
        <a:off x="58177" y="3749844"/>
        <a:ext cx="10399246" cy="1075400"/>
      </dsp:txXfrm>
    </dsp:sp>
    <dsp:sp modelId="{11B577D3-02B1-FB4C-B90B-2B32F2D6FAF2}">
      <dsp:nvSpPr>
        <dsp:cNvPr id="0" name=""/>
        <dsp:cNvSpPr/>
      </dsp:nvSpPr>
      <dsp:spPr>
        <a:xfrm>
          <a:off x="0" y="1262369"/>
          <a:ext cx="10515600" cy="119175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Built the below Models (using SAS E-Miner) without feature Selection, with feature Selection and with PCA</a:t>
          </a:r>
        </a:p>
      </dsp:txBody>
      <dsp:txXfrm>
        <a:off x="58177" y="1320546"/>
        <a:ext cx="10399246" cy="1075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F65E7-19A2-4167-8562-AE3832C8583E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AD1455-4289-4DA8-8812-FF5248452E2C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Feature Engineering</a:t>
          </a:r>
        </a:p>
      </dsp:txBody>
      <dsp:txXfrm>
        <a:off x="559800" y="3022743"/>
        <a:ext cx="4320000" cy="720000"/>
      </dsp:txXfrm>
    </dsp:sp>
    <dsp:sp modelId="{86E3AC54-6B52-4C11-9DAC-53254998F468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3F22C7-81D9-41FE-9BF5-E6E9C50B82B9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Feature Selection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242D-C45E-064A-A81C-0843505F2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5321E-4899-804B-87CD-34D7FBF0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55FE8-AC15-5945-BEA3-C623E01D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302-4714-E543-980E-D3380AD8350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599-16C5-994A-80A3-35A30EDC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F4A0-88E7-D547-B47F-AF197B1F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B7B-BD1D-EC45-81AA-12A780D0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4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AC1-20E2-F449-9EAB-D91718EF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E5E32-026E-5947-A912-1BB8AC5B6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3CE7-DB1C-6D4A-BA77-E8D3F70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302-4714-E543-980E-D3380AD8350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A584B-3BF2-C544-89BF-DF9AF62A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5297-91FC-3947-B2B7-699C3C70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B7B-BD1D-EC45-81AA-12A780D0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5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53F180-F966-744F-9880-EBB40A005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7AED5-8D7D-BF41-84E6-7C74C736F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BF67-585F-664D-8CE6-186ED8E2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302-4714-E543-980E-D3380AD8350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607E-F7EA-4B46-8AF5-CDB4D939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63B2-1887-CC41-A9E1-1FE732D8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B7B-BD1D-EC45-81AA-12A780D0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B97C-C058-2C4B-AF9D-B1A5D990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D2A0-47BB-2647-A04C-6B7933C5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63CC0-48F9-7F45-B888-710FFC6D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302-4714-E543-980E-D3380AD8350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B4E83-3DB4-B741-A1B7-3FD0557D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E0BB-34F7-B543-88D8-758792E6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B7B-BD1D-EC45-81AA-12A780D0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EFBE-7BE6-2F42-B374-99B9112A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38033-80CC-A24A-97CF-284F2F3CA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95124-9EBA-D946-9802-1E4FE9FF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302-4714-E543-980E-D3380AD8350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A2C6C-DA53-5644-A12F-DD573504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83CDE-5879-B049-BAEC-21444E8B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B7B-BD1D-EC45-81AA-12A780D0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4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1F95-513C-4E4D-826E-46CFF0E1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1938-E76C-C044-93F3-87CE5082A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EBAE9-FFE2-E540-9D8E-24191A42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4A2DA-061B-7849-AB05-4589D765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302-4714-E543-980E-D3380AD8350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41A36-7118-A641-A8D0-00293AC2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D83-97BD-4F46-8550-FD4828C1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B7B-BD1D-EC45-81AA-12A780D0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1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C8B9-B031-D840-A45A-E6C7D32C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CCB67-069D-934C-BADD-5C0FBC3C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F5D97-A053-9042-AB71-30013B5B7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EBB91-40D6-9B40-983E-5DAE587B0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64A49-E1C7-3A4F-85A8-78A25F15E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E1E06-4A8D-FB4E-A7FB-893667A2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302-4714-E543-980E-D3380AD8350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6CC66-E0CA-444C-A622-3500AD21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B1943-17DB-F044-9623-11A890C4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B7B-BD1D-EC45-81AA-12A780D0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4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13BF-0B3E-904A-BC92-02362F08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36D3E-9528-ED4C-A31A-60486B8F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302-4714-E543-980E-D3380AD8350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90E8B-1AFE-9E46-8772-9188D2D0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19013-E284-6045-8943-5A986CCE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B7B-BD1D-EC45-81AA-12A780D0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6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836EF-4280-A842-8C53-E19B68F5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302-4714-E543-980E-D3380AD8350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D22AA-B7AF-DE4F-B61A-7A6BC9A5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2FDB4-237D-3945-B4C1-2994F9EE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B7B-BD1D-EC45-81AA-12A780D0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5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EA4F-4B16-4042-9E89-6A84DCB9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EDB0-D11B-6545-97F3-340DCBE6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1B01B-2EC4-1A48-B07E-CC4711BB3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D8583-171B-CA45-9A43-7A11B4D3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302-4714-E543-980E-D3380AD8350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57B8-4F66-0E40-8B02-C342D192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CF9B2-2055-3341-B59D-FA2133D6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B7B-BD1D-EC45-81AA-12A780D0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4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1F37-988C-3244-B3B8-97A8D5E8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CDC52-B9C5-C147-94CF-6A8D061A8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AFC35-15ED-D840-A6BC-47C0E7333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F7ED7-3CB9-F946-B946-7DDD2B3B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B302-4714-E543-980E-D3380AD8350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DFBE6-CEAF-6F4F-BF9E-CFF1555E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2B789-BFA5-3C48-B949-E539E8E9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AB7B-BD1D-EC45-81AA-12A780D0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8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0EE4A-D20C-EC4E-A0DD-A06AA1BD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71447-2929-2745-A41E-52FA7792D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C5239-8B86-9446-92E4-640A55A57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8B302-4714-E543-980E-D3380AD83500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2C3C-8616-414D-A19B-9C3FA9DD8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4C790-AC32-F14B-B4FC-AE290F703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AB7B-BD1D-EC45-81AA-12A780D08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rseval's_theore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ataset+for+ADL+Recognition+with+Wrist-worn+Accelerome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D5A-5222-E649-B9FC-9C1E5F988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39" y="1215341"/>
            <a:ext cx="9880922" cy="1736203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Identification of Human Activities from Accelerometer Readings</a:t>
            </a:r>
          </a:p>
        </p:txBody>
      </p:sp>
    </p:spTree>
    <p:extLst>
      <p:ext uri="{BB962C8B-B14F-4D97-AF65-F5344CB8AC3E}">
        <p14:creationId xmlns:p14="http://schemas.microsoft.com/office/powerpoint/2010/main" val="5018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DED9C690-7442-CA49-B21F-66D821C1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1" y="3486150"/>
            <a:ext cx="11944349" cy="3371849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4B34190-5171-724C-9162-FCF3C81F7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1" y="0"/>
            <a:ext cx="1194434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2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8BCE-B80A-AD49-9E51-89D94087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658D-9D93-0B4A-A3E4-4BD5AD60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New Features created (using R) (23)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dirty="0"/>
              <a:t>Mean, Median and Variance of signals (x, y and z) (9)</a:t>
            </a:r>
          </a:p>
          <a:p>
            <a:pPr lvl="1"/>
            <a:r>
              <a:rPr lang="en-US" dirty="0"/>
              <a:t>Correlation and covariances among signals (6)</a:t>
            </a:r>
          </a:p>
          <a:p>
            <a:pPr lvl="1"/>
            <a:r>
              <a:rPr lang="en-US" dirty="0"/>
              <a:t>Peak Amplitudes of signals (3)</a:t>
            </a:r>
          </a:p>
          <a:p>
            <a:pPr lvl="1"/>
            <a:r>
              <a:rPr lang="en-US" dirty="0"/>
              <a:t>Spectral energy for an activity (1)</a:t>
            </a:r>
          </a:p>
          <a:p>
            <a:pPr lvl="1"/>
            <a:r>
              <a:rPr lang="en-US" dirty="0"/>
              <a:t>Other features (2)</a:t>
            </a:r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D20FA264-552E-4940-84E3-1567D7649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5338" y="306909"/>
            <a:ext cx="2728912" cy="181485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6492C8-C6D9-F340-BB94-FE70D1993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401442"/>
              </p:ext>
            </p:extLst>
          </p:nvPr>
        </p:nvGraphicFramePr>
        <p:xfrm>
          <a:off x="7636668" y="2121762"/>
          <a:ext cx="4350893" cy="4138494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1467650">
                  <a:extLst>
                    <a:ext uri="{9D8B030D-6E8A-4147-A177-3AD203B41FA5}">
                      <a16:colId xmlns:a16="http://schemas.microsoft.com/office/drawing/2014/main" val="2334580173"/>
                    </a:ext>
                  </a:extLst>
                </a:gridCol>
                <a:gridCol w="2883243">
                  <a:extLst>
                    <a:ext uri="{9D8B030D-6E8A-4147-A177-3AD203B41FA5}">
                      <a16:colId xmlns:a16="http://schemas.microsoft.com/office/drawing/2014/main" val="3093844238"/>
                    </a:ext>
                  </a:extLst>
                </a:gridCol>
              </a:tblGrid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Feature 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Feature Description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/>
                </a:tc>
                <a:extLst>
                  <a:ext uri="{0D108BD9-81ED-4DB2-BD59-A6C34878D82A}">
                    <a16:rowId xmlns:a16="http://schemas.microsoft.com/office/drawing/2014/main" val="1757941423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vol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Volunteer 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/>
                </a:tc>
                <a:extLst>
                  <a:ext uri="{0D108BD9-81ED-4DB2-BD59-A6C34878D82A}">
                    <a16:rowId xmlns:a16="http://schemas.microsoft.com/office/drawing/2014/main" val="547005368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meanx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Mean of x recordings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790429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meany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Mean of y recordings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15822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meanz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Mean of z recordings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152658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medianx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Median of x recordings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283497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mediany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Median of y recordings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044610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medianz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Median of z recordings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876285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varx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variance of 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22598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vary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variance of 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17565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varz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variance of z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846694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corxy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correlation of x and 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640749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corxz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correlation of x and z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317377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coryz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correlation of y and z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87335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varxy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covariances of x and 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40370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varxz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covariances of x and z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432141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>
                          <a:effectLst/>
                        </a:rPr>
                        <a:t>varyz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covariances of y and z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651653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fftxmax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Peak amplitude of signal 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271317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fftymax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Peak amplitude of signal 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012909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fftzmax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Peak amplitude of signal z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70010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specenergy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Spectral energy contained in signals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137897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xbtwnzandy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Percentage of samples where x between z and 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397807"/>
                  </a:ext>
                </a:extLst>
              </a:tr>
              <a:tr h="172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xless10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Percentage of samples with x less than 10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214556"/>
                  </a:ext>
                </a:extLst>
              </a:tr>
              <a:tr h="165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 err="1">
                          <a:effectLst/>
                        </a:rPr>
                        <a:t>HMPactivity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u="none" strike="noStrike" dirty="0">
                          <a:effectLst/>
                        </a:rPr>
                        <a:t>Activity performed by volunteer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4" marR="4094" marT="4094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1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311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9C7B-FE0E-C849-886C-9130A9F3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Amplitude of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9137D-10A2-6F45-B70B-D92D9340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Computed using Fast Fourier Transform of signals</a:t>
            </a:r>
          </a:p>
          <a:p>
            <a:pPr lvl="1"/>
            <a:r>
              <a:rPr lang="en-US" dirty="0" err="1">
                <a:highlight>
                  <a:srgbClr val="00FF00"/>
                </a:highlight>
              </a:rPr>
              <a:t>fftxmax</a:t>
            </a:r>
            <a:r>
              <a:rPr lang="en-US" dirty="0">
                <a:highlight>
                  <a:srgbClr val="00FF00"/>
                </a:highlight>
              </a:rPr>
              <a:t>=max(abs(Mod(</a:t>
            </a:r>
            <a:r>
              <a:rPr lang="en-US" dirty="0" err="1">
                <a:highlight>
                  <a:srgbClr val="00FF00"/>
                </a:highlight>
              </a:rPr>
              <a:t>fft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dat$x_acc</a:t>
            </a:r>
            <a:r>
              <a:rPr lang="en-US" dirty="0">
                <a:highlight>
                  <a:srgbClr val="00FF00"/>
                </a:highlight>
              </a:rPr>
              <a:t>))))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6059DC0-23A6-2D49-8E25-EBB13DD3E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2717800"/>
            <a:ext cx="7991475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6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80E2-4404-5942-AB78-4DB53961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261D-53B4-E54A-BDE3-2E68276A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en-US" dirty="0"/>
              <a:t>Total energy contained within the signals for an activity</a:t>
            </a:r>
          </a:p>
          <a:p>
            <a:r>
              <a:rPr lang="en-US" dirty="0" err="1"/>
              <a:t>Parseval’s</a:t>
            </a:r>
            <a:r>
              <a:rPr lang="en-US" dirty="0"/>
              <a:t> Theorem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https://en.wikipedia.org/wiki/Parseval%27s_theorem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specenergy</a:t>
            </a:r>
            <a:r>
              <a:rPr lang="en-US" dirty="0"/>
              <a:t>=(</a:t>
            </a:r>
            <a:r>
              <a:rPr lang="en-US" dirty="0">
                <a:highlight>
                  <a:srgbClr val="00FF00"/>
                </a:highlight>
              </a:rPr>
              <a:t>sum(Mod(</a:t>
            </a:r>
            <a:r>
              <a:rPr lang="en-US" dirty="0" err="1">
                <a:highlight>
                  <a:srgbClr val="00FF00"/>
                </a:highlight>
              </a:rPr>
              <a:t>fftx</a:t>
            </a:r>
            <a:r>
              <a:rPr lang="en-US" dirty="0">
                <a:highlight>
                  <a:srgbClr val="00FF00"/>
                </a:highlight>
              </a:rPr>
              <a:t>))/length(</a:t>
            </a:r>
            <a:r>
              <a:rPr lang="en-US" dirty="0" err="1">
                <a:highlight>
                  <a:srgbClr val="00FF00"/>
                </a:highlight>
              </a:rPr>
              <a:t>fftx</a:t>
            </a:r>
            <a:r>
              <a:rPr lang="en-US" dirty="0">
                <a:highlight>
                  <a:srgbClr val="00FF00"/>
                </a:highlight>
              </a:rPr>
              <a:t>)</a:t>
            </a:r>
            <a:r>
              <a:rPr lang="en-US" dirty="0"/>
              <a:t>)+(</a:t>
            </a:r>
            <a:r>
              <a:rPr lang="en-US" dirty="0">
                <a:highlight>
                  <a:srgbClr val="00FF00"/>
                </a:highlight>
              </a:rPr>
              <a:t>sum(Mod(</a:t>
            </a:r>
            <a:r>
              <a:rPr lang="en-US" dirty="0" err="1">
                <a:highlight>
                  <a:srgbClr val="00FF00"/>
                </a:highlight>
              </a:rPr>
              <a:t>ffty</a:t>
            </a:r>
            <a:r>
              <a:rPr lang="en-US" dirty="0">
                <a:highlight>
                  <a:srgbClr val="00FF00"/>
                </a:highlight>
              </a:rPr>
              <a:t>))/length(</a:t>
            </a:r>
            <a:r>
              <a:rPr lang="en-US" dirty="0" err="1">
                <a:highlight>
                  <a:srgbClr val="00FF00"/>
                </a:highlight>
              </a:rPr>
              <a:t>ffty</a:t>
            </a:r>
            <a:r>
              <a:rPr lang="en-US" dirty="0">
                <a:highlight>
                  <a:srgbClr val="00FF00"/>
                </a:highlight>
              </a:rPr>
              <a:t>)</a:t>
            </a:r>
            <a:r>
              <a:rPr lang="en-US" dirty="0"/>
              <a:t>)+(</a:t>
            </a:r>
            <a:r>
              <a:rPr lang="en-US" dirty="0">
                <a:highlight>
                  <a:srgbClr val="00FF00"/>
                </a:highlight>
              </a:rPr>
              <a:t>sum(Mod(</a:t>
            </a:r>
            <a:r>
              <a:rPr lang="en-US" dirty="0" err="1">
                <a:highlight>
                  <a:srgbClr val="00FF00"/>
                </a:highlight>
              </a:rPr>
              <a:t>fftz</a:t>
            </a:r>
            <a:r>
              <a:rPr lang="en-US" dirty="0">
                <a:highlight>
                  <a:srgbClr val="00FF00"/>
                </a:highlight>
              </a:rPr>
              <a:t>))/length(</a:t>
            </a:r>
            <a:r>
              <a:rPr lang="en-US" dirty="0" err="1">
                <a:highlight>
                  <a:srgbClr val="00FF00"/>
                </a:highlight>
              </a:rPr>
              <a:t>fftz</a:t>
            </a:r>
            <a:r>
              <a:rPr lang="en-US" dirty="0">
                <a:highlight>
                  <a:srgbClr val="00FF00"/>
                </a:highlight>
              </a:rPr>
              <a:t>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924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A802-8410-E24D-8E24-5FC248DF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6FA5-85C8-8A45-8797-FE37592C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xbtwnzandy</a:t>
            </a:r>
            <a:r>
              <a:rPr lang="en-US" dirty="0"/>
              <a:t> – Percentage of samples that has x between z and y, this is for classifying the </a:t>
            </a:r>
            <a:r>
              <a:rPr lang="en-US" dirty="0" err="1"/>
              <a:t>Drink_glass</a:t>
            </a:r>
            <a:r>
              <a:rPr lang="en-US" dirty="0"/>
              <a:t> activity.</a:t>
            </a:r>
          </a:p>
          <a:p>
            <a:pPr lvl="1"/>
            <a:r>
              <a:rPr lang="en-US" dirty="0" err="1">
                <a:highlight>
                  <a:srgbClr val="00FF00"/>
                </a:highlight>
              </a:rPr>
              <a:t>xbtwnzandy</a:t>
            </a:r>
            <a:r>
              <a:rPr lang="en-US" dirty="0">
                <a:highlight>
                  <a:srgbClr val="00FF00"/>
                </a:highlight>
              </a:rPr>
              <a:t>=mean((</a:t>
            </a:r>
            <a:r>
              <a:rPr lang="en-US" dirty="0" err="1">
                <a:highlight>
                  <a:srgbClr val="00FF00"/>
                </a:highlight>
              </a:rPr>
              <a:t>dat$z_acc</a:t>
            </a:r>
            <a:r>
              <a:rPr lang="en-US" dirty="0">
                <a:highlight>
                  <a:srgbClr val="00FF00"/>
                </a:highlight>
              </a:rPr>
              <a:t> &gt; </a:t>
            </a:r>
            <a:r>
              <a:rPr lang="en-US" dirty="0" err="1">
                <a:highlight>
                  <a:srgbClr val="00FF00"/>
                </a:highlight>
              </a:rPr>
              <a:t>dat$x_acc</a:t>
            </a:r>
            <a:r>
              <a:rPr lang="en-US" dirty="0">
                <a:highlight>
                  <a:srgbClr val="00FF00"/>
                </a:highlight>
              </a:rPr>
              <a:t> &amp; </a:t>
            </a:r>
            <a:r>
              <a:rPr lang="en-US" dirty="0" err="1">
                <a:highlight>
                  <a:srgbClr val="00FF00"/>
                </a:highlight>
              </a:rPr>
              <a:t>dat$y_acc</a:t>
            </a:r>
            <a:r>
              <a:rPr lang="en-US" dirty="0">
                <a:highlight>
                  <a:srgbClr val="00FF00"/>
                </a:highlight>
              </a:rPr>
              <a:t> &lt; </a:t>
            </a:r>
            <a:r>
              <a:rPr lang="en-US" dirty="0" err="1">
                <a:highlight>
                  <a:srgbClr val="00FF00"/>
                </a:highlight>
              </a:rPr>
              <a:t>dat$x_acc</a:t>
            </a:r>
            <a:r>
              <a:rPr lang="en-US" dirty="0">
                <a:highlight>
                  <a:srgbClr val="00FF00"/>
                </a:highlight>
              </a:rPr>
              <a:t>))</a:t>
            </a:r>
            <a:br>
              <a:rPr lang="en-US" dirty="0"/>
            </a:br>
            <a:endParaRPr lang="en-US" dirty="0"/>
          </a:p>
          <a:p>
            <a:r>
              <a:rPr lang="en-US" dirty="0"/>
              <a:t>xless10: Percentage of samples with x less than 10 </a:t>
            </a:r>
          </a:p>
          <a:p>
            <a:pPr lvl="1"/>
            <a:r>
              <a:rPr lang="en-US" dirty="0" err="1"/>
              <a:t>Climb_stairs</a:t>
            </a:r>
            <a:r>
              <a:rPr lang="en-US" dirty="0"/>
              <a:t>, </a:t>
            </a:r>
            <a:r>
              <a:rPr lang="en-US" dirty="0" err="1"/>
              <a:t>Sitdown_chair</a:t>
            </a:r>
            <a:r>
              <a:rPr lang="en-US" dirty="0"/>
              <a:t>, </a:t>
            </a:r>
            <a:r>
              <a:rPr lang="en-US" dirty="0" err="1"/>
              <a:t>Standup_chair</a:t>
            </a:r>
            <a:r>
              <a:rPr lang="en-US" dirty="0"/>
              <a:t> – </a:t>
            </a:r>
            <a:r>
              <a:rPr lang="en-US" strike="sngStrike" dirty="0"/>
              <a:t>xless20</a:t>
            </a:r>
          </a:p>
          <a:p>
            <a:pPr lvl="1"/>
            <a:r>
              <a:rPr lang="en-US" dirty="0" err="1"/>
              <a:t>Climb_stairs</a:t>
            </a:r>
            <a:r>
              <a:rPr lang="en-US" dirty="0"/>
              <a:t>, </a:t>
            </a:r>
            <a:r>
              <a:rPr lang="en-US" dirty="0" err="1"/>
              <a:t>Getup_bed</a:t>
            </a:r>
            <a:r>
              <a:rPr lang="en-US" dirty="0"/>
              <a:t> – xless10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xless10=sum(</a:t>
            </a:r>
            <a:r>
              <a:rPr lang="en-US" dirty="0" err="1">
                <a:highlight>
                  <a:srgbClr val="00FF00"/>
                </a:highlight>
              </a:rPr>
              <a:t>dat$x_acc</a:t>
            </a:r>
            <a:r>
              <a:rPr lang="en-US" dirty="0">
                <a:highlight>
                  <a:srgbClr val="00FF00"/>
                </a:highlight>
              </a:rPr>
              <a:t>&lt;10)/</a:t>
            </a:r>
            <a:r>
              <a:rPr lang="en-US" dirty="0" err="1">
                <a:highlight>
                  <a:srgbClr val="00FF00"/>
                </a:highlight>
              </a:rPr>
              <a:t>nrow</a:t>
            </a:r>
            <a:r>
              <a:rPr lang="en-US" dirty="0">
                <a:highlight>
                  <a:srgbClr val="00FF00"/>
                </a:highlight>
              </a:rPr>
              <a:t>(</a:t>
            </a:r>
            <a:r>
              <a:rPr lang="en-US" dirty="0" err="1">
                <a:highlight>
                  <a:srgbClr val="00FF00"/>
                </a:highlight>
              </a:rPr>
              <a:t>dat</a:t>
            </a:r>
            <a:r>
              <a:rPr lang="en-US" dirty="0">
                <a:highlight>
                  <a:srgbClr val="00FF00"/>
                </a:highlight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9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2D93-E0D8-6143-A373-B3C652CF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ED31-DCDC-3E44-BD05-A5400996F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4776788" cy="4486275"/>
          </a:xfrm>
        </p:spPr>
        <p:txBody>
          <a:bodyPr>
            <a:noAutofit/>
          </a:bodyPr>
          <a:lstStyle/>
          <a:p>
            <a:r>
              <a:rPr lang="en-US" sz="2200" dirty="0"/>
              <a:t>Baseline Accuracy</a:t>
            </a:r>
          </a:p>
          <a:p>
            <a:pPr lvl="1"/>
            <a:r>
              <a:rPr lang="en-US" sz="2200" dirty="0"/>
              <a:t>Class that has most number of observations – </a:t>
            </a:r>
            <a:r>
              <a:rPr lang="en-US" sz="2200" dirty="0" err="1"/>
              <a:t>Climb_stairs</a:t>
            </a:r>
            <a:r>
              <a:rPr lang="en-US" sz="2200" dirty="0"/>
              <a:t> / </a:t>
            </a:r>
            <a:r>
              <a:rPr lang="en-US" sz="2200" dirty="0" err="1"/>
              <a:t>Standup_chair</a:t>
            </a:r>
            <a:endParaRPr lang="en-US" sz="2200" dirty="0"/>
          </a:p>
          <a:p>
            <a:pPr lvl="1"/>
            <a:r>
              <a:rPr lang="en-US" sz="2200" dirty="0"/>
              <a:t>No. of Records in </a:t>
            </a:r>
            <a:r>
              <a:rPr lang="en-US" sz="2200" dirty="0" err="1"/>
              <a:t>Climb_stairs</a:t>
            </a:r>
            <a:r>
              <a:rPr lang="en-US" sz="2200" dirty="0"/>
              <a:t> – 102</a:t>
            </a:r>
          </a:p>
          <a:p>
            <a:pPr lvl="1"/>
            <a:r>
              <a:rPr lang="en-US" sz="2200" dirty="0"/>
              <a:t>Total No. of Records – 705</a:t>
            </a:r>
          </a:p>
          <a:p>
            <a:pPr lvl="1"/>
            <a:r>
              <a:rPr lang="en-US" sz="2200" dirty="0"/>
              <a:t>Baseline Accuracy = 102/705 = 14.47%</a:t>
            </a:r>
          </a:p>
          <a:p>
            <a:pPr lvl="1"/>
            <a:r>
              <a:rPr lang="en-US" sz="2200" dirty="0"/>
              <a:t>Any Model that has accuracy more than this baseline is a useful  model.</a:t>
            </a:r>
          </a:p>
          <a:p>
            <a:r>
              <a:rPr lang="en-US" sz="2200" dirty="0"/>
              <a:t>Misclassification</a:t>
            </a:r>
            <a:r>
              <a:rPr lang="en-US" sz="2600" dirty="0"/>
              <a:t> rate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119704-20B1-A141-9CA7-F37ADE832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0" b="2"/>
          <a:stretch/>
        </p:blipFill>
        <p:spPr>
          <a:xfrm>
            <a:off x="5614988" y="1690689"/>
            <a:ext cx="6200774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9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A471-FB59-BC45-AA28-D2B79C10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03A99F-A724-4F21-ABAE-366CF298B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222733"/>
              </p:ext>
            </p:extLst>
          </p:nvPr>
        </p:nvGraphicFramePr>
        <p:xfrm>
          <a:off x="838200" y="1293541"/>
          <a:ext cx="10515600" cy="4883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14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570EE-4A3A-D94D-BD03-6B68077A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Without Feature Selection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52B286-398B-DF4B-A950-646B081D4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468880"/>
            <a:ext cx="1149682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09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8F06-10D7-8F44-9221-E63542C8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231987"/>
            <a:ext cx="11210925" cy="744836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Classification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latin typeface="+mj-lt"/>
                <a:ea typeface="+mj-ea"/>
                <a:cs typeface="+mj-cs"/>
              </a:rPr>
              <a:t>Chart</a:t>
            </a:r>
          </a:p>
        </p:txBody>
      </p:sp>
      <p:pic>
        <p:nvPicPr>
          <p:cNvPr id="39" name="Content Placeholder 7" descr="A close up of a device&#10;&#10;Description automatically generated">
            <a:extLst>
              <a:ext uri="{FF2B5EF4-FFF2-40B4-BE49-F238E27FC236}">
                <a16:creationId xmlns:a16="http://schemas.microsoft.com/office/drawing/2014/main" id="{5B72424B-BCEE-D848-8A97-A711F1736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" y="976822"/>
            <a:ext cx="11932920" cy="5881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085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570EE-4A3A-D94D-BD03-6B68077A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 Feature Selection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F1E6974-9C28-704F-AB05-17C87C5AB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841226"/>
              </p:ext>
            </p:extLst>
          </p:nvPr>
        </p:nvGraphicFramePr>
        <p:xfrm>
          <a:off x="4404360" y="2310833"/>
          <a:ext cx="7409572" cy="4394775"/>
        </p:xfrm>
        <a:graphic>
          <a:graphicData uri="http://schemas.openxmlformats.org/drawingml/2006/table">
            <a:tbl>
              <a:tblPr/>
              <a:tblGrid>
                <a:gridCol w="1389570">
                  <a:extLst>
                    <a:ext uri="{9D8B030D-6E8A-4147-A177-3AD203B41FA5}">
                      <a16:colId xmlns:a16="http://schemas.microsoft.com/office/drawing/2014/main" val="2957101000"/>
                    </a:ext>
                  </a:extLst>
                </a:gridCol>
                <a:gridCol w="527684">
                  <a:extLst>
                    <a:ext uri="{9D8B030D-6E8A-4147-A177-3AD203B41FA5}">
                      <a16:colId xmlns:a16="http://schemas.microsoft.com/office/drawing/2014/main" val="3591930946"/>
                    </a:ext>
                  </a:extLst>
                </a:gridCol>
                <a:gridCol w="1020191">
                  <a:extLst>
                    <a:ext uri="{9D8B030D-6E8A-4147-A177-3AD203B41FA5}">
                      <a16:colId xmlns:a16="http://schemas.microsoft.com/office/drawing/2014/main" val="1449596911"/>
                    </a:ext>
                  </a:extLst>
                </a:gridCol>
                <a:gridCol w="1042177">
                  <a:extLst>
                    <a:ext uri="{9D8B030D-6E8A-4147-A177-3AD203B41FA5}">
                      <a16:colId xmlns:a16="http://schemas.microsoft.com/office/drawing/2014/main" val="429294426"/>
                    </a:ext>
                  </a:extLst>
                </a:gridCol>
                <a:gridCol w="3429950">
                  <a:extLst>
                    <a:ext uri="{9D8B030D-6E8A-4147-A177-3AD203B41FA5}">
                      <a16:colId xmlns:a16="http://schemas.microsoft.com/office/drawing/2014/main" val="4020364930"/>
                    </a:ext>
                  </a:extLst>
                </a:gridCol>
              </a:tblGrid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USE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ROLE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Level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REASON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000477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HMPACTIVITY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TARGET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NOMINAL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165166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CORXY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034209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CORXZ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83361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CORYZ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924173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FFTXMAX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77582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FFTYMAX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208918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FFTZMAX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265661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MEANX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511887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23346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MEANZ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664001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MEDIANX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94442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221940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MEDIANZ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915696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SPECENERGY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65360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VARX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684741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949435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VARYZ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703391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VARZ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990335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XLESS10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INPUT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40631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REJECTED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NOMINAL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359059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VAR1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REJECTED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NOMINAL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717879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VARXY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REJECTED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Variable Importance in Decision Tree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08362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VARXZ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REJECTED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Variable Importance in Decision Tree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18471"/>
                  </a:ext>
                </a:extLst>
              </a:tr>
              <a:tr h="175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XBTWNZANDY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REJECTED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INTERVAL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Variable Importance in Decision Tree</a:t>
                      </a:r>
                    </a:p>
                  </a:txBody>
                  <a:tcPr marL="8159" marR="8159" marT="81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66702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695BE17-6C7C-E84C-AF73-99B95CF5C381}"/>
              </a:ext>
            </a:extLst>
          </p:cNvPr>
          <p:cNvSpPr txBox="1"/>
          <p:nvPr/>
        </p:nvSpPr>
        <p:spPr>
          <a:xfrm>
            <a:off x="378068" y="2545080"/>
            <a:ext cx="4070281" cy="362712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Used Variable importance</a:t>
            </a:r>
          </a:p>
          <a:p>
            <a:r>
              <a:rPr lang="en-US" sz="2600" dirty="0"/>
              <a:t> in a decision tree</a:t>
            </a:r>
          </a:p>
          <a:p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Features Rejected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VARXY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VARXZ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XBTWNZANDY</a:t>
            </a:r>
          </a:p>
        </p:txBody>
      </p:sp>
    </p:spTree>
    <p:extLst>
      <p:ext uri="{BB962C8B-B14F-4D97-AF65-F5344CB8AC3E}">
        <p14:creationId xmlns:p14="http://schemas.microsoft.com/office/powerpoint/2010/main" val="233103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B863-7FD3-6845-9423-735DAC72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FBC5-19BB-EB4C-A9D1-2D53C9B1B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Workflow</a:t>
            </a:r>
          </a:p>
          <a:p>
            <a:r>
              <a:rPr lang="en-US" dirty="0"/>
              <a:t>Data Dictionary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Evaluation Metrics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855859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072E2E-55BD-9C49-81D3-DA4155DD8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" y="208280"/>
            <a:ext cx="11812353" cy="2084832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48A4AB40-8FE7-3C4C-B1F1-6A77A7FD6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" y="2425700"/>
            <a:ext cx="1180084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4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570EE-4A3A-D94D-BD03-6B68077A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23" y="579120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 PCA (Principal Component Analysis)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9F4AE-01F7-5D46-B518-278B69C6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68" y="2379077"/>
            <a:ext cx="10975732" cy="3797885"/>
          </a:xfrm>
        </p:spPr>
        <p:txBody>
          <a:bodyPr/>
          <a:lstStyle/>
          <a:p>
            <a:r>
              <a:rPr lang="en-US" dirty="0"/>
              <a:t>To convert a set of correlated variables into a set of linearly uncorrelated variables.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19BE6-F4F0-6544-9F86-19775E8B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3246120"/>
            <a:ext cx="1197864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60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14E68C-29BB-9C4C-BCE8-3E75C4CF1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" y="144780"/>
            <a:ext cx="11896090" cy="221742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9020E1-E2C5-9643-9DAB-C3F47B98F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" y="2425700"/>
            <a:ext cx="1189609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92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570EE-4A3A-D94D-BD03-6B68077A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23" y="579120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SVM Models (Linear and Poly)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9F4AE-01F7-5D46-B518-278B69C6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68" y="2379077"/>
            <a:ext cx="10975732" cy="3797885"/>
          </a:xfrm>
        </p:spPr>
        <p:txBody>
          <a:bodyPr/>
          <a:lstStyle/>
          <a:p>
            <a:r>
              <a:rPr lang="en-US" dirty="0"/>
              <a:t>Multi-Class Classification in SVM happens in 2 ways:</a:t>
            </a:r>
          </a:p>
          <a:p>
            <a:pPr lvl="1"/>
            <a:r>
              <a:rPr lang="en-US" dirty="0"/>
              <a:t>One-Vs-One Classification</a:t>
            </a:r>
          </a:p>
          <a:p>
            <a:pPr lvl="1"/>
            <a:r>
              <a:rPr lang="en-US" dirty="0"/>
              <a:t>One-Vs-Rest Classification</a:t>
            </a:r>
          </a:p>
          <a:p>
            <a:endParaRPr lang="en-US" dirty="0"/>
          </a:p>
          <a:p>
            <a:r>
              <a:rPr lang="en-US" dirty="0"/>
              <a:t>As we used SVC (Support Vector Classifier), it uses One-Vs-One Multiclass reduction.</a:t>
            </a:r>
          </a:p>
          <a:p>
            <a:endParaRPr lang="en-US" dirty="0"/>
          </a:p>
          <a:p>
            <a:r>
              <a:rPr lang="en-US" dirty="0"/>
              <a:t>Built Models with Linear and Poly (degree 2) Kernels</a:t>
            </a:r>
          </a:p>
        </p:txBody>
      </p:sp>
    </p:spTree>
    <p:extLst>
      <p:ext uri="{BB962C8B-B14F-4D97-AF65-F5344CB8AC3E}">
        <p14:creationId xmlns:p14="http://schemas.microsoft.com/office/powerpoint/2010/main" val="1312255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9FF32EE-CE42-214C-9407-30E2CBE0F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581660"/>
            <a:ext cx="5684520" cy="3106420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A203795-ED96-A344-AB7A-44A86D7B8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581660"/>
            <a:ext cx="5547360" cy="31064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EA354E-258E-E743-970E-4DC416D1B50F}"/>
              </a:ext>
            </a:extLst>
          </p:cNvPr>
          <p:cNvSpPr txBox="1"/>
          <p:nvPr/>
        </p:nvSpPr>
        <p:spPr>
          <a:xfrm>
            <a:off x="1356360" y="3962400"/>
            <a:ext cx="379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SVM with Linear 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50664-6CFC-3342-B794-DD12E7461883}"/>
              </a:ext>
            </a:extLst>
          </p:cNvPr>
          <p:cNvSpPr txBox="1"/>
          <p:nvPr/>
        </p:nvSpPr>
        <p:spPr>
          <a:xfrm>
            <a:off x="6598920" y="3962399"/>
            <a:ext cx="51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SVM with Poly Kernel with degree 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F9AA4B9-61DE-4C44-BD83-4EF107CA3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17177"/>
              </p:ext>
            </p:extLst>
          </p:nvPr>
        </p:nvGraphicFramePr>
        <p:xfrm>
          <a:off x="3787140" y="4734984"/>
          <a:ext cx="4617720" cy="1541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860">
                  <a:extLst>
                    <a:ext uri="{9D8B030D-6E8A-4147-A177-3AD203B41FA5}">
                      <a16:colId xmlns:a16="http://schemas.microsoft.com/office/drawing/2014/main" val="267931312"/>
                    </a:ext>
                  </a:extLst>
                </a:gridCol>
                <a:gridCol w="2308860">
                  <a:extLst>
                    <a:ext uri="{9D8B030D-6E8A-4147-A177-3AD203B41FA5}">
                      <a16:colId xmlns:a16="http://schemas.microsoft.com/office/drawing/2014/main" val="3531878300"/>
                    </a:ext>
                  </a:extLst>
                </a:gridCol>
              </a:tblGrid>
              <a:tr h="385339">
                <a:tc>
                  <a:txBody>
                    <a:bodyPr/>
                    <a:lstStyle/>
                    <a:p>
                      <a:r>
                        <a:rPr lang="en-US" dirty="0"/>
                        <a:t>0 – Climb Stairs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– Sitdown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52811"/>
                  </a:ext>
                </a:extLst>
              </a:tr>
              <a:tr h="385339">
                <a:tc>
                  <a:txBody>
                    <a:bodyPr/>
                    <a:lstStyle/>
                    <a:p>
                      <a:r>
                        <a:rPr lang="en-US" dirty="0"/>
                        <a:t>1 – Drink 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– Standup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85419"/>
                  </a:ext>
                </a:extLst>
              </a:tr>
              <a:tr h="385339">
                <a:tc>
                  <a:txBody>
                    <a:bodyPr/>
                    <a:lstStyle/>
                    <a:p>
                      <a:r>
                        <a:rPr lang="en-US" dirty="0"/>
                        <a:t>2 – Getup 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– Walk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70540"/>
                  </a:ext>
                </a:extLst>
              </a:tr>
              <a:tr h="385339">
                <a:tc>
                  <a:txBody>
                    <a:bodyPr/>
                    <a:lstStyle/>
                    <a:p>
                      <a:r>
                        <a:rPr lang="en-US" dirty="0"/>
                        <a:t>3 – Pour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6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407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A2DB-D7CC-BE40-959D-F5F5CB63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Challenges</a:t>
            </a:r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E55CB42-B92C-423A-B2AE-F7580BA6C6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9578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180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F129-7ACA-5946-B748-A40D7FD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Zapfino" panose="03030300040707070C03" pitchFamily="66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6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A26F-A968-E548-B0A2-4F69CE12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8101"/>
            <a:ext cx="10515600" cy="76358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C6472-8122-5A45-95F1-4C0922EC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151"/>
            <a:ext cx="10515600" cy="5243511"/>
          </a:xfrm>
        </p:spPr>
        <p:txBody>
          <a:bodyPr/>
          <a:lstStyle/>
          <a:p>
            <a:r>
              <a:rPr lang="en-US" dirty="0"/>
              <a:t>Problem Statement: Identifying and Classifying a number of simple human activities which are defined as Human Motion Primitives (HMP) using tri-axial accelerometer data obtained while performing the activities.</a:t>
            </a:r>
          </a:p>
          <a:p>
            <a:r>
              <a:rPr lang="en-US" dirty="0"/>
              <a:t>Engineering features to capture micro movements within activities.</a:t>
            </a:r>
          </a:p>
          <a:p>
            <a:r>
              <a:rPr lang="en-US" dirty="0"/>
              <a:t>Build Predictive models and evaluate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0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B79AC-EBAA-1241-892E-01E29BF2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pic>
        <p:nvPicPr>
          <p:cNvPr id="31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C50F4B-7D54-8449-BA70-F8517D6BF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441960"/>
            <a:ext cx="7513320" cy="56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E678-257D-264D-A997-38A19F78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EE68-0389-CD47-940E-7F18F8783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710"/>
            <a:ext cx="10515600" cy="4947253"/>
          </a:xfrm>
        </p:spPr>
        <p:txBody>
          <a:bodyPr/>
          <a:lstStyle/>
          <a:p>
            <a:r>
              <a:rPr lang="en-US" dirty="0"/>
              <a:t>Source: UCI Repository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https://archive.ics.uci.edu/ml/datasets/Dataset+for+ADL+Recognition+with+Wrist-worn+Accelerometer</a:t>
            </a:r>
            <a:r>
              <a:rPr lang="en-US" dirty="0"/>
              <a:t> </a:t>
            </a:r>
          </a:p>
          <a:p>
            <a:r>
              <a:rPr lang="en-US" dirty="0"/>
              <a:t>16 volunteers, Total Activities recorded – 14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66022C-61BE-9B40-8392-1ED00DF6C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92564"/>
              </p:ext>
            </p:extLst>
          </p:nvPr>
        </p:nvGraphicFramePr>
        <p:xfrm>
          <a:off x="1268248" y="3174593"/>
          <a:ext cx="9462814" cy="2730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1407">
                  <a:extLst>
                    <a:ext uri="{9D8B030D-6E8A-4147-A177-3AD203B41FA5}">
                      <a16:colId xmlns:a16="http://schemas.microsoft.com/office/drawing/2014/main" val="38208222"/>
                    </a:ext>
                  </a:extLst>
                </a:gridCol>
                <a:gridCol w="4731407">
                  <a:extLst>
                    <a:ext uri="{9D8B030D-6E8A-4147-A177-3AD203B41FA5}">
                      <a16:colId xmlns:a16="http://schemas.microsoft.com/office/drawing/2014/main" val="4001157937"/>
                    </a:ext>
                  </a:extLst>
                </a:gridCol>
              </a:tblGrid>
              <a:tr h="22024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Brush_teeth</a:t>
                      </a:r>
                      <a:r>
                        <a:rPr lang="en-US" dirty="0"/>
                        <a:t> (12 elements)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Getup_bed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(101 elements)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60869"/>
                  </a:ext>
                </a:extLst>
              </a:tr>
              <a:tr h="39407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Climb_stairs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(102 elements)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Liedown_bed</a:t>
                      </a:r>
                      <a:r>
                        <a:rPr lang="en-US" dirty="0"/>
                        <a:t> (28 elements)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3041"/>
                  </a:ext>
                </a:extLst>
              </a:tr>
              <a:tr h="39407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Comb_hair</a:t>
                      </a:r>
                      <a:r>
                        <a:rPr lang="en-US" dirty="0"/>
                        <a:t> (31 elements)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Pour_water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(100 elements)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55829"/>
                  </a:ext>
                </a:extLst>
              </a:tr>
              <a:tr h="39407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Descend_stairs</a:t>
                      </a:r>
                      <a:r>
                        <a:rPr lang="en-US" dirty="0"/>
                        <a:t> (42 elements)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Sitdown_chair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(100 elements)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80831"/>
                  </a:ext>
                </a:extLst>
              </a:tr>
              <a:tr h="39407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Drink_glass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(100 elements)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Standup_chair</a:t>
                      </a: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 (102 elements)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1174"/>
                  </a:ext>
                </a:extLst>
              </a:tr>
              <a:tr h="39407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Eat_meat</a:t>
                      </a:r>
                      <a:r>
                        <a:rPr lang="en-US" dirty="0"/>
                        <a:t> (5 elements)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Use_telephone</a:t>
                      </a:r>
                      <a:r>
                        <a:rPr lang="en-US" dirty="0"/>
                        <a:t> (13 elements)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558468"/>
                  </a:ext>
                </a:extLst>
              </a:tr>
              <a:tr h="39407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Eat_soup</a:t>
                      </a:r>
                      <a:r>
                        <a:rPr lang="en-US" dirty="0"/>
                        <a:t> (3 elements)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Walk (100 elements)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12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91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4E5F-2832-3349-AA32-68784CC4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BAAB-6085-3F4D-BF7F-4A5354A9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428"/>
            <a:ext cx="10515600" cy="4726535"/>
          </a:xfrm>
        </p:spPr>
        <p:txBody>
          <a:bodyPr>
            <a:normAutofit/>
          </a:bodyPr>
          <a:lstStyle/>
          <a:p>
            <a:r>
              <a:rPr lang="en-US" dirty="0"/>
              <a:t>Each file in the dataset corresponds to a volunteer performing an activity for a specific time period. For example, the file </a:t>
            </a:r>
            <a:r>
              <a:rPr lang="en-US" b="1" dirty="0">
                <a:highlight>
                  <a:srgbClr val="FF0000"/>
                </a:highlight>
              </a:rPr>
              <a:t>Accelerometer</a:t>
            </a:r>
            <a:r>
              <a:rPr lang="en-US" b="1" dirty="0"/>
              <a:t>-</a:t>
            </a:r>
            <a:r>
              <a:rPr lang="en-US" b="1" dirty="0">
                <a:highlight>
                  <a:srgbClr val="FF0000"/>
                </a:highlight>
              </a:rPr>
              <a:t>2011-03-24-10-24-39</a:t>
            </a:r>
            <a:r>
              <a:rPr lang="en-US" b="1" dirty="0"/>
              <a:t>-</a:t>
            </a:r>
            <a:r>
              <a:rPr lang="en-US" b="1" dirty="0">
                <a:highlight>
                  <a:srgbClr val="FF0000"/>
                </a:highlight>
              </a:rPr>
              <a:t>climb_stairs</a:t>
            </a:r>
            <a:r>
              <a:rPr lang="en-US" b="1" dirty="0"/>
              <a:t>-</a:t>
            </a:r>
            <a:r>
              <a:rPr lang="en-US" b="1" dirty="0">
                <a:highlight>
                  <a:srgbClr val="FF0000"/>
                </a:highlight>
              </a:rPr>
              <a:t>f1</a:t>
            </a:r>
            <a:r>
              <a:rPr lang="en-US" b="1" dirty="0"/>
              <a:t>.txt</a:t>
            </a:r>
            <a:endParaRPr lang="en-US" dirty="0"/>
          </a:p>
          <a:p>
            <a:r>
              <a:rPr lang="en-US" dirty="0"/>
              <a:t>Each raw file consists of three tab separated columns of data, each corresponding to acceleration readings [0,63] from an accelerometer attached to the right wrist of the user along three axes:</a:t>
            </a:r>
          </a:p>
          <a:p>
            <a:pPr lvl="1"/>
            <a:r>
              <a:rPr lang="en-US" dirty="0"/>
              <a:t>x axis: pointing toward the hand</a:t>
            </a:r>
          </a:p>
          <a:p>
            <a:pPr lvl="1"/>
            <a:r>
              <a:rPr lang="en-US" dirty="0"/>
              <a:t>y axis: pointing toward the left</a:t>
            </a:r>
          </a:p>
          <a:p>
            <a:pPr lvl="1"/>
            <a:r>
              <a:rPr lang="en-US" dirty="0"/>
              <a:t>z axis: perpendicular to the plane of the hand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0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8587-0B7F-7340-86CA-8AF2C845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31" y="198882"/>
            <a:ext cx="11082337" cy="63500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2C27BF3-8D92-E24B-A1CC-D2165730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" y="833883"/>
            <a:ext cx="11944349" cy="602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5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6419BE0-08C6-5F41-AE21-6B633E99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1"/>
            <a:ext cx="11930062" cy="3429000"/>
          </a:xfrm>
          <a:prstGeom prst="rect">
            <a:avLst/>
          </a:prstGeom>
        </p:spPr>
      </p:pic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D2EAFAD-0EDF-6349-9C05-8687D452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6" y="3543300"/>
            <a:ext cx="11946517" cy="33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6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7005602-00DF-ED4D-83C2-062552FFD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87" y="3535681"/>
            <a:ext cx="11960825" cy="3322320"/>
          </a:xfrm>
        </p:spPr>
      </p:pic>
      <p:pic>
        <p:nvPicPr>
          <p:cNvPr id="14" name="Picture 13" descr="A close up of a person&#10;&#10;Description automatically generated">
            <a:extLst>
              <a:ext uri="{FF2B5EF4-FFF2-40B4-BE49-F238E27FC236}">
                <a16:creationId xmlns:a16="http://schemas.microsoft.com/office/drawing/2014/main" id="{AD949B05-239E-B841-9017-ACF37F5B2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7" y="0"/>
            <a:ext cx="11960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7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1136</Words>
  <Application>Microsoft Office PowerPoint</Application>
  <PresentationFormat>Widescreen</PresentationFormat>
  <Paragraphs>285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Zapfino</vt:lpstr>
      <vt:lpstr>Office Theme</vt:lpstr>
      <vt:lpstr>Identification of Human Activities from Accelerometer Readings</vt:lpstr>
      <vt:lpstr>Contents</vt:lpstr>
      <vt:lpstr>Overview</vt:lpstr>
      <vt:lpstr>Workflow</vt:lpstr>
      <vt:lpstr>Data Dictionary</vt:lpstr>
      <vt:lpstr>Data Dictionary</vt:lpstr>
      <vt:lpstr>Exploratory Data Analysis</vt:lpstr>
      <vt:lpstr>PowerPoint Presentation</vt:lpstr>
      <vt:lpstr>PowerPoint Presentation</vt:lpstr>
      <vt:lpstr>PowerPoint Presentation</vt:lpstr>
      <vt:lpstr>Feature Engineering</vt:lpstr>
      <vt:lpstr>Peak Amplitude of Signal</vt:lpstr>
      <vt:lpstr>Spectral Energy</vt:lpstr>
      <vt:lpstr>Other Features</vt:lpstr>
      <vt:lpstr>Evaluation Metrics</vt:lpstr>
      <vt:lpstr>Models</vt:lpstr>
      <vt:lpstr>Without Feature Selection</vt:lpstr>
      <vt:lpstr>Classification Chart</vt:lpstr>
      <vt:lpstr>With Feature Selection</vt:lpstr>
      <vt:lpstr>PowerPoint Presentation</vt:lpstr>
      <vt:lpstr>With PCA (Principal Component Analysis)</vt:lpstr>
      <vt:lpstr>PowerPoint Presentation</vt:lpstr>
      <vt:lpstr>SVM Models (Linear and Poly)</vt:lpstr>
      <vt:lpstr>PowerPoint Presentation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Human Activities from Accelerometer Readings</dc:title>
  <dc:creator>Movva, Rohith</dc:creator>
  <cp:lastModifiedBy>Arpit Gupta</cp:lastModifiedBy>
  <cp:revision>5</cp:revision>
  <dcterms:created xsi:type="dcterms:W3CDTF">2018-11-05T22:32:33Z</dcterms:created>
  <dcterms:modified xsi:type="dcterms:W3CDTF">2021-03-07T22:32:30Z</dcterms:modified>
</cp:coreProperties>
</file>