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648" y="-2081199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4350" y="3572754"/>
            <a:ext cx="17259300" cy="3025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5"/>
              </a:lnSpc>
            </a:pPr>
            <a:r>
              <a:rPr lang="en-US" sz="8682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Booking Completion Prediction - Summary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648" y="-2081199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783" y="2420811"/>
            <a:ext cx="17242434" cy="554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11"/>
              </a:lnSpc>
            </a:pPr>
            <a:r>
              <a:rPr lang="en-US" sz="8079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  <a:p>
            <a:pPr algn="ctr">
              <a:lnSpc>
                <a:spcPts val="4871"/>
              </a:lnSpc>
            </a:pPr>
            <a:r>
              <a:rPr lang="en-US" sz="3479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479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Predict whether a cust</a:t>
            </a:r>
            <a:r>
              <a:rPr lang="en-US" sz="3479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omer will complete a holiday booking using available data.</a:t>
            </a:r>
          </a:p>
          <a:p>
            <a:pPr algn="ctr">
              <a:lnSpc>
                <a:spcPts val="6695"/>
              </a:lnSpc>
            </a:pPr>
          </a:p>
          <a:p>
            <a:pPr algn="ctr">
              <a:lnSpc>
                <a:spcPts val="11311"/>
              </a:lnSpc>
            </a:pPr>
            <a:r>
              <a:rPr lang="en-US" sz="8079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Model Used:</a:t>
            </a:r>
          </a:p>
          <a:p>
            <a:pPr algn="ctr">
              <a:lnSpc>
                <a:spcPts val="4871"/>
              </a:lnSpc>
            </a:pPr>
            <a:r>
              <a:rPr lang="en-US" sz="3479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 Random Forest Classifier</a:t>
            </a:r>
          </a:p>
          <a:p>
            <a:pPr algn="ctr">
              <a:lnSpc>
                <a:spcPts val="487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648" y="-2081199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95448"/>
            <a:ext cx="16334879" cy="7355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1"/>
              </a:lnSpc>
            </a:pPr>
            <a:r>
              <a:rPr lang="en-US" sz="6079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Metrics:</a:t>
            </a:r>
          </a:p>
          <a:p>
            <a:pPr algn="ctr" marL="751332" indent="-375666" lvl="1">
              <a:lnSpc>
                <a:spcPts val="4872"/>
              </a:lnSpc>
              <a:buFont typeface="Arial"/>
              <a:buChar char="•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Evaluat</a:t>
            </a: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ed using accuracy, precisi</a:t>
            </a: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on, recall</a:t>
            </a:r>
          </a:p>
          <a:p>
            <a:pPr algn="ctr" marL="751332" indent="-375666" lvl="1">
              <a:lnSpc>
                <a:spcPts val="4872"/>
              </a:lnSpc>
              <a:buFont typeface="Arial"/>
              <a:buChar char="•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Classification Report &amp; Confusion Matrix used</a:t>
            </a:r>
          </a:p>
          <a:p>
            <a:pPr algn="ctr">
              <a:lnSpc>
                <a:spcPts val="396"/>
              </a:lnSpc>
            </a:pPr>
          </a:p>
          <a:p>
            <a:pPr algn="ctr">
              <a:lnSpc>
                <a:spcPts val="8511"/>
              </a:lnSpc>
            </a:pPr>
            <a:r>
              <a:rPr lang="en-US" sz="6079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Top Predictive Features:</a:t>
            </a:r>
          </a:p>
          <a:p>
            <a:pPr algn="ctr" marL="751332" indent="-375666" lvl="1">
              <a:lnSpc>
                <a:spcPts val="4872"/>
              </a:lnSpc>
              <a:buAutoNum type="arabicPeriod" startAt="1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Purchase Lead</a:t>
            </a:r>
          </a:p>
          <a:p>
            <a:pPr algn="ctr" marL="751332" indent="-375666" lvl="1">
              <a:lnSpc>
                <a:spcPts val="4872"/>
              </a:lnSpc>
              <a:buAutoNum type="arabicPeriod" startAt="1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Flight Hour</a:t>
            </a:r>
          </a:p>
          <a:p>
            <a:pPr algn="ctr" marL="751332" indent="-375666" lvl="1">
              <a:lnSpc>
                <a:spcPts val="4872"/>
              </a:lnSpc>
              <a:buAutoNum type="arabicPeriod" startAt="1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Length of Stay</a:t>
            </a:r>
          </a:p>
          <a:p>
            <a:pPr algn="ctr" marL="751332" indent="-375666" lvl="1">
              <a:lnSpc>
                <a:spcPts val="4872"/>
              </a:lnSpc>
              <a:buAutoNum type="arabicPeriod" startAt="1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Number of Passengers</a:t>
            </a:r>
          </a:p>
          <a:p>
            <a:pPr algn="ctr" marL="751332" indent="-375666" lvl="1">
              <a:lnSpc>
                <a:spcPts val="4872"/>
              </a:lnSpc>
              <a:buAutoNum type="arabicPeriod" startAt="1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Flight Duration</a:t>
            </a:r>
          </a:p>
          <a:p>
            <a:pPr algn="ctr">
              <a:lnSpc>
                <a:spcPts val="669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648" y="-2081199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572" y="2792112"/>
            <a:ext cx="10275617" cy="4880918"/>
          </a:xfrm>
          <a:custGeom>
            <a:avLst/>
            <a:gdLst/>
            <a:ahLst/>
            <a:cxnLst/>
            <a:rect r="r" b="b" t="t" l="l"/>
            <a:pathLst>
              <a:path h="4880918" w="10275617">
                <a:moveTo>
                  <a:pt x="0" y="0"/>
                </a:moveTo>
                <a:lnTo>
                  <a:pt x="10275617" y="0"/>
                </a:lnTo>
                <a:lnTo>
                  <a:pt x="10275617" y="4880918"/>
                </a:lnTo>
                <a:lnTo>
                  <a:pt x="0" y="4880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2189" y="2668287"/>
            <a:ext cx="7795811" cy="570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5"/>
              </a:lnSpc>
            </a:pPr>
            <a:r>
              <a:rPr lang="en-US" sz="6082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Insights:</a:t>
            </a:r>
          </a:p>
          <a:p>
            <a:pPr algn="ctr">
              <a:lnSpc>
                <a:spcPts val="839"/>
              </a:lnSpc>
            </a:pPr>
          </a:p>
          <a:p>
            <a:pPr algn="ctr" marL="751338" indent="-375669" lvl="1">
              <a:lnSpc>
                <a:spcPts val="4872"/>
              </a:lnSpc>
              <a:buFont typeface="Arial"/>
              <a:buChar char="•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Early plann</a:t>
            </a: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ers (high purchase lead) are more likely to book</a:t>
            </a:r>
          </a:p>
          <a:p>
            <a:pPr algn="ctr" marL="751338" indent="-375669" lvl="1">
              <a:lnSpc>
                <a:spcPts val="4872"/>
              </a:lnSpc>
              <a:buFont typeface="Arial"/>
              <a:buChar char="•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Flight time and duration affect decisi</a:t>
            </a: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on-making</a:t>
            </a:r>
          </a:p>
          <a:p>
            <a:pPr algn="ctr" marL="751338" indent="-375669" lvl="1">
              <a:lnSpc>
                <a:spcPts val="4872"/>
              </a:lnSpc>
              <a:buFont typeface="Arial"/>
              <a:buChar char="•"/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Booking origin like Malaysia &amp; Australia also matters</a:t>
            </a:r>
          </a:p>
          <a:p>
            <a:pPr algn="ctr">
              <a:lnSpc>
                <a:spcPts val="669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648" y="-2081199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572" y="2792112"/>
            <a:ext cx="10275617" cy="4880918"/>
          </a:xfrm>
          <a:custGeom>
            <a:avLst/>
            <a:gdLst/>
            <a:ahLst/>
            <a:cxnLst/>
            <a:rect r="r" b="b" t="t" l="l"/>
            <a:pathLst>
              <a:path h="4880918" w="10275617">
                <a:moveTo>
                  <a:pt x="0" y="0"/>
                </a:moveTo>
                <a:lnTo>
                  <a:pt x="10275617" y="0"/>
                </a:lnTo>
                <a:lnTo>
                  <a:pt x="10275617" y="4880918"/>
                </a:lnTo>
                <a:lnTo>
                  <a:pt x="0" y="48809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77889" y="2890283"/>
            <a:ext cx="7795811" cy="303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5"/>
              </a:lnSpc>
            </a:pPr>
            <a:r>
              <a:rPr lang="en-US" sz="6082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Recommendation:</a:t>
            </a:r>
          </a:p>
          <a:p>
            <a:pPr algn="ctr">
              <a:lnSpc>
                <a:spcPts val="839"/>
              </a:lnSpc>
            </a:pPr>
          </a:p>
          <a:p>
            <a:pPr algn="ctr">
              <a:lnSpc>
                <a:spcPts val="4872"/>
              </a:lnSpc>
            </a:pP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 Ta</a:t>
            </a: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rget users who book in advance, prefer specific</a:t>
            </a:r>
            <a:r>
              <a:rPr lang="en-US" sz="3480">
                <a:solidFill>
                  <a:srgbClr val="2E5C99"/>
                </a:solidFill>
                <a:latin typeface="Canva Sans"/>
                <a:ea typeface="Canva Sans"/>
                <a:cs typeface="Canva Sans"/>
                <a:sym typeface="Canva Sans"/>
              </a:rPr>
              <a:t> hours, and travel with longer stays.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0648" y="-2081199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69" y="0"/>
                </a:lnTo>
                <a:lnTo>
                  <a:pt x="8743569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7053" y="3572754"/>
            <a:ext cx="5533895" cy="148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5"/>
              </a:lnSpc>
            </a:pPr>
            <a:r>
              <a:rPr lang="en-US" sz="8682" b="true">
                <a:solidFill>
                  <a:srgbClr val="2E5C9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DAGseygb9fE</dc:identifier>
  <dcterms:modified xsi:type="dcterms:W3CDTF">2011-08-01T06:04:30Z</dcterms:modified>
  <cp:revision>1</cp:revision>
  <dc:title>Insights</dc:title>
</cp:coreProperties>
</file>