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1" r:id="rId4"/>
  </p:sldMasterIdLst>
  <p:notesMasterIdLst>
    <p:notesMasterId r:id="rId24"/>
  </p:notesMasterIdLst>
  <p:handoutMasterIdLst>
    <p:handoutMasterId r:id="rId25"/>
  </p:handoutMasterIdLst>
  <p:sldIdLst>
    <p:sldId id="299" r:id="rId5"/>
    <p:sldId id="288" r:id="rId6"/>
    <p:sldId id="357" r:id="rId7"/>
    <p:sldId id="359" r:id="rId8"/>
    <p:sldId id="360" r:id="rId9"/>
    <p:sldId id="283" r:id="rId10"/>
    <p:sldId id="361" r:id="rId11"/>
    <p:sldId id="362" r:id="rId12"/>
    <p:sldId id="363" r:id="rId13"/>
    <p:sldId id="364" r:id="rId14"/>
    <p:sldId id="295" r:id="rId15"/>
    <p:sldId id="367" r:id="rId16"/>
    <p:sldId id="282" r:id="rId17"/>
    <p:sldId id="366" r:id="rId18"/>
    <p:sldId id="297" r:id="rId19"/>
    <p:sldId id="298" r:id="rId20"/>
    <p:sldId id="293" r:id="rId21"/>
    <p:sldId id="294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96a1177a11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96a1177a11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2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5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2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4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9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4AA-6B6F-4F05-B7B4-1E0F386F0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D09F7-0589-4CF8-B228-F8F4EFB3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3293-8B71-404C-A64F-C042AB97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4CC0-ECF0-4353-BB71-B3BD00A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7514-7ED8-4568-A4EF-B0BF60D7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C9AD-41CD-48AD-9B4A-245DA43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CC17-90BB-42F2-A3AE-BE906F91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D064-1511-4332-8C13-4DC768B7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02DA-918B-4A87-A614-960DC989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BCA3-D98C-4577-AE47-FC7D2EF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3DF11-DF00-4B25-89CD-912DC410C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275B2-C595-418C-AB54-8A21C93B7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E01B-137D-4EB6-A64C-7688333F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C5B3-8B9F-4101-A016-476C3580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B8FA-9EA0-479A-AE59-A669DE17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ADCA-3489-4ABC-A731-5BEA07E8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C989-44BD-44CD-BB17-ECA0B253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F04E-4631-416C-8793-7188C3D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5349-C9D5-419A-8F60-A6AF6F6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7330-FC56-421A-944C-94B3028E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0327-24A7-4429-A349-93A66E22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73E5-ED2A-4161-9F47-B235CAE8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40E3-6D27-420C-BAF1-7F03FAA5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15C5-BAB3-4125-ACBB-727D7AC6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F549-48C4-48CF-A895-0A9F99A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9A1-2567-4032-8B78-59331A1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F853-DF5F-468D-91C6-5F24344C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7EDF3-F985-424F-9B33-F09FDCC6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8DF74-F457-4A95-B32D-3B41C9A4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7E7DC-3FEB-452A-8341-803E308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1413-CB07-413E-AC0C-E629089C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7D27-7606-4E3C-82F0-ED958762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6B77-A81B-445B-A5A1-ACEC6D0C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73DD-16FF-4C7B-923E-0E9F4F17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7ECA3-2D52-4ACC-8655-BD849439D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F3C9-D58B-4D0B-BA97-821964AF6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DC9F4-A95A-4FCB-9159-9A91A835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45A83-9562-4092-B98D-0A4DF0F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16D97-06D9-4C61-A206-868A569E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2B9-23BF-4748-A605-7ED55DF8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101F-B092-4757-9D2D-3C1EF89A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C645-6016-4BFD-8E31-E4754261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5032-96AE-424A-8EA8-89CF49FE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48EC-0725-4364-B9BE-78A8FB75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A20E2-01F0-415F-BA00-A3F21020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9F63-C9AB-42F2-B876-2E91162F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1C92-79C8-4D42-8330-8DC550E7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6AE7-22C3-4234-BFAC-F8C13D4E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11E53-96C4-4C94-9BD5-5304F995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665C9-7229-4186-A69B-4C70AAB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AD67-8535-42F8-BC1A-FAC21ACD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FAB38-F9E4-41A4-93A1-28ED303D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7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E47-04C5-4316-B3CD-5D982D8B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6FE4D-2A2D-4FD4-BAAA-5999F1E97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56045-C7F7-492D-943F-61754EC4D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06A45-F4E2-4B15-9FC9-CB1F7DC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1D3A2-AFE1-4AC7-A591-D70A166C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B629-8823-4E41-84EF-CDB7C18D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2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BF5-D5E7-4CD7-AC9C-9BECEC60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FD32-9719-4A95-BA41-17C9E0B1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4890-D8B5-48D8-8B78-C272CEE3B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E36A-74E1-4132-8286-8D92345CE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F55E-D9CF-4A95-86AF-502DD665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978AD-A448-4667-8538-506772F1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696" y="1041011"/>
            <a:ext cx="4788880" cy="44172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CREDIT CARD LEAD PREDICTION</a:t>
            </a: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By-Arpit Kulshrestha</a:t>
            </a: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3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5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Credit card with solid fill">
            <a:extLst>
              <a:ext uri="{FF2B5EF4-FFF2-40B4-BE49-F238E27FC236}">
                <a16:creationId xmlns:a16="http://schemas.microsoft.com/office/drawing/2014/main" id="{40740F89-D621-407C-922C-9EBFCAA91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599" y="1635331"/>
            <a:ext cx="11420061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Point plot for ‘Occupation’ vs ‘Avg_Account_Balance’  vs ‘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Is_Lead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’ 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10970118" cy="1081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Mean Avg_Account_Balance for interested and non-interested customers is highest for Entrepreneurs while for non-interested customers it is lowest for Salaried class.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Multi-variate Analysis</a:t>
            </a:r>
            <a:endParaRPr lang="en-IN" sz="4000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55EE3E-A448-42B0-BB9B-9858640B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58780"/>
            <a:ext cx="11420059" cy="29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Scores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B44800-745E-4B72-B903-85203630B0B6}"/>
              </a:ext>
            </a:extLst>
          </p:cNvPr>
          <p:cNvGrpSpPr/>
          <p:nvPr/>
        </p:nvGrpSpPr>
        <p:grpSpPr>
          <a:xfrm>
            <a:off x="108335" y="914403"/>
            <a:ext cx="11755090" cy="5526154"/>
            <a:chOff x="493601" y="1011171"/>
            <a:chExt cx="11354264" cy="55599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493601" y="1015689"/>
              <a:ext cx="5622461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XgBoost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1B1E083-D07C-4934-9782-F7CCA3539ACF}"/>
                </a:ext>
              </a:extLst>
            </p:cNvPr>
            <p:cNvSpPr/>
            <p:nvPr/>
          </p:nvSpPr>
          <p:spPr>
            <a:xfrm>
              <a:off x="6438136" y="1011171"/>
              <a:ext cx="5390129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1A2EAE-EBE4-4CB7-9D0A-105837E80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221776" y="1076897"/>
              <a:ext cx="49222" cy="5494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561364" y="3715017"/>
              <a:ext cx="5473674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LGBM</a:t>
              </a:r>
            </a:p>
          </p:txBody>
        </p:sp>
        <p:sp>
          <p:nvSpPr>
            <p:cNvPr id="22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6457736" y="3715017"/>
              <a:ext cx="5390129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CatBoost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43B251A4-3488-4CC8-B773-D88E997A0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5" y="1713655"/>
            <a:ext cx="5712560" cy="1385390"/>
          </a:xfrm>
          <a:prstGeom prst="rect">
            <a:avLst/>
          </a:prstGeom>
        </p:spPr>
      </p:pic>
      <p:pic>
        <p:nvPicPr>
          <p:cNvPr id="27" name="Picture 2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C48828-F8AF-4518-AEC8-F0C0A1B28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23" y="1713655"/>
            <a:ext cx="5563376" cy="1542554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D09D4E4-39B5-4240-AA82-7A6A69D90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50" y="4421766"/>
            <a:ext cx="5563375" cy="18629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51675B-8F02-4B47-A73F-8EC3C9012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5" y="4462872"/>
            <a:ext cx="5362231" cy="1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Score Table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">
            <a:extLst>
              <a:ext uri="{FF2B5EF4-FFF2-40B4-BE49-F238E27FC236}">
                <a16:creationId xmlns:a16="http://schemas.microsoft.com/office/drawing/2014/main" id="{33F2994F-47A2-45CD-9EC8-A359C1321150}"/>
              </a:ext>
            </a:extLst>
          </p:cNvPr>
          <p:cNvSpPr/>
          <p:nvPr/>
        </p:nvSpPr>
        <p:spPr>
          <a:xfrm>
            <a:off x="406943" y="5842950"/>
            <a:ext cx="11214001" cy="811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Based on CV score XGBoost,LGBM are selected for further Calculation.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8E921-0580-4E54-B10D-1FF78D21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1298714"/>
            <a:ext cx="9753600" cy="39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XGB Classifier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08391" y="3391297"/>
            <a:ext cx="6220262" cy="254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Base model of XGB is giving </a:t>
            </a:r>
            <a:r>
              <a:rPr lang="en-US" b="1" dirty="0">
                <a:latin typeface="Calibri(light)"/>
              </a:rPr>
              <a:t>~0.89 </a:t>
            </a:r>
            <a:r>
              <a:rPr lang="en-US" dirty="0" err="1">
                <a:latin typeface="Calibri(light)"/>
              </a:rPr>
              <a:t>roc_auc_score</a:t>
            </a:r>
            <a:r>
              <a:rPr lang="en-US" dirty="0">
                <a:latin typeface="Calibri(light)"/>
              </a:rPr>
              <a:t> on train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Accuracy score is ~0.86.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Also printed classification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The Recall for class 1 is coming </a:t>
            </a:r>
            <a:r>
              <a:rPr lang="en-US" dirty="0" err="1">
                <a:latin typeface="Calibri(light)"/>
              </a:rPr>
              <a:t>low,i.e.,False</a:t>
            </a:r>
            <a:r>
              <a:rPr lang="en-US" dirty="0">
                <a:latin typeface="Calibri(light)"/>
              </a:rPr>
              <a:t> Negative are high for this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BDC26-EDED-40E4-9D04-365DE70D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7" y="3546068"/>
            <a:ext cx="4400273" cy="2387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32D343-7ACE-4129-8933-9A44B234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32471"/>
            <a:ext cx="11194774" cy="15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LGBM Classifier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55381" y="3221085"/>
            <a:ext cx="6220262" cy="254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Base model of LGBM is giving </a:t>
            </a:r>
            <a:r>
              <a:rPr lang="en-US" b="1" dirty="0">
                <a:latin typeface="Calibri(light)"/>
              </a:rPr>
              <a:t>~0.88 </a:t>
            </a:r>
            <a:r>
              <a:rPr lang="en-US" dirty="0" err="1">
                <a:latin typeface="Calibri(light)"/>
              </a:rPr>
              <a:t>roc_auc_score</a:t>
            </a:r>
            <a:r>
              <a:rPr lang="en-US" dirty="0">
                <a:latin typeface="Calibri(light)"/>
              </a:rPr>
              <a:t> on train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Accuracy score is ~0.86.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Also printed classification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The Recall for class 1 is coming </a:t>
            </a:r>
            <a:r>
              <a:rPr lang="en-US" dirty="0" err="1">
                <a:latin typeface="Calibri(light)"/>
              </a:rPr>
              <a:t>low,i.e.,False</a:t>
            </a:r>
            <a:r>
              <a:rPr lang="en-US" dirty="0">
                <a:latin typeface="Calibri(light)"/>
              </a:rPr>
              <a:t> Negative are high for this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0F139-E9C2-4671-8916-5519001D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1" y="1028912"/>
            <a:ext cx="10863352" cy="168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9E7C-AF44-43D2-813F-A614829A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81" y="3553484"/>
            <a:ext cx="4267796" cy="23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1443" y="182217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XG Boost Classifier with K Fold Split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31012" y="3423780"/>
            <a:ext cx="6108778" cy="254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XGB classifier modelling along with K cross-validation of 10 folds is done.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Accuracy score is ~0.87.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train set is ~0.8909.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test set is ~0.8733.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Oversampling Reducing the test Roc Score to ~0.868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03F95-E6B3-4F96-9858-80A78A1B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1" y="1139696"/>
            <a:ext cx="10748949" cy="190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79B14-DAC5-425B-BDAB-855A962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63" y="3515127"/>
            <a:ext cx="452500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6718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LGBM Model with K Fold Split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04915" y="3048624"/>
            <a:ext cx="6108778" cy="2957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LGBM classifier modelling along with K cross-validation of 10 folds is done.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This was done to remove any overfitting issues in the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train set is ~0.8789.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test set is ~0.8729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(light)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CFB636-C69E-4F71-84B7-EDE948A1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2" y="1091082"/>
            <a:ext cx="10707483" cy="17623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D4DD3A-908A-40E2-A7C0-928E0CC07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52" y="3048624"/>
            <a:ext cx="4324954" cy="28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657214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Final Model - Prediction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81E17D7-EF73-4AA9-B19F-F0AB0294619B}"/>
              </a:ext>
            </a:extLst>
          </p:cNvPr>
          <p:cNvSpPr/>
          <p:nvPr/>
        </p:nvSpPr>
        <p:spPr>
          <a:xfrm>
            <a:off x="5750381" y="3702407"/>
            <a:ext cx="6159497" cy="2680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Predictions were made using various models against test data –XG Boost and LGBM.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Following AUC score was observed: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XG Boost – 0.8733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LGBM – 0.8729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Final predictions with XGB is chosen and predictions saved to csv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269FE-BAF5-4725-B64F-C2588C94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55862"/>
            <a:ext cx="5085009" cy="49792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4C40E2-158F-4C9B-BFEB-3A5DAC57A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562" y="1318221"/>
            <a:ext cx="4338229" cy="21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26" y="-139884"/>
            <a:ext cx="11155680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026" y="650412"/>
            <a:ext cx="11721947" cy="56846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+mj-lt"/>
              </a:rPr>
              <a:t>Data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has 10 Features and 351037 observations and has </a:t>
            </a:r>
            <a:r>
              <a:rPr lang="en-US" sz="1600" dirty="0">
                <a:latin typeface="Calibri(light)"/>
              </a:rPr>
              <a:t>both </a:t>
            </a:r>
            <a:r>
              <a:rPr lang="en-US" sz="1600" b="1" dirty="0">
                <a:latin typeface="Calibri(light)"/>
              </a:rPr>
              <a:t>categorical and numerical data</a:t>
            </a:r>
            <a:r>
              <a:rPr lang="en-US" sz="1600" dirty="0">
                <a:latin typeface="Calibri(light)"/>
              </a:rPr>
              <a:t>. Categorical data is labelled for EDA analysis.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Data-Preprocessing and EDA is also been done: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Target Variable is imbalanced and needed to be corrected for proper modelling.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(light)"/>
              </a:rPr>
              <a:t>More </a:t>
            </a:r>
            <a:r>
              <a:rPr lang="en-US" sz="1600" dirty="0" err="1">
                <a:solidFill>
                  <a:schemeClr val="tx1"/>
                </a:solidFill>
                <a:latin typeface="Calibri(light)"/>
              </a:rPr>
              <a:t>Self_employed</a:t>
            </a:r>
            <a:r>
              <a:rPr lang="en-US" sz="1600" dirty="0">
                <a:solidFill>
                  <a:schemeClr val="tx1"/>
                </a:solidFill>
                <a:latin typeface="Calibri(light)"/>
              </a:rPr>
              <a:t> customers are there in dataset ,entrepreneurs are mostly not our customers.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(light)"/>
                <a:cs typeface="Arial" panose="020B0604020202020204" pitchFamily="34" charset="0"/>
              </a:rPr>
              <a:t>For non-interested customers, there are more customers with no credit product and for interested customers there are more with credit products</a:t>
            </a:r>
            <a:r>
              <a:rPr lang="en-US" sz="1600" dirty="0">
                <a:latin typeface="Calibri(light)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Mean Avg_Account_Balance for interested and non-interested customers is highest for Entrepreneurs while for non-interested customers it is lowest for Salaried class.</a:t>
            </a:r>
            <a:endParaRPr lang="en-US" sz="1600" dirty="0">
              <a:latin typeface="Calibri(light)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All Base Models are Build and After that CV scores are checked from there LGBM and </a:t>
            </a:r>
            <a:r>
              <a:rPr lang="en-US" sz="1600" dirty="0" err="1">
                <a:latin typeface="Calibri(light)"/>
              </a:rPr>
              <a:t>XGBoost</a:t>
            </a:r>
            <a:r>
              <a:rPr lang="en-US" sz="1600" dirty="0">
                <a:latin typeface="Calibri(light)"/>
              </a:rPr>
              <a:t> have been selected for further modelling.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Oversampling is also done but it didn’t improve the model.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LGBM Classifier with K-Fold Split: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LGBM model with 10-fold cross-validation was used and ROC AUC score 0.8789 with training data.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Model performed very well with test data and provided ROC AUC score of ~0.8729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XG Boost Classifier with K-Fold Split: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XG Boost method was used and ROC AUC score of ~0.8909 was found with the training data.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Model performed very well with test data and provided ROC AUC score of ~0.8733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 </a:t>
            </a:r>
            <a:r>
              <a:rPr lang="en-US" sz="1600" b="1" dirty="0">
                <a:latin typeface="Calibri(light)"/>
              </a:rPr>
              <a:t>Hence, final model is selected as XGB model as it is most consistent model with highest ROC AUC score</a:t>
            </a:r>
            <a:r>
              <a:rPr lang="en-US" sz="1600" dirty="0">
                <a:latin typeface="Calibri(light)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8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2819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54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74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97" y="365125"/>
            <a:ext cx="1016508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Introduction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1690688"/>
            <a:ext cx="11222182" cy="448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Happy Customer Bank is a mid-sized private bank that deals in all kinds of banking products, like Savings accounts, Current accounts, investment products, credit products, among other offerings.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bank also cross-sells products to its existing customers and to do so they use different kinds of communication like tele-calling, e-mails, recommendations on net banking, mobile banking, etc. 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case, the Happy Customer Bank wants to cross sell its credit cards to its existing customers. The bank has identified a set of customers that are eligible for taking these credit cards.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Bank wants to identify customers that could show higher intent towards a recommended credit card, given: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details (Gender, Age, Region etc.)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Details of his/her relationship with the bank (Channel_Code,Vintage,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Avg_Asset_Value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u="sng" dirty="0">
                <a:solidFill>
                  <a:schemeClr val="accent1"/>
                </a:solidFill>
              </a:rPr>
              <a:t>: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0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aim at building a model for the prediction of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customers that could show a higher intent towards a recommended credit card.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0904" y="609601"/>
            <a:ext cx="10310192" cy="758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ea typeface="굴림" panose="020B0600000101010101" pitchFamily="34" charset="-127"/>
              </a:rPr>
              <a:t>Details of Problem:</a:t>
            </a:r>
          </a:p>
          <a:p>
            <a:pPr algn="ctr"/>
            <a:endParaRPr lang="en-GB" sz="1400" b="1" u="sng" dirty="0">
              <a:ea typeface="굴림" panose="020B0600000101010101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Train Data </a:t>
            </a:r>
            <a:r>
              <a:rPr lang="en-US" dirty="0"/>
              <a:t>has 11 features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245725 observations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Test Data  </a:t>
            </a:r>
            <a:r>
              <a:rPr lang="en-US" dirty="0"/>
              <a:t>has 10 Features and 105312 observations.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Combined Data </a:t>
            </a:r>
            <a:r>
              <a:rPr lang="en-US" dirty="0"/>
              <a:t>has 10 Features and 351037 observations.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Checking </a:t>
            </a:r>
            <a:r>
              <a:rPr lang="en-US" dirty="0"/>
              <a:t>of Missing values.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Imputation Techniques using  </a:t>
            </a:r>
            <a:r>
              <a:rPr lang="en-US" dirty="0"/>
              <a:t>value “None” for filling the unknown/invalid category in gender.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Final categorisation of columns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Categorical Attributes - 7 Attributes in total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'ID', 'Gender',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Region_Code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'Occupation’,    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Channel_Code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Credit_Product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Is_Active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’.</a:t>
            </a:r>
            <a:endParaRPr lang="en-US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Quantitative Attributes – 3 Attributes in total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'Age', 'Vintage', 'Avg_Account_Balance’.</a:t>
            </a:r>
            <a:endParaRPr lang="en-US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Target Feature </a:t>
            </a:r>
            <a:r>
              <a:rPr lang="en-US" dirty="0" err="1"/>
              <a:t>Is_Lead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7F4798-62FB-486D-839A-317047B3F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1D1610-7303-4EB7-82F2-D492AF498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0B8B56-5E7F-4CD2-8ABB-A15CEF8E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437EB89-63FF-4FF0-9CDC-F1463AF1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9D78E98-A090-4853-8FD2-75B8E332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6931" y="522898"/>
            <a:ext cx="571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cs typeface="Times New Roman" panose="02020603050405020304" pitchFamily="18" charset="0"/>
              </a:rPr>
              <a:t>Proposed </a:t>
            </a:r>
            <a:r>
              <a:rPr lang="en-IN" sz="4000" b="1" u="sng" dirty="0">
                <a:cs typeface="Times New Roman" panose="02020603050405020304" pitchFamily="18" charset="0"/>
              </a:rPr>
              <a:t>Methodology</a:t>
            </a:r>
            <a:endParaRPr lang="en-US" sz="4000" u="sng" dirty="0"/>
          </a:p>
          <a:p>
            <a:pPr algn="ctr"/>
            <a:endParaRPr lang="en-US" sz="3600" u="sng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8C8BE892-5996-45C6-ABF8-96F0C0F3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7801" y="2891922"/>
            <a:ext cx="1984878" cy="1984878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>
            <a:off x="3587001" y="1375362"/>
            <a:ext cx="5326477" cy="5326477"/>
          </a:xfrm>
          <a:prstGeom prst="circularArrow">
            <a:avLst>
              <a:gd name="adj1" fmla="val 5544"/>
              <a:gd name="adj2" fmla="val 330680"/>
              <a:gd name="adj3" fmla="val 14640651"/>
              <a:gd name="adj4" fmla="val 16879112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5526339" y="6146259"/>
            <a:ext cx="15240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Statistical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01000" y="3429000"/>
            <a:ext cx="14478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3429000"/>
            <a:ext cx="1828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Improving the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Base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50139" y="1416488"/>
            <a:ext cx="16002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Data Related to credit card lead prediction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43800" y="2057400"/>
            <a:ext cx="19050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Merging the test and train data into one data frame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2057400"/>
            <a:ext cx="19050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Comparative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96200" y="4876800"/>
            <a:ext cx="16002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Exploratory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52800" y="5029200"/>
            <a:ext cx="16764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90A392-25E0-4805-B7DC-CA2F338BB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DC9172-4F52-4EB5-A179-D7EA637CB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8"/>
          <p:cNvSpPr txBox="1">
            <a:spLocks noGrp="1"/>
          </p:cNvSpPr>
          <p:nvPr>
            <p:ph type="title"/>
          </p:nvPr>
        </p:nvSpPr>
        <p:spPr>
          <a:xfrm>
            <a:off x="2970014" y="713117"/>
            <a:ext cx="6631594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Steps</a:t>
            </a:r>
            <a:b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3397440" y="2426700"/>
            <a:ext cx="2684275" cy="1447979"/>
          </a:xfrm>
          <a:custGeom>
            <a:avLst/>
            <a:gdLst/>
            <a:ahLst/>
            <a:cxnLst/>
            <a:rect l="l" t="t" r="r" b="b"/>
            <a:pathLst>
              <a:path w="10005" h="5397" extrusionOk="0">
                <a:moveTo>
                  <a:pt x="1" y="0"/>
                </a:moveTo>
                <a:lnTo>
                  <a:pt x="1803" y="2698"/>
                </a:lnTo>
                <a:lnTo>
                  <a:pt x="1" y="5396"/>
                </a:lnTo>
                <a:lnTo>
                  <a:pt x="8206" y="5396"/>
                </a:lnTo>
                <a:lnTo>
                  <a:pt x="10005" y="2698"/>
                </a:lnTo>
                <a:lnTo>
                  <a:pt x="82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5" name="Google Shape;855;p38"/>
          <p:cNvSpPr/>
          <p:nvPr/>
        </p:nvSpPr>
        <p:spPr>
          <a:xfrm>
            <a:off x="1427368" y="2426700"/>
            <a:ext cx="2309737" cy="1447979"/>
          </a:xfrm>
          <a:custGeom>
            <a:avLst/>
            <a:gdLst/>
            <a:ahLst/>
            <a:cxnLst/>
            <a:rect l="l" t="t" r="r" b="b"/>
            <a:pathLst>
              <a:path w="8609" h="5397" extrusionOk="0">
                <a:moveTo>
                  <a:pt x="1" y="0"/>
                </a:moveTo>
                <a:lnTo>
                  <a:pt x="1" y="5396"/>
                </a:lnTo>
                <a:lnTo>
                  <a:pt x="6810" y="5396"/>
                </a:lnTo>
                <a:lnTo>
                  <a:pt x="8608" y="2698"/>
                </a:lnTo>
                <a:lnTo>
                  <a:pt x="68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38"/>
          <p:cNvSpPr/>
          <p:nvPr/>
        </p:nvSpPr>
        <p:spPr>
          <a:xfrm>
            <a:off x="8086929" y="2426700"/>
            <a:ext cx="2684275" cy="1447979"/>
          </a:xfrm>
          <a:custGeom>
            <a:avLst/>
            <a:gdLst/>
            <a:ahLst/>
            <a:cxnLst/>
            <a:rect l="l" t="t" r="r" b="b"/>
            <a:pathLst>
              <a:path w="10005" h="5397" extrusionOk="0">
                <a:moveTo>
                  <a:pt x="1" y="0"/>
                </a:moveTo>
                <a:lnTo>
                  <a:pt x="1803" y="2698"/>
                </a:lnTo>
                <a:lnTo>
                  <a:pt x="1" y="5396"/>
                </a:lnTo>
                <a:lnTo>
                  <a:pt x="8202" y="5396"/>
                </a:lnTo>
                <a:lnTo>
                  <a:pt x="10004" y="2698"/>
                </a:lnTo>
                <a:lnTo>
                  <a:pt x="82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38"/>
          <p:cNvSpPr/>
          <p:nvPr/>
        </p:nvSpPr>
        <p:spPr>
          <a:xfrm>
            <a:off x="5742319" y="2426700"/>
            <a:ext cx="2684007" cy="1447979"/>
          </a:xfrm>
          <a:custGeom>
            <a:avLst/>
            <a:gdLst/>
            <a:ahLst/>
            <a:cxnLst/>
            <a:rect l="l" t="t" r="r" b="b"/>
            <a:pathLst>
              <a:path w="10004" h="5397" extrusionOk="0">
                <a:moveTo>
                  <a:pt x="0" y="0"/>
                </a:moveTo>
                <a:lnTo>
                  <a:pt x="1802" y="2698"/>
                </a:lnTo>
                <a:lnTo>
                  <a:pt x="0" y="5396"/>
                </a:lnTo>
                <a:lnTo>
                  <a:pt x="8205" y="5396"/>
                </a:lnTo>
                <a:lnTo>
                  <a:pt x="10004" y="2698"/>
                </a:lnTo>
                <a:lnTo>
                  <a:pt x="82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Scaling and Encoding Feature Values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2" name="Google Shape;862;p38"/>
          <p:cNvSpPr/>
          <p:nvPr/>
        </p:nvSpPr>
        <p:spPr>
          <a:xfrm>
            <a:off x="1750391" y="4347699"/>
            <a:ext cx="1069685" cy="1068880"/>
          </a:xfrm>
          <a:custGeom>
            <a:avLst/>
            <a:gdLst/>
            <a:ahLst/>
            <a:cxnLst/>
            <a:rect l="l" t="t" r="r" b="b"/>
            <a:pathLst>
              <a:path w="3987" h="3984" fill="none" extrusionOk="0">
                <a:moveTo>
                  <a:pt x="2394" y="221"/>
                </a:moveTo>
                <a:cubicBezTo>
                  <a:pt x="3371" y="444"/>
                  <a:pt x="3986" y="1417"/>
                  <a:pt x="3763" y="2395"/>
                </a:cubicBezTo>
                <a:cubicBezTo>
                  <a:pt x="3540" y="3372"/>
                  <a:pt x="2566" y="3984"/>
                  <a:pt x="1589" y="3764"/>
                </a:cubicBezTo>
                <a:cubicBezTo>
                  <a:pt x="612" y="3541"/>
                  <a:pt x="0" y="2567"/>
                  <a:pt x="223" y="1590"/>
                </a:cubicBezTo>
                <a:cubicBezTo>
                  <a:pt x="443" y="613"/>
                  <a:pt x="1417" y="1"/>
                  <a:pt x="2394" y="221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3" name="Google Shape;863;p38"/>
          <p:cNvSpPr/>
          <p:nvPr/>
        </p:nvSpPr>
        <p:spPr>
          <a:xfrm>
            <a:off x="4078637" y="4337773"/>
            <a:ext cx="1088735" cy="1087929"/>
          </a:xfrm>
          <a:custGeom>
            <a:avLst/>
            <a:gdLst/>
            <a:ahLst/>
            <a:cxnLst/>
            <a:rect l="l" t="t" r="r" b="b"/>
            <a:pathLst>
              <a:path w="4058" h="4055" fill="none" extrusionOk="0">
                <a:moveTo>
                  <a:pt x="3223" y="657"/>
                </a:moveTo>
                <a:cubicBezTo>
                  <a:pt x="3977" y="1316"/>
                  <a:pt x="4058" y="2462"/>
                  <a:pt x="3398" y="3219"/>
                </a:cubicBezTo>
                <a:cubicBezTo>
                  <a:pt x="2743" y="3977"/>
                  <a:pt x="1596" y="4054"/>
                  <a:pt x="839" y="3398"/>
                </a:cubicBezTo>
                <a:cubicBezTo>
                  <a:pt x="82" y="2739"/>
                  <a:pt x="1" y="1593"/>
                  <a:pt x="660" y="836"/>
                </a:cubicBezTo>
                <a:cubicBezTo>
                  <a:pt x="1319" y="78"/>
                  <a:pt x="2465" y="1"/>
                  <a:pt x="3223" y="657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4" name="Google Shape;864;p38"/>
          <p:cNvSpPr/>
          <p:nvPr/>
        </p:nvSpPr>
        <p:spPr>
          <a:xfrm>
            <a:off x="6423514" y="4345017"/>
            <a:ext cx="1071295" cy="1071564"/>
          </a:xfrm>
          <a:custGeom>
            <a:avLst/>
            <a:gdLst/>
            <a:ahLst/>
            <a:cxnLst/>
            <a:rect l="l" t="t" r="r" b="b"/>
            <a:pathLst>
              <a:path w="3993" h="3994" fill="none" extrusionOk="0">
                <a:moveTo>
                  <a:pt x="2411" y="227"/>
                </a:moveTo>
                <a:cubicBezTo>
                  <a:pt x="3388" y="457"/>
                  <a:pt x="3993" y="1434"/>
                  <a:pt x="3763" y="2411"/>
                </a:cubicBezTo>
                <a:cubicBezTo>
                  <a:pt x="3536" y="3388"/>
                  <a:pt x="2559" y="3994"/>
                  <a:pt x="1582" y="3764"/>
                </a:cubicBezTo>
                <a:cubicBezTo>
                  <a:pt x="605" y="3534"/>
                  <a:pt x="0" y="2557"/>
                  <a:pt x="230" y="1583"/>
                </a:cubicBezTo>
                <a:cubicBezTo>
                  <a:pt x="457" y="606"/>
                  <a:pt x="1434" y="1"/>
                  <a:pt x="2411" y="227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5" name="Google Shape;865;p38"/>
          <p:cNvSpPr/>
          <p:nvPr/>
        </p:nvSpPr>
        <p:spPr>
          <a:xfrm>
            <a:off x="8760076" y="4346893"/>
            <a:ext cx="1069685" cy="1068880"/>
          </a:xfrm>
          <a:custGeom>
            <a:avLst/>
            <a:gdLst/>
            <a:ahLst/>
            <a:cxnLst/>
            <a:rect l="l" t="t" r="r" b="b"/>
            <a:pathLst>
              <a:path w="3987" h="3984" fill="none" extrusionOk="0">
                <a:moveTo>
                  <a:pt x="3280" y="707"/>
                </a:moveTo>
                <a:cubicBezTo>
                  <a:pt x="3986" y="1417"/>
                  <a:pt x="3986" y="2567"/>
                  <a:pt x="3280" y="3277"/>
                </a:cubicBezTo>
                <a:cubicBezTo>
                  <a:pt x="2570" y="3983"/>
                  <a:pt x="1420" y="3983"/>
                  <a:pt x="710" y="3277"/>
                </a:cubicBezTo>
                <a:cubicBezTo>
                  <a:pt x="0" y="2567"/>
                  <a:pt x="0" y="1417"/>
                  <a:pt x="710" y="707"/>
                </a:cubicBezTo>
                <a:cubicBezTo>
                  <a:pt x="1420" y="1"/>
                  <a:pt x="2570" y="1"/>
                  <a:pt x="3280" y="707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6" name="Google Shape;866;p38"/>
          <p:cNvSpPr/>
          <p:nvPr/>
        </p:nvSpPr>
        <p:spPr>
          <a:xfrm>
            <a:off x="2773392" y="4881066"/>
            <a:ext cx="1361857" cy="268"/>
          </a:xfrm>
          <a:custGeom>
            <a:avLst/>
            <a:gdLst/>
            <a:ahLst/>
            <a:cxnLst/>
            <a:rect l="l" t="t" r="r" b="b"/>
            <a:pathLst>
              <a:path w="5076" h="1" fill="none" extrusionOk="0">
                <a:moveTo>
                  <a:pt x="1" y="1"/>
                </a:moveTo>
                <a:lnTo>
                  <a:pt x="5075" y="1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7" name="Google Shape;867;p38"/>
          <p:cNvSpPr/>
          <p:nvPr/>
        </p:nvSpPr>
        <p:spPr>
          <a:xfrm>
            <a:off x="5109148" y="4881066"/>
            <a:ext cx="1363467" cy="268"/>
          </a:xfrm>
          <a:custGeom>
            <a:avLst/>
            <a:gdLst/>
            <a:ahLst/>
            <a:cxnLst/>
            <a:rect l="l" t="t" r="r" b="b"/>
            <a:pathLst>
              <a:path w="5082" h="1" fill="none" extrusionOk="0">
                <a:moveTo>
                  <a:pt x="0" y="1"/>
                </a:moveTo>
                <a:lnTo>
                  <a:pt x="5082" y="1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8" name="Google Shape;868;p38"/>
          <p:cNvSpPr/>
          <p:nvPr/>
        </p:nvSpPr>
        <p:spPr>
          <a:xfrm>
            <a:off x="7445710" y="4881066"/>
            <a:ext cx="1362661" cy="268"/>
          </a:xfrm>
          <a:custGeom>
            <a:avLst/>
            <a:gdLst/>
            <a:ahLst/>
            <a:cxnLst/>
            <a:rect l="l" t="t" r="r" b="b"/>
            <a:pathLst>
              <a:path w="5079" h="1" fill="none" extrusionOk="0">
                <a:moveTo>
                  <a:pt x="0" y="1"/>
                </a:moveTo>
                <a:lnTo>
                  <a:pt x="5078" y="1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69" name="Google Shape;869;p38"/>
          <p:cNvGrpSpPr/>
          <p:nvPr/>
        </p:nvGrpSpPr>
        <p:grpSpPr>
          <a:xfrm>
            <a:off x="2143237" y="4681491"/>
            <a:ext cx="285609" cy="401272"/>
            <a:chOff x="6547300" y="3356775"/>
            <a:chExt cx="132300" cy="185900"/>
          </a:xfrm>
        </p:grpSpPr>
        <p:sp>
          <p:nvSpPr>
            <p:cNvPr id="870" name="Google Shape;870;p38"/>
            <p:cNvSpPr/>
            <p:nvPr/>
          </p:nvSpPr>
          <p:spPr>
            <a:xfrm>
              <a:off x="6595050" y="3448300"/>
              <a:ext cx="36625" cy="56575"/>
            </a:xfrm>
            <a:custGeom>
              <a:avLst/>
              <a:gdLst/>
              <a:ahLst/>
              <a:cxnLst/>
              <a:rect l="l" t="t" r="r" b="b"/>
              <a:pathLst>
                <a:path w="1465" h="2263" extrusionOk="0">
                  <a:moveTo>
                    <a:pt x="738" y="292"/>
                  </a:moveTo>
                  <a:cubicBezTo>
                    <a:pt x="853" y="292"/>
                    <a:pt x="961" y="336"/>
                    <a:pt x="1042" y="414"/>
                  </a:cubicBezTo>
                  <a:cubicBezTo>
                    <a:pt x="1127" y="498"/>
                    <a:pt x="1174" y="610"/>
                    <a:pt x="1174" y="728"/>
                  </a:cubicBezTo>
                  <a:cubicBezTo>
                    <a:pt x="1174" y="860"/>
                    <a:pt x="1113" y="982"/>
                    <a:pt x="1012" y="1066"/>
                  </a:cubicBezTo>
                  <a:cubicBezTo>
                    <a:pt x="951" y="1117"/>
                    <a:pt x="917" y="1188"/>
                    <a:pt x="917" y="1269"/>
                  </a:cubicBezTo>
                  <a:lnTo>
                    <a:pt x="917" y="1793"/>
                  </a:lnTo>
                  <a:cubicBezTo>
                    <a:pt x="917" y="1891"/>
                    <a:pt x="836" y="1972"/>
                    <a:pt x="738" y="1972"/>
                  </a:cubicBezTo>
                  <a:cubicBezTo>
                    <a:pt x="640" y="1972"/>
                    <a:pt x="562" y="1891"/>
                    <a:pt x="562" y="1793"/>
                  </a:cubicBezTo>
                  <a:lnTo>
                    <a:pt x="562" y="1269"/>
                  </a:lnTo>
                  <a:cubicBezTo>
                    <a:pt x="562" y="1188"/>
                    <a:pt x="525" y="1117"/>
                    <a:pt x="464" y="1066"/>
                  </a:cubicBezTo>
                  <a:cubicBezTo>
                    <a:pt x="356" y="978"/>
                    <a:pt x="295" y="846"/>
                    <a:pt x="302" y="704"/>
                  </a:cubicBezTo>
                  <a:cubicBezTo>
                    <a:pt x="312" y="481"/>
                    <a:pt x="498" y="299"/>
                    <a:pt x="724" y="292"/>
                  </a:cubicBezTo>
                  <a:close/>
                  <a:moveTo>
                    <a:pt x="742" y="1"/>
                  </a:moveTo>
                  <a:cubicBezTo>
                    <a:pt x="734" y="1"/>
                    <a:pt x="726" y="1"/>
                    <a:pt x="718" y="1"/>
                  </a:cubicBezTo>
                  <a:cubicBezTo>
                    <a:pt x="339" y="11"/>
                    <a:pt x="31" y="316"/>
                    <a:pt x="11" y="691"/>
                  </a:cubicBezTo>
                  <a:cubicBezTo>
                    <a:pt x="1" y="917"/>
                    <a:pt x="99" y="1137"/>
                    <a:pt x="271" y="1282"/>
                  </a:cubicBezTo>
                  <a:lnTo>
                    <a:pt x="271" y="1793"/>
                  </a:lnTo>
                  <a:cubicBezTo>
                    <a:pt x="271" y="2053"/>
                    <a:pt x="481" y="2263"/>
                    <a:pt x="738" y="2263"/>
                  </a:cubicBezTo>
                  <a:cubicBezTo>
                    <a:pt x="995" y="2263"/>
                    <a:pt x="1205" y="2050"/>
                    <a:pt x="1205" y="1793"/>
                  </a:cubicBezTo>
                  <a:lnTo>
                    <a:pt x="1205" y="1282"/>
                  </a:lnTo>
                  <a:cubicBezTo>
                    <a:pt x="1370" y="1144"/>
                    <a:pt x="1465" y="941"/>
                    <a:pt x="1465" y="728"/>
                  </a:cubicBezTo>
                  <a:cubicBezTo>
                    <a:pt x="1465" y="528"/>
                    <a:pt x="1387" y="346"/>
                    <a:pt x="1245" y="207"/>
                  </a:cubicBezTo>
                  <a:cubicBezTo>
                    <a:pt x="1109" y="75"/>
                    <a:pt x="930" y="1"/>
                    <a:pt x="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6548325" y="3356775"/>
              <a:ext cx="131275" cy="185900"/>
            </a:xfrm>
            <a:custGeom>
              <a:avLst/>
              <a:gdLst/>
              <a:ahLst/>
              <a:cxnLst/>
              <a:rect l="l" t="t" r="r" b="b"/>
              <a:pathLst>
                <a:path w="5251" h="7436" extrusionOk="0">
                  <a:moveTo>
                    <a:pt x="2607" y="988"/>
                  </a:moveTo>
                  <a:cubicBezTo>
                    <a:pt x="3104" y="988"/>
                    <a:pt x="3506" y="1390"/>
                    <a:pt x="3506" y="1887"/>
                  </a:cubicBezTo>
                  <a:lnTo>
                    <a:pt x="3506" y="2306"/>
                  </a:lnTo>
                  <a:cubicBezTo>
                    <a:pt x="3226" y="2205"/>
                    <a:pt x="2921" y="2151"/>
                    <a:pt x="2607" y="2151"/>
                  </a:cubicBezTo>
                  <a:cubicBezTo>
                    <a:pt x="2296" y="2151"/>
                    <a:pt x="1992" y="2205"/>
                    <a:pt x="1704" y="2306"/>
                  </a:cubicBezTo>
                  <a:lnTo>
                    <a:pt x="1704" y="1887"/>
                  </a:lnTo>
                  <a:cubicBezTo>
                    <a:pt x="1704" y="1390"/>
                    <a:pt x="2110" y="988"/>
                    <a:pt x="2607" y="988"/>
                  </a:cubicBezTo>
                  <a:close/>
                  <a:moveTo>
                    <a:pt x="2607" y="291"/>
                  </a:moveTo>
                  <a:cubicBezTo>
                    <a:pt x="3486" y="291"/>
                    <a:pt x="4203" y="1008"/>
                    <a:pt x="4203" y="1887"/>
                  </a:cubicBezTo>
                  <a:lnTo>
                    <a:pt x="4203" y="2688"/>
                  </a:lnTo>
                  <a:cubicBezTo>
                    <a:pt x="4078" y="2590"/>
                    <a:pt x="3942" y="2506"/>
                    <a:pt x="3797" y="2435"/>
                  </a:cubicBezTo>
                  <a:lnTo>
                    <a:pt x="3797" y="1887"/>
                  </a:lnTo>
                  <a:cubicBezTo>
                    <a:pt x="3797" y="1231"/>
                    <a:pt x="3263" y="697"/>
                    <a:pt x="2607" y="697"/>
                  </a:cubicBezTo>
                  <a:cubicBezTo>
                    <a:pt x="1951" y="697"/>
                    <a:pt x="1417" y="1231"/>
                    <a:pt x="1417" y="1887"/>
                  </a:cubicBezTo>
                  <a:lnTo>
                    <a:pt x="1417" y="2435"/>
                  </a:lnTo>
                  <a:cubicBezTo>
                    <a:pt x="1272" y="2506"/>
                    <a:pt x="1136" y="2590"/>
                    <a:pt x="1008" y="2688"/>
                  </a:cubicBezTo>
                  <a:lnTo>
                    <a:pt x="1008" y="1887"/>
                  </a:lnTo>
                  <a:cubicBezTo>
                    <a:pt x="1008" y="1008"/>
                    <a:pt x="1725" y="291"/>
                    <a:pt x="2607" y="291"/>
                  </a:cubicBezTo>
                  <a:close/>
                  <a:moveTo>
                    <a:pt x="2607" y="1"/>
                  </a:moveTo>
                  <a:cubicBezTo>
                    <a:pt x="1566" y="1"/>
                    <a:pt x="721" y="846"/>
                    <a:pt x="721" y="1887"/>
                  </a:cubicBezTo>
                  <a:lnTo>
                    <a:pt x="721" y="2942"/>
                  </a:lnTo>
                  <a:cubicBezTo>
                    <a:pt x="366" y="3304"/>
                    <a:pt x="119" y="3764"/>
                    <a:pt x="17" y="4260"/>
                  </a:cubicBezTo>
                  <a:cubicBezTo>
                    <a:pt x="0" y="4338"/>
                    <a:pt x="51" y="4416"/>
                    <a:pt x="132" y="4430"/>
                  </a:cubicBezTo>
                  <a:cubicBezTo>
                    <a:pt x="142" y="4432"/>
                    <a:pt x="152" y="4433"/>
                    <a:pt x="162" y="4433"/>
                  </a:cubicBezTo>
                  <a:cubicBezTo>
                    <a:pt x="229" y="4433"/>
                    <a:pt x="290" y="4386"/>
                    <a:pt x="301" y="4318"/>
                  </a:cubicBezTo>
                  <a:cubicBezTo>
                    <a:pt x="524" y="3229"/>
                    <a:pt x="1495" y="2438"/>
                    <a:pt x="2607" y="2438"/>
                  </a:cubicBezTo>
                  <a:cubicBezTo>
                    <a:pt x="3905" y="2438"/>
                    <a:pt x="4960" y="3496"/>
                    <a:pt x="4960" y="4791"/>
                  </a:cubicBezTo>
                  <a:cubicBezTo>
                    <a:pt x="4960" y="6090"/>
                    <a:pt x="3905" y="7144"/>
                    <a:pt x="2607" y="7144"/>
                  </a:cubicBezTo>
                  <a:cubicBezTo>
                    <a:pt x="1495" y="7144"/>
                    <a:pt x="524" y="6357"/>
                    <a:pt x="301" y="5268"/>
                  </a:cubicBezTo>
                  <a:cubicBezTo>
                    <a:pt x="290" y="5197"/>
                    <a:pt x="229" y="5150"/>
                    <a:pt x="162" y="5150"/>
                  </a:cubicBezTo>
                  <a:cubicBezTo>
                    <a:pt x="152" y="5150"/>
                    <a:pt x="142" y="5151"/>
                    <a:pt x="132" y="5153"/>
                  </a:cubicBezTo>
                  <a:cubicBezTo>
                    <a:pt x="51" y="5170"/>
                    <a:pt x="0" y="5248"/>
                    <a:pt x="17" y="5325"/>
                  </a:cubicBezTo>
                  <a:cubicBezTo>
                    <a:pt x="139" y="5914"/>
                    <a:pt x="460" y="6448"/>
                    <a:pt x="927" y="6833"/>
                  </a:cubicBezTo>
                  <a:cubicBezTo>
                    <a:pt x="1397" y="7222"/>
                    <a:pt x="1995" y="7435"/>
                    <a:pt x="2607" y="7435"/>
                  </a:cubicBezTo>
                  <a:cubicBezTo>
                    <a:pt x="4064" y="7435"/>
                    <a:pt x="5251" y="6248"/>
                    <a:pt x="5251" y="4791"/>
                  </a:cubicBezTo>
                  <a:cubicBezTo>
                    <a:pt x="5251" y="4075"/>
                    <a:pt x="4960" y="3422"/>
                    <a:pt x="4494" y="2945"/>
                  </a:cubicBezTo>
                  <a:lnTo>
                    <a:pt x="4494" y="1887"/>
                  </a:lnTo>
                  <a:cubicBezTo>
                    <a:pt x="4494" y="846"/>
                    <a:pt x="3648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656350" y="3472900"/>
              <a:ext cx="7275" cy="7300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45" y="1"/>
                  </a:moveTo>
                  <a:cubicBezTo>
                    <a:pt x="108" y="1"/>
                    <a:pt x="68" y="18"/>
                    <a:pt x="41" y="45"/>
                  </a:cubicBezTo>
                  <a:cubicBezTo>
                    <a:pt x="14" y="72"/>
                    <a:pt x="0" y="109"/>
                    <a:pt x="0" y="146"/>
                  </a:cubicBezTo>
                  <a:cubicBezTo>
                    <a:pt x="0" y="183"/>
                    <a:pt x="14" y="224"/>
                    <a:pt x="41" y="251"/>
                  </a:cubicBezTo>
                  <a:cubicBezTo>
                    <a:pt x="68" y="278"/>
                    <a:pt x="108" y="292"/>
                    <a:pt x="145" y="292"/>
                  </a:cubicBezTo>
                  <a:cubicBezTo>
                    <a:pt x="183" y="292"/>
                    <a:pt x="220" y="278"/>
                    <a:pt x="247" y="251"/>
                  </a:cubicBezTo>
                  <a:cubicBezTo>
                    <a:pt x="274" y="224"/>
                    <a:pt x="291" y="183"/>
                    <a:pt x="291" y="146"/>
                  </a:cubicBezTo>
                  <a:cubicBezTo>
                    <a:pt x="291" y="109"/>
                    <a:pt x="274" y="72"/>
                    <a:pt x="247" y="45"/>
                  </a:cubicBezTo>
                  <a:cubicBezTo>
                    <a:pt x="220" y="18"/>
                    <a:pt x="183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609850" y="3426500"/>
              <a:ext cx="52850" cy="43050"/>
            </a:xfrm>
            <a:custGeom>
              <a:avLst/>
              <a:gdLst/>
              <a:ahLst/>
              <a:cxnLst/>
              <a:rect l="l" t="t" r="r" b="b"/>
              <a:pathLst>
                <a:path w="2114" h="1722" extrusionOk="0">
                  <a:moveTo>
                    <a:pt x="146" y="1"/>
                  </a:moveTo>
                  <a:cubicBezTo>
                    <a:pt x="65" y="1"/>
                    <a:pt x="1" y="65"/>
                    <a:pt x="1" y="146"/>
                  </a:cubicBezTo>
                  <a:cubicBezTo>
                    <a:pt x="1" y="224"/>
                    <a:pt x="65" y="292"/>
                    <a:pt x="146" y="292"/>
                  </a:cubicBezTo>
                  <a:cubicBezTo>
                    <a:pt x="944" y="292"/>
                    <a:pt x="1630" y="833"/>
                    <a:pt x="1813" y="1610"/>
                  </a:cubicBezTo>
                  <a:cubicBezTo>
                    <a:pt x="1830" y="1674"/>
                    <a:pt x="1891" y="1722"/>
                    <a:pt x="1955" y="1722"/>
                  </a:cubicBezTo>
                  <a:cubicBezTo>
                    <a:pt x="1965" y="1722"/>
                    <a:pt x="1978" y="1718"/>
                    <a:pt x="1989" y="1715"/>
                  </a:cubicBezTo>
                  <a:cubicBezTo>
                    <a:pt x="2066" y="1698"/>
                    <a:pt x="2114" y="1620"/>
                    <a:pt x="2097" y="1542"/>
                  </a:cubicBezTo>
                  <a:cubicBezTo>
                    <a:pt x="1995" y="1110"/>
                    <a:pt x="1745" y="718"/>
                    <a:pt x="1397" y="440"/>
                  </a:cubicBezTo>
                  <a:cubicBezTo>
                    <a:pt x="1045" y="156"/>
                    <a:pt x="599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6547300" y="3472900"/>
              <a:ext cx="7475" cy="7300"/>
            </a:xfrm>
            <a:custGeom>
              <a:avLst/>
              <a:gdLst/>
              <a:ahLst/>
              <a:cxnLst/>
              <a:rect l="l" t="t" r="r" b="b"/>
              <a:pathLst>
                <a:path w="299" h="292" extrusionOk="0">
                  <a:moveTo>
                    <a:pt x="146" y="1"/>
                  </a:moveTo>
                  <a:cubicBezTo>
                    <a:pt x="65" y="1"/>
                    <a:pt x="1" y="69"/>
                    <a:pt x="1" y="146"/>
                  </a:cubicBezTo>
                  <a:cubicBezTo>
                    <a:pt x="1" y="227"/>
                    <a:pt x="65" y="292"/>
                    <a:pt x="146" y="292"/>
                  </a:cubicBezTo>
                  <a:lnTo>
                    <a:pt x="153" y="292"/>
                  </a:lnTo>
                  <a:cubicBezTo>
                    <a:pt x="234" y="292"/>
                    <a:pt x="298" y="227"/>
                    <a:pt x="298" y="146"/>
                  </a:cubicBezTo>
                  <a:cubicBezTo>
                    <a:pt x="298" y="69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75" name="Google Shape;875;p38"/>
          <p:cNvSpPr/>
          <p:nvPr/>
        </p:nvSpPr>
        <p:spPr>
          <a:xfrm>
            <a:off x="4726212" y="4868574"/>
            <a:ext cx="16264" cy="17625"/>
          </a:xfrm>
          <a:custGeom>
            <a:avLst/>
            <a:gdLst/>
            <a:ahLst/>
            <a:cxnLst/>
            <a:rect l="l" t="t" r="r" b="b"/>
            <a:pathLst>
              <a:path w="251" h="272" extrusionOk="0">
                <a:moveTo>
                  <a:pt x="125" y="1"/>
                </a:moveTo>
                <a:cubicBezTo>
                  <a:pt x="58" y="1"/>
                  <a:pt x="0" y="58"/>
                  <a:pt x="0" y="126"/>
                </a:cubicBezTo>
                <a:lnTo>
                  <a:pt x="0" y="146"/>
                </a:lnTo>
                <a:cubicBezTo>
                  <a:pt x="0" y="214"/>
                  <a:pt x="58" y="271"/>
                  <a:pt x="125" y="271"/>
                </a:cubicBezTo>
                <a:cubicBezTo>
                  <a:pt x="196" y="271"/>
                  <a:pt x="250" y="214"/>
                  <a:pt x="250" y="146"/>
                </a:cubicBezTo>
                <a:lnTo>
                  <a:pt x="250" y="126"/>
                </a:lnTo>
                <a:cubicBezTo>
                  <a:pt x="250" y="58"/>
                  <a:pt x="196" y="1"/>
                  <a:pt x="1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6" name="Google Shape;876;p38"/>
          <p:cNvSpPr/>
          <p:nvPr/>
        </p:nvSpPr>
        <p:spPr>
          <a:xfrm>
            <a:off x="4413834" y="4712418"/>
            <a:ext cx="416708" cy="336748"/>
          </a:xfrm>
          <a:custGeom>
            <a:avLst/>
            <a:gdLst/>
            <a:ahLst/>
            <a:cxnLst/>
            <a:rect l="l" t="t" r="r" b="b"/>
            <a:pathLst>
              <a:path w="6431" h="5197" extrusionOk="0">
                <a:moveTo>
                  <a:pt x="5751" y="1999"/>
                </a:moveTo>
                <a:cubicBezTo>
                  <a:pt x="5994" y="2056"/>
                  <a:pt x="6177" y="2276"/>
                  <a:pt x="6177" y="2536"/>
                </a:cubicBezTo>
                <a:cubicBezTo>
                  <a:pt x="6177" y="2800"/>
                  <a:pt x="5994" y="3016"/>
                  <a:pt x="5751" y="3074"/>
                </a:cubicBezTo>
                <a:lnTo>
                  <a:pt x="5751" y="1999"/>
                </a:lnTo>
                <a:close/>
                <a:moveTo>
                  <a:pt x="1407" y="1657"/>
                </a:moveTo>
                <a:lnTo>
                  <a:pt x="1407" y="3415"/>
                </a:lnTo>
                <a:lnTo>
                  <a:pt x="741" y="3415"/>
                </a:lnTo>
                <a:cubicBezTo>
                  <a:pt x="470" y="3415"/>
                  <a:pt x="250" y="3195"/>
                  <a:pt x="250" y="2925"/>
                </a:cubicBezTo>
                <a:lnTo>
                  <a:pt x="250" y="2147"/>
                </a:lnTo>
                <a:cubicBezTo>
                  <a:pt x="250" y="1877"/>
                  <a:pt x="470" y="1657"/>
                  <a:pt x="741" y="1657"/>
                </a:cubicBezTo>
                <a:close/>
                <a:moveTo>
                  <a:pt x="1447" y="3665"/>
                </a:moveTo>
                <a:lnTo>
                  <a:pt x="1934" y="4947"/>
                </a:lnTo>
                <a:lnTo>
                  <a:pt x="1474" y="4947"/>
                </a:lnTo>
                <a:lnTo>
                  <a:pt x="987" y="3665"/>
                </a:lnTo>
                <a:close/>
                <a:moveTo>
                  <a:pt x="5288" y="0"/>
                </a:moveTo>
                <a:cubicBezTo>
                  <a:pt x="5180" y="0"/>
                  <a:pt x="5082" y="38"/>
                  <a:pt x="5000" y="99"/>
                </a:cubicBezTo>
                <a:lnTo>
                  <a:pt x="3658" y="602"/>
                </a:lnTo>
                <a:cubicBezTo>
                  <a:pt x="3594" y="626"/>
                  <a:pt x="3560" y="700"/>
                  <a:pt x="3584" y="765"/>
                </a:cubicBezTo>
                <a:cubicBezTo>
                  <a:pt x="3604" y="815"/>
                  <a:pt x="3651" y="846"/>
                  <a:pt x="3702" y="846"/>
                </a:cubicBezTo>
                <a:cubicBezTo>
                  <a:pt x="3716" y="846"/>
                  <a:pt x="3733" y="842"/>
                  <a:pt x="3746" y="839"/>
                </a:cubicBezTo>
                <a:lnTo>
                  <a:pt x="4825" y="433"/>
                </a:lnTo>
                <a:lnTo>
                  <a:pt x="4825" y="433"/>
                </a:lnTo>
                <a:cubicBezTo>
                  <a:pt x="4821" y="443"/>
                  <a:pt x="4821" y="454"/>
                  <a:pt x="4821" y="464"/>
                </a:cubicBezTo>
                <a:lnTo>
                  <a:pt x="4821" y="1921"/>
                </a:lnTo>
                <a:cubicBezTo>
                  <a:pt x="4821" y="1992"/>
                  <a:pt x="4879" y="2046"/>
                  <a:pt x="4946" y="2046"/>
                </a:cubicBezTo>
                <a:cubicBezTo>
                  <a:pt x="5017" y="2046"/>
                  <a:pt x="5071" y="1992"/>
                  <a:pt x="5071" y="1921"/>
                </a:cubicBezTo>
                <a:lnTo>
                  <a:pt x="5071" y="464"/>
                </a:lnTo>
                <a:cubicBezTo>
                  <a:pt x="5071" y="349"/>
                  <a:pt x="5169" y="251"/>
                  <a:pt x="5288" y="251"/>
                </a:cubicBezTo>
                <a:cubicBezTo>
                  <a:pt x="5403" y="251"/>
                  <a:pt x="5501" y="349"/>
                  <a:pt x="5501" y="464"/>
                </a:cubicBezTo>
                <a:lnTo>
                  <a:pt x="5501" y="4609"/>
                </a:lnTo>
                <a:cubicBezTo>
                  <a:pt x="5501" y="4727"/>
                  <a:pt x="5403" y="4822"/>
                  <a:pt x="5288" y="4822"/>
                </a:cubicBezTo>
                <a:cubicBezTo>
                  <a:pt x="5169" y="4822"/>
                  <a:pt x="5071" y="4727"/>
                  <a:pt x="5071" y="4609"/>
                </a:cubicBezTo>
                <a:lnTo>
                  <a:pt x="5071" y="3091"/>
                </a:lnTo>
                <a:cubicBezTo>
                  <a:pt x="5071" y="3020"/>
                  <a:pt x="5017" y="2962"/>
                  <a:pt x="4946" y="2962"/>
                </a:cubicBezTo>
                <a:cubicBezTo>
                  <a:pt x="4879" y="2962"/>
                  <a:pt x="4821" y="3020"/>
                  <a:pt x="4821" y="3091"/>
                </a:cubicBezTo>
                <a:lnTo>
                  <a:pt x="4821" y="4609"/>
                </a:lnTo>
                <a:cubicBezTo>
                  <a:pt x="4821" y="4619"/>
                  <a:pt x="4821" y="4629"/>
                  <a:pt x="4825" y="4639"/>
                </a:cubicBezTo>
                <a:lnTo>
                  <a:pt x="1657" y="3456"/>
                </a:lnTo>
                <a:lnTo>
                  <a:pt x="1657" y="1620"/>
                </a:lnTo>
                <a:lnTo>
                  <a:pt x="2931" y="1143"/>
                </a:lnTo>
                <a:cubicBezTo>
                  <a:pt x="2999" y="1116"/>
                  <a:pt x="3029" y="1045"/>
                  <a:pt x="3006" y="981"/>
                </a:cubicBezTo>
                <a:cubicBezTo>
                  <a:pt x="2987" y="931"/>
                  <a:pt x="2938" y="899"/>
                  <a:pt x="2886" y="899"/>
                </a:cubicBezTo>
                <a:cubicBezTo>
                  <a:pt x="2872" y="899"/>
                  <a:pt x="2857" y="901"/>
                  <a:pt x="2843" y="907"/>
                </a:cubicBezTo>
                <a:lnTo>
                  <a:pt x="1511" y="1407"/>
                </a:lnTo>
                <a:lnTo>
                  <a:pt x="741" y="1407"/>
                </a:lnTo>
                <a:cubicBezTo>
                  <a:pt x="331" y="1407"/>
                  <a:pt x="0" y="1738"/>
                  <a:pt x="0" y="2147"/>
                </a:cubicBezTo>
                <a:lnTo>
                  <a:pt x="0" y="2925"/>
                </a:lnTo>
                <a:cubicBezTo>
                  <a:pt x="0" y="3327"/>
                  <a:pt x="321" y="3655"/>
                  <a:pt x="717" y="3665"/>
                </a:cubicBezTo>
                <a:lnTo>
                  <a:pt x="1271" y="5116"/>
                </a:lnTo>
                <a:cubicBezTo>
                  <a:pt x="1288" y="5163"/>
                  <a:pt x="1336" y="5197"/>
                  <a:pt x="1390" y="5197"/>
                </a:cubicBezTo>
                <a:lnTo>
                  <a:pt x="2117" y="5197"/>
                </a:lnTo>
                <a:cubicBezTo>
                  <a:pt x="2157" y="5197"/>
                  <a:pt x="2198" y="5176"/>
                  <a:pt x="2221" y="5143"/>
                </a:cubicBezTo>
                <a:cubicBezTo>
                  <a:pt x="2242" y="5109"/>
                  <a:pt x="2248" y="5065"/>
                  <a:pt x="2235" y="5028"/>
                </a:cubicBezTo>
                <a:lnTo>
                  <a:pt x="1748" y="3757"/>
                </a:lnTo>
                <a:lnTo>
                  <a:pt x="5000" y="4974"/>
                </a:lnTo>
                <a:cubicBezTo>
                  <a:pt x="5078" y="5038"/>
                  <a:pt x="5180" y="5075"/>
                  <a:pt x="5288" y="5075"/>
                </a:cubicBezTo>
                <a:cubicBezTo>
                  <a:pt x="5541" y="5075"/>
                  <a:pt x="5751" y="4865"/>
                  <a:pt x="5751" y="4609"/>
                </a:cubicBezTo>
                <a:lnTo>
                  <a:pt x="5751" y="3331"/>
                </a:lnTo>
                <a:cubicBezTo>
                  <a:pt x="6133" y="3270"/>
                  <a:pt x="6427" y="2938"/>
                  <a:pt x="6427" y="2536"/>
                </a:cubicBezTo>
                <a:cubicBezTo>
                  <a:pt x="6430" y="2137"/>
                  <a:pt x="6136" y="1802"/>
                  <a:pt x="5751" y="1742"/>
                </a:cubicBezTo>
                <a:lnTo>
                  <a:pt x="5751" y="464"/>
                </a:lnTo>
                <a:cubicBezTo>
                  <a:pt x="5751" y="210"/>
                  <a:pt x="5541" y="0"/>
                  <a:pt x="52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7" name="Google Shape;877;p38"/>
          <p:cNvSpPr/>
          <p:nvPr/>
        </p:nvSpPr>
        <p:spPr>
          <a:xfrm>
            <a:off x="4619300" y="4760624"/>
            <a:ext cx="16459" cy="16264"/>
          </a:xfrm>
          <a:custGeom>
            <a:avLst/>
            <a:gdLst/>
            <a:ahLst/>
            <a:cxnLst/>
            <a:rect l="l" t="t" r="r" b="b"/>
            <a:pathLst>
              <a:path w="254" h="251" extrusionOk="0">
                <a:moveTo>
                  <a:pt x="129" y="0"/>
                </a:moveTo>
                <a:cubicBezTo>
                  <a:pt x="95" y="0"/>
                  <a:pt x="61" y="14"/>
                  <a:pt x="38" y="37"/>
                </a:cubicBezTo>
                <a:cubicBezTo>
                  <a:pt x="14" y="61"/>
                  <a:pt x="0" y="95"/>
                  <a:pt x="0" y="125"/>
                </a:cubicBezTo>
                <a:cubicBezTo>
                  <a:pt x="0" y="159"/>
                  <a:pt x="14" y="193"/>
                  <a:pt x="38" y="217"/>
                </a:cubicBezTo>
                <a:cubicBezTo>
                  <a:pt x="61" y="237"/>
                  <a:pt x="95" y="250"/>
                  <a:pt x="129" y="250"/>
                </a:cubicBezTo>
                <a:cubicBezTo>
                  <a:pt x="159" y="250"/>
                  <a:pt x="193" y="237"/>
                  <a:pt x="217" y="217"/>
                </a:cubicBezTo>
                <a:cubicBezTo>
                  <a:pt x="240" y="193"/>
                  <a:pt x="254" y="159"/>
                  <a:pt x="254" y="125"/>
                </a:cubicBezTo>
                <a:cubicBezTo>
                  <a:pt x="254" y="95"/>
                  <a:pt x="240" y="61"/>
                  <a:pt x="217" y="37"/>
                </a:cubicBezTo>
                <a:cubicBezTo>
                  <a:pt x="193" y="14"/>
                  <a:pt x="159" y="0"/>
                  <a:pt x="1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8" name="Google Shape;878;p38"/>
          <p:cNvSpPr/>
          <p:nvPr/>
        </p:nvSpPr>
        <p:spPr>
          <a:xfrm>
            <a:off x="4459384" y="4848876"/>
            <a:ext cx="16264" cy="16264"/>
          </a:xfrm>
          <a:custGeom>
            <a:avLst/>
            <a:gdLst/>
            <a:ahLst/>
            <a:cxnLst/>
            <a:rect l="l" t="t" r="r" b="b"/>
            <a:pathLst>
              <a:path w="251" h="251" extrusionOk="0">
                <a:moveTo>
                  <a:pt x="125" y="1"/>
                </a:moveTo>
                <a:cubicBezTo>
                  <a:pt x="95" y="1"/>
                  <a:pt x="61" y="14"/>
                  <a:pt x="38" y="38"/>
                </a:cubicBezTo>
                <a:cubicBezTo>
                  <a:pt x="14" y="58"/>
                  <a:pt x="0" y="92"/>
                  <a:pt x="0" y="126"/>
                </a:cubicBezTo>
                <a:cubicBezTo>
                  <a:pt x="0" y="160"/>
                  <a:pt x="14" y="190"/>
                  <a:pt x="38" y="214"/>
                </a:cubicBezTo>
                <a:cubicBezTo>
                  <a:pt x="61" y="237"/>
                  <a:pt x="92" y="251"/>
                  <a:pt x="125" y="251"/>
                </a:cubicBezTo>
                <a:cubicBezTo>
                  <a:pt x="159" y="251"/>
                  <a:pt x="193" y="237"/>
                  <a:pt x="217" y="214"/>
                </a:cubicBezTo>
                <a:cubicBezTo>
                  <a:pt x="237" y="190"/>
                  <a:pt x="251" y="160"/>
                  <a:pt x="251" y="126"/>
                </a:cubicBezTo>
                <a:cubicBezTo>
                  <a:pt x="251" y="92"/>
                  <a:pt x="237" y="58"/>
                  <a:pt x="217" y="38"/>
                </a:cubicBezTo>
                <a:cubicBezTo>
                  <a:pt x="193" y="14"/>
                  <a:pt x="159" y="1"/>
                  <a:pt x="1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9" name="Google Shape;879;p38"/>
          <p:cNvSpPr/>
          <p:nvPr/>
        </p:nvSpPr>
        <p:spPr>
          <a:xfrm>
            <a:off x="4447981" y="4895530"/>
            <a:ext cx="42377" cy="16329"/>
          </a:xfrm>
          <a:custGeom>
            <a:avLst/>
            <a:gdLst/>
            <a:ahLst/>
            <a:cxnLst/>
            <a:rect l="l" t="t" r="r" b="b"/>
            <a:pathLst>
              <a:path w="654" h="252" extrusionOk="0">
                <a:moveTo>
                  <a:pt x="126" y="1"/>
                </a:moveTo>
                <a:cubicBezTo>
                  <a:pt x="58" y="1"/>
                  <a:pt x="1" y="55"/>
                  <a:pt x="1" y="126"/>
                </a:cubicBezTo>
                <a:cubicBezTo>
                  <a:pt x="1" y="194"/>
                  <a:pt x="58" y="251"/>
                  <a:pt x="126" y="251"/>
                </a:cubicBezTo>
                <a:lnTo>
                  <a:pt x="528" y="251"/>
                </a:lnTo>
                <a:cubicBezTo>
                  <a:pt x="599" y="251"/>
                  <a:pt x="653" y="194"/>
                  <a:pt x="653" y="126"/>
                </a:cubicBezTo>
                <a:cubicBezTo>
                  <a:pt x="653" y="55"/>
                  <a:pt x="599" y="1"/>
                  <a:pt x="5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0" name="Google Shape;880;p38"/>
          <p:cNvSpPr/>
          <p:nvPr/>
        </p:nvSpPr>
        <p:spPr>
          <a:xfrm>
            <a:off x="6918561" y="5037085"/>
            <a:ext cx="13239" cy="13177"/>
          </a:xfrm>
          <a:custGeom>
            <a:avLst/>
            <a:gdLst/>
            <a:ahLst/>
            <a:cxnLst/>
            <a:rect l="l" t="t" r="r" b="b"/>
            <a:pathLst>
              <a:path w="218" h="217" extrusionOk="0">
                <a:moveTo>
                  <a:pt x="109" y="1"/>
                </a:moveTo>
                <a:cubicBezTo>
                  <a:pt x="82" y="1"/>
                  <a:pt x="52" y="14"/>
                  <a:pt x="35" y="34"/>
                </a:cubicBezTo>
                <a:cubicBezTo>
                  <a:pt x="14" y="55"/>
                  <a:pt x="1" y="82"/>
                  <a:pt x="1" y="109"/>
                </a:cubicBezTo>
                <a:cubicBezTo>
                  <a:pt x="1" y="139"/>
                  <a:pt x="14" y="166"/>
                  <a:pt x="35" y="186"/>
                </a:cubicBezTo>
                <a:cubicBezTo>
                  <a:pt x="55" y="207"/>
                  <a:pt x="82" y="217"/>
                  <a:pt x="109" y="217"/>
                </a:cubicBezTo>
                <a:cubicBezTo>
                  <a:pt x="139" y="217"/>
                  <a:pt x="167" y="207"/>
                  <a:pt x="187" y="186"/>
                </a:cubicBezTo>
                <a:cubicBezTo>
                  <a:pt x="207" y="166"/>
                  <a:pt x="217" y="139"/>
                  <a:pt x="217" y="109"/>
                </a:cubicBezTo>
                <a:cubicBezTo>
                  <a:pt x="217" y="82"/>
                  <a:pt x="207" y="55"/>
                  <a:pt x="187" y="34"/>
                </a:cubicBezTo>
                <a:cubicBezTo>
                  <a:pt x="167" y="14"/>
                  <a:pt x="139" y="1"/>
                  <a:pt x="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1" name="Google Shape;881;p38"/>
          <p:cNvSpPr/>
          <p:nvPr/>
        </p:nvSpPr>
        <p:spPr>
          <a:xfrm>
            <a:off x="6822308" y="4919635"/>
            <a:ext cx="13177" cy="74391"/>
          </a:xfrm>
          <a:custGeom>
            <a:avLst/>
            <a:gdLst/>
            <a:ahLst/>
            <a:cxnLst/>
            <a:rect l="l" t="t" r="r" b="b"/>
            <a:pathLst>
              <a:path w="217" h="1225" extrusionOk="0">
                <a:moveTo>
                  <a:pt x="108" y="1"/>
                </a:moveTo>
                <a:cubicBezTo>
                  <a:pt x="48" y="1"/>
                  <a:pt x="0" y="51"/>
                  <a:pt x="0" y="109"/>
                </a:cubicBezTo>
                <a:lnTo>
                  <a:pt x="0" y="1116"/>
                </a:lnTo>
                <a:cubicBezTo>
                  <a:pt x="0" y="1174"/>
                  <a:pt x="48" y="1225"/>
                  <a:pt x="108" y="1225"/>
                </a:cubicBezTo>
                <a:cubicBezTo>
                  <a:pt x="169" y="1225"/>
                  <a:pt x="217" y="1174"/>
                  <a:pt x="217" y="1116"/>
                </a:cubicBezTo>
                <a:lnTo>
                  <a:pt x="217" y="109"/>
                </a:lnTo>
                <a:cubicBezTo>
                  <a:pt x="217" y="51"/>
                  <a:pt x="169" y="1"/>
                  <a:pt x="1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2" name="Google Shape;882;p38"/>
          <p:cNvSpPr/>
          <p:nvPr/>
        </p:nvSpPr>
        <p:spPr>
          <a:xfrm>
            <a:off x="6822308" y="4892369"/>
            <a:ext cx="13177" cy="13177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108" y="0"/>
                </a:moveTo>
                <a:cubicBezTo>
                  <a:pt x="78" y="0"/>
                  <a:pt x="51" y="10"/>
                  <a:pt x="31" y="30"/>
                </a:cubicBezTo>
                <a:cubicBezTo>
                  <a:pt x="10" y="51"/>
                  <a:pt x="0" y="78"/>
                  <a:pt x="0" y="108"/>
                </a:cubicBezTo>
                <a:cubicBezTo>
                  <a:pt x="0" y="135"/>
                  <a:pt x="10" y="162"/>
                  <a:pt x="31" y="183"/>
                </a:cubicBezTo>
                <a:cubicBezTo>
                  <a:pt x="51" y="203"/>
                  <a:pt x="78" y="216"/>
                  <a:pt x="108" y="216"/>
                </a:cubicBezTo>
                <a:cubicBezTo>
                  <a:pt x="136" y="216"/>
                  <a:pt x="166" y="203"/>
                  <a:pt x="186" y="183"/>
                </a:cubicBezTo>
                <a:cubicBezTo>
                  <a:pt x="203" y="162"/>
                  <a:pt x="217" y="135"/>
                  <a:pt x="217" y="108"/>
                </a:cubicBezTo>
                <a:cubicBezTo>
                  <a:pt x="217" y="78"/>
                  <a:pt x="203" y="51"/>
                  <a:pt x="186" y="30"/>
                </a:cubicBezTo>
                <a:cubicBezTo>
                  <a:pt x="166" y="10"/>
                  <a:pt x="136" y="0"/>
                  <a:pt x="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4" name="Google Shape;884;p38"/>
          <p:cNvSpPr/>
          <p:nvPr/>
        </p:nvSpPr>
        <p:spPr>
          <a:xfrm>
            <a:off x="6969694" y="4937125"/>
            <a:ext cx="13239" cy="13177"/>
          </a:xfrm>
          <a:custGeom>
            <a:avLst/>
            <a:gdLst/>
            <a:ahLst/>
            <a:cxnLst/>
            <a:rect l="l" t="t" r="r" b="b"/>
            <a:pathLst>
              <a:path w="218" h="217" extrusionOk="0">
                <a:moveTo>
                  <a:pt x="109" y="0"/>
                </a:moveTo>
                <a:cubicBezTo>
                  <a:pt x="82" y="0"/>
                  <a:pt x="51" y="14"/>
                  <a:pt x="31" y="34"/>
                </a:cubicBezTo>
                <a:cubicBezTo>
                  <a:pt x="11" y="54"/>
                  <a:pt x="1" y="81"/>
                  <a:pt x="1" y="108"/>
                </a:cubicBezTo>
                <a:cubicBezTo>
                  <a:pt x="1" y="135"/>
                  <a:pt x="11" y="166"/>
                  <a:pt x="31" y="186"/>
                </a:cubicBezTo>
                <a:cubicBezTo>
                  <a:pt x="51" y="206"/>
                  <a:pt x="82" y="216"/>
                  <a:pt x="109" y="216"/>
                </a:cubicBezTo>
                <a:cubicBezTo>
                  <a:pt x="136" y="216"/>
                  <a:pt x="166" y="206"/>
                  <a:pt x="187" y="186"/>
                </a:cubicBezTo>
                <a:cubicBezTo>
                  <a:pt x="207" y="166"/>
                  <a:pt x="217" y="135"/>
                  <a:pt x="217" y="108"/>
                </a:cubicBezTo>
                <a:cubicBezTo>
                  <a:pt x="217" y="81"/>
                  <a:pt x="207" y="54"/>
                  <a:pt x="187" y="34"/>
                </a:cubicBezTo>
                <a:cubicBezTo>
                  <a:pt x="166" y="14"/>
                  <a:pt x="136" y="0"/>
                  <a:pt x="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6960463" y="4794657"/>
            <a:ext cx="26112" cy="24655"/>
          </a:xfrm>
          <a:custGeom>
            <a:avLst/>
            <a:gdLst/>
            <a:ahLst/>
            <a:cxnLst/>
            <a:rect l="l" t="t" r="r" b="b"/>
            <a:pathLst>
              <a:path w="430" h="406" extrusionOk="0">
                <a:moveTo>
                  <a:pt x="310" y="1"/>
                </a:moveTo>
                <a:cubicBezTo>
                  <a:pt x="282" y="1"/>
                  <a:pt x="254" y="12"/>
                  <a:pt x="234" y="34"/>
                </a:cubicBezTo>
                <a:lnTo>
                  <a:pt x="45" y="220"/>
                </a:lnTo>
                <a:cubicBezTo>
                  <a:pt x="1" y="264"/>
                  <a:pt x="1" y="331"/>
                  <a:pt x="45" y="375"/>
                </a:cubicBezTo>
                <a:cubicBezTo>
                  <a:pt x="65" y="395"/>
                  <a:pt x="92" y="405"/>
                  <a:pt x="122" y="405"/>
                </a:cubicBezTo>
                <a:cubicBezTo>
                  <a:pt x="149" y="405"/>
                  <a:pt x="176" y="395"/>
                  <a:pt x="197" y="375"/>
                </a:cubicBezTo>
                <a:lnTo>
                  <a:pt x="386" y="186"/>
                </a:lnTo>
                <a:cubicBezTo>
                  <a:pt x="430" y="142"/>
                  <a:pt x="430" y="74"/>
                  <a:pt x="386" y="34"/>
                </a:cubicBezTo>
                <a:cubicBezTo>
                  <a:pt x="366" y="12"/>
                  <a:pt x="338" y="1"/>
                  <a:pt x="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9126434" y="4708901"/>
            <a:ext cx="336964" cy="336964"/>
          </a:xfrm>
          <a:custGeom>
            <a:avLst/>
            <a:gdLst/>
            <a:ahLst/>
            <a:cxnLst/>
            <a:rect l="l" t="t" r="r" b="b"/>
            <a:pathLst>
              <a:path w="5120" h="5120" extrusionOk="0">
                <a:moveTo>
                  <a:pt x="2090" y="200"/>
                </a:moveTo>
                <a:cubicBezTo>
                  <a:pt x="2293" y="200"/>
                  <a:pt x="2458" y="366"/>
                  <a:pt x="2458" y="568"/>
                </a:cubicBezTo>
                <a:lnTo>
                  <a:pt x="2458" y="940"/>
                </a:lnTo>
                <a:lnTo>
                  <a:pt x="2090" y="940"/>
                </a:lnTo>
                <a:cubicBezTo>
                  <a:pt x="1884" y="940"/>
                  <a:pt x="1718" y="775"/>
                  <a:pt x="1718" y="568"/>
                </a:cubicBezTo>
                <a:cubicBezTo>
                  <a:pt x="1718" y="366"/>
                  <a:pt x="1884" y="200"/>
                  <a:pt x="2090" y="200"/>
                </a:cubicBezTo>
                <a:close/>
                <a:moveTo>
                  <a:pt x="3030" y="200"/>
                </a:moveTo>
                <a:cubicBezTo>
                  <a:pt x="3233" y="200"/>
                  <a:pt x="3398" y="366"/>
                  <a:pt x="3398" y="568"/>
                </a:cubicBezTo>
                <a:cubicBezTo>
                  <a:pt x="3398" y="775"/>
                  <a:pt x="3233" y="940"/>
                  <a:pt x="3030" y="940"/>
                </a:cubicBezTo>
                <a:lnTo>
                  <a:pt x="2661" y="940"/>
                </a:lnTo>
                <a:lnTo>
                  <a:pt x="2661" y="568"/>
                </a:lnTo>
                <a:cubicBezTo>
                  <a:pt x="2661" y="366"/>
                  <a:pt x="2827" y="200"/>
                  <a:pt x="3030" y="200"/>
                </a:cubicBezTo>
                <a:close/>
                <a:moveTo>
                  <a:pt x="1799" y="1140"/>
                </a:moveTo>
                <a:lnTo>
                  <a:pt x="1799" y="2259"/>
                </a:lnTo>
                <a:lnTo>
                  <a:pt x="200" y="2259"/>
                </a:lnTo>
                <a:lnTo>
                  <a:pt x="200" y="1495"/>
                </a:lnTo>
                <a:cubicBezTo>
                  <a:pt x="200" y="1299"/>
                  <a:pt x="359" y="1140"/>
                  <a:pt x="555" y="1140"/>
                </a:cubicBezTo>
                <a:close/>
                <a:moveTo>
                  <a:pt x="3118" y="1140"/>
                </a:moveTo>
                <a:lnTo>
                  <a:pt x="3118" y="2259"/>
                </a:lnTo>
                <a:lnTo>
                  <a:pt x="1999" y="2259"/>
                </a:lnTo>
                <a:lnTo>
                  <a:pt x="1999" y="1140"/>
                </a:lnTo>
                <a:close/>
                <a:moveTo>
                  <a:pt x="4561" y="1140"/>
                </a:moveTo>
                <a:cubicBezTo>
                  <a:pt x="4757" y="1140"/>
                  <a:pt x="4916" y="1299"/>
                  <a:pt x="4916" y="1495"/>
                </a:cubicBezTo>
                <a:lnTo>
                  <a:pt x="4916" y="2259"/>
                </a:lnTo>
                <a:lnTo>
                  <a:pt x="3317" y="2259"/>
                </a:lnTo>
                <a:lnTo>
                  <a:pt x="3317" y="1140"/>
                </a:lnTo>
                <a:close/>
                <a:moveTo>
                  <a:pt x="2090" y="1"/>
                </a:moveTo>
                <a:cubicBezTo>
                  <a:pt x="1776" y="1"/>
                  <a:pt x="1519" y="257"/>
                  <a:pt x="1519" y="568"/>
                </a:cubicBezTo>
                <a:cubicBezTo>
                  <a:pt x="1519" y="687"/>
                  <a:pt x="1556" y="798"/>
                  <a:pt x="1617" y="890"/>
                </a:cubicBezTo>
                <a:cubicBezTo>
                  <a:pt x="1295" y="771"/>
                  <a:pt x="1066" y="464"/>
                  <a:pt x="1066" y="102"/>
                </a:cubicBezTo>
                <a:cubicBezTo>
                  <a:pt x="1066" y="48"/>
                  <a:pt x="1022" y="4"/>
                  <a:pt x="968" y="4"/>
                </a:cubicBezTo>
                <a:cubicBezTo>
                  <a:pt x="910" y="4"/>
                  <a:pt x="866" y="48"/>
                  <a:pt x="866" y="102"/>
                </a:cubicBezTo>
                <a:cubicBezTo>
                  <a:pt x="866" y="447"/>
                  <a:pt x="1035" y="751"/>
                  <a:pt x="1292" y="940"/>
                </a:cubicBezTo>
                <a:lnTo>
                  <a:pt x="555" y="940"/>
                </a:lnTo>
                <a:cubicBezTo>
                  <a:pt x="247" y="940"/>
                  <a:pt x="1" y="1191"/>
                  <a:pt x="1" y="1495"/>
                </a:cubicBezTo>
                <a:lnTo>
                  <a:pt x="1" y="2360"/>
                </a:lnTo>
                <a:cubicBezTo>
                  <a:pt x="1" y="2414"/>
                  <a:pt x="45" y="2458"/>
                  <a:pt x="99" y="2458"/>
                </a:cubicBezTo>
                <a:lnTo>
                  <a:pt x="258" y="2458"/>
                </a:lnTo>
                <a:lnTo>
                  <a:pt x="258" y="4619"/>
                </a:lnTo>
                <a:cubicBezTo>
                  <a:pt x="258" y="4896"/>
                  <a:pt x="484" y="5119"/>
                  <a:pt x="758" y="5119"/>
                </a:cubicBezTo>
                <a:lnTo>
                  <a:pt x="4358" y="5119"/>
                </a:lnTo>
                <a:cubicBezTo>
                  <a:pt x="4632" y="5119"/>
                  <a:pt x="4859" y="4896"/>
                  <a:pt x="4859" y="4619"/>
                </a:cubicBezTo>
                <a:lnTo>
                  <a:pt x="4859" y="3158"/>
                </a:lnTo>
                <a:cubicBezTo>
                  <a:pt x="4859" y="3104"/>
                  <a:pt x="4811" y="3060"/>
                  <a:pt x="4757" y="3060"/>
                </a:cubicBezTo>
                <a:cubicBezTo>
                  <a:pt x="4703" y="3060"/>
                  <a:pt x="4656" y="3104"/>
                  <a:pt x="4656" y="3158"/>
                </a:cubicBezTo>
                <a:lnTo>
                  <a:pt x="4656" y="4619"/>
                </a:lnTo>
                <a:cubicBezTo>
                  <a:pt x="4656" y="4784"/>
                  <a:pt x="4524" y="4920"/>
                  <a:pt x="4358" y="4920"/>
                </a:cubicBezTo>
                <a:lnTo>
                  <a:pt x="758" y="4920"/>
                </a:lnTo>
                <a:cubicBezTo>
                  <a:pt x="592" y="4920"/>
                  <a:pt x="457" y="4784"/>
                  <a:pt x="457" y="4619"/>
                </a:cubicBezTo>
                <a:lnTo>
                  <a:pt x="457" y="2462"/>
                </a:lnTo>
                <a:lnTo>
                  <a:pt x="5018" y="2458"/>
                </a:lnTo>
                <a:cubicBezTo>
                  <a:pt x="5072" y="2458"/>
                  <a:pt x="5116" y="2414"/>
                  <a:pt x="5116" y="2360"/>
                </a:cubicBezTo>
                <a:lnTo>
                  <a:pt x="5116" y="1495"/>
                </a:lnTo>
                <a:cubicBezTo>
                  <a:pt x="5119" y="1187"/>
                  <a:pt x="4869" y="940"/>
                  <a:pt x="4561" y="940"/>
                </a:cubicBezTo>
                <a:lnTo>
                  <a:pt x="3824" y="940"/>
                </a:lnTo>
                <a:cubicBezTo>
                  <a:pt x="4081" y="751"/>
                  <a:pt x="4250" y="447"/>
                  <a:pt x="4250" y="102"/>
                </a:cubicBezTo>
                <a:cubicBezTo>
                  <a:pt x="4250" y="48"/>
                  <a:pt x="4206" y="1"/>
                  <a:pt x="4149" y="1"/>
                </a:cubicBezTo>
                <a:cubicBezTo>
                  <a:pt x="4095" y="1"/>
                  <a:pt x="4051" y="48"/>
                  <a:pt x="4051" y="102"/>
                </a:cubicBezTo>
                <a:cubicBezTo>
                  <a:pt x="4051" y="464"/>
                  <a:pt x="3821" y="771"/>
                  <a:pt x="3503" y="890"/>
                </a:cubicBezTo>
                <a:cubicBezTo>
                  <a:pt x="3564" y="798"/>
                  <a:pt x="3598" y="687"/>
                  <a:pt x="3598" y="568"/>
                </a:cubicBezTo>
                <a:cubicBezTo>
                  <a:pt x="3598" y="257"/>
                  <a:pt x="3344" y="1"/>
                  <a:pt x="3030" y="1"/>
                </a:cubicBezTo>
                <a:cubicBezTo>
                  <a:pt x="2834" y="1"/>
                  <a:pt x="2661" y="99"/>
                  <a:pt x="2560" y="251"/>
                </a:cubicBezTo>
                <a:cubicBezTo>
                  <a:pt x="2455" y="99"/>
                  <a:pt x="2283" y="1"/>
                  <a:pt x="20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" name="Google Shape;887;p38"/>
          <p:cNvSpPr/>
          <p:nvPr/>
        </p:nvSpPr>
        <p:spPr>
          <a:xfrm>
            <a:off x="9433060" y="4881333"/>
            <a:ext cx="13163" cy="13228"/>
          </a:xfrm>
          <a:custGeom>
            <a:avLst/>
            <a:gdLst/>
            <a:ahLst/>
            <a:cxnLst/>
            <a:rect l="l" t="t" r="r" b="b"/>
            <a:pathLst>
              <a:path w="200" h="201" extrusionOk="0">
                <a:moveTo>
                  <a:pt x="98" y="1"/>
                </a:moveTo>
                <a:cubicBezTo>
                  <a:pt x="71" y="1"/>
                  <a:pt x="48" y="11"/>
                  <a:pt x="27" y="28"/>
                </a:cubicBezTo>
                <a:cubicBezTo>
                  <a:pt x="11" y="48"/>
                  <a:pt x="0" y="72"/>
                  <a:pt x="0" y="99"/>
                </a:cubicBezTo>
                <a:cubicBezTo>
                  <a:pt x="0" y="126"/>
                  <a:pt x="11" y="153"/>
                  <a:pt x="27" y="170"/>
                </a:cubicBezTo>
                <a:cubicBezTo>
                  <a:pt x="48" y="190"/>
                  <a:pt x="71" y="200"/>
                  <a:pt x="98" y="200"/>
                </a:cubicBezTo>
                <a:cubicBezTo>
                  <a:pt x="125" y="200"/>
                  <a:pt x="149" y="190"/>
                  <a:pt x="169" y="170"/>
                </a:cubicBezTo>
                <a:cubicBezTo>
                  <a:pt x="190" y="153"/>
                  <a:pt x="200" y="126"/>
                  <a:pt x="200" y="99"/>
                </a:cubicBezTo>
                <a:cubicBezTo>
                  <a:pt x="200" y="72"/>
                  <a:pt x="190" y="48"/>
                  <a:pt x="169" y="28"/>
                </a:cubicBezTo>
                <a:cubicBezTo>
                  <a:pt x="152" y="11"/>
                  <a:pt x="125" y="1"/>
                  <a:pt x="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" name="Google Shape;888;p38"/>
          <p:cNvSpPr/>
          <p:nvPr/>
        </p:nvSpPr>
        <p:spPr>
          <a:xfrm>
            <a:off x="8379851" y="2731084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Dropping ‘ID’ feature for further analysis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1420833" y="2731100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algn="ctr"/>
            <a:r>
              <a:rPr lang="e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Imputation of Null values by ‘None’ 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3795300" y="2731084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Doing </a:t>
            </a:r>
            <a:r>
              <a:rPr lang="en-IN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Univariate,Bivariate</a:t>
            </a: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Multivariate analysis</a:t>
            </a:r>
          </a:p>
        </p:txBody>
      </p:sp>
      <p:sp>
        <p:nvSpPr>
          <p:cNvPr id="891" name="Google Shape;891;p38"/>
          <p:cNvSpPr/>
          <p:nvPr/>
        </p:nvSpPr>
        <p:spPr>
          <a:xfrm>
            <a:off x="6024517" y="2731084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9857CF-A841-46B2-87AF-AD24638D0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2E73DA-A1E5-4AE5-B700-C3DF775C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1676" descr="Icon of check box. ">
            <a:extLst>
              <a:ext uri="{FF2B5EF4-FFF2-40B4-BE49-F238E27FC236}">
                <a16:creationId xmlns:a16="http://schemas.microsoft.com/office/drawing/2014/main" id="{E8CCE4FF-1425-449F-8D0D-E97F46FD04A5}"/>
              </a:ext>
            </a:extLst>
          </p:cNvPr>
          <p:cNvSpPr>
            <a:spLocks noEditPoints="1"/>
          </p:cNvSpPr>
          <p:nvPr/>
        </p:nvSpPr>
        <p:spPr bwMode="auto">
          <a:xfrm>
            <a:off x="2080310" y="4648268"/>
            <a:ext cx="397847" cy="427316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 descr="Icons of bar chart and line graph.">
            <a:extLst>
              <a:ext uri="{FF2B5EF4-FFF2-40B4-BE49-F238E27FC236}">
                <a16:creationId xmlns:a16="http://schemas.microsoft.com/office/drawing/2014/main" id="{5E613070-7DBE-4B75-9549-B1443B434C93}"/>
              </a:ext>
            </a:extLst>
          </p:cNvPr>
          <p:cNvGrpSpPr/>
          <p:nvPr/>
        </p:nvGrpSpPr>
        <p:grpSpPr>
          <a:xfrm>
            <a:off x="4363588" y="4627701"/>
            <a:ext cx="464083" cy="433879"/>
            <a:chOff x="4319588" y="2492375"/>
            <a:chExt cx="287338" cy="287338"/>
          </a:xfrm>
          <a:solidFill>
            <a:schemeClr val="accent1">
              <a:lumMod val="50000"/>
            </a:schemeClr>
          </a:solidFill>
        </p:grpSpPr>
        <p:sp>
          <p:nvSpPr>
            <p:cNvPr id="46" name="Freeform 372">
              <a:extLst>
                <a:ext uri="{FF2B5EF4-FFF2-40B4-BE49-F238E27FC236}">
                  <a16:creationId xmlns:a16="http://schemas.microsoft.com/office/drawing/2014/main" id="{46F48B06-BFBF-4194-BFBE-1C149376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73">
              <a:extLst>
                <a:ext uri="{FF2B5EF4-FFF2-40B4-BE49-F238E27FC236}">
                  <a16:creationId xmlns:a16="http://schemas.microsoft.com/office/drawing/2014/main" id="{83AA8FC1-4C8A-4E53-9303-DEE2CC6D1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Freeform 4346" descr="Icon of box and whisker chart. ">
            <a:extLst>
              <a:ext uri="{FF2B5EF4-FFF2-40B4-BE49-F238E27FC236}">
                <a16:creationId xmlns:a16="http://schemas.microsoft.com/office/drawing/2014/main" id="{3936CE76-604D-40B2-BF39-D1AE5D33125C}"/>
              </a:ext>
            </a:extLst>
          </p:cNvPr>
          <p:cNvSpPr>
            <a:spLocks noEditPoints="1"/>
          </p:cNvSpPr>
          <p:nvPr/>
        </p:nvSpPr>
        <p:spPr bwMode="auto">
          <a:xfrm>
            <a:off x="6752206" y="4648267"/>
            <a:ext cx="443766" cy="395405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9" name="Group 48" descr="Icon of gears. ">
            <a:extLst>
              <a:ext uri="{FF2B5EF4-FFF2-40B4-BE49-F238E27FC236}">
                <a16:creationId xmlns:a16="http://schemas.microsoft.com/office/drawing/2014/main" id="{9705460B-DDB9-4FAA-A571-FA83F6058399}"/>
              </a:ext>
            </a:extLst>
          </p:cNvPr>
          <p:cNvGrpSpPr/>
          <p:nvPr/>
        </p:nvGrpSpPr>
        <p:grpSpPr>
          <a:xfrm>
            <a:off x="9059361" y="4666809"/>
            <a:ext cx="460458" cy="438779"/>
            <a:chOff x="7613650" y="1387475"/>
            <a:chExt cx="284163" cy="284163"/>
          </a:xfrm>
          <a:solidFill>
            <a:schemeClr val="accent1">
              <a:lumMod val="75000"/>
            </a:schemeClr>
          </a:solidFill>
        </p:grpSpPr>
        <p:sp>
          <p:nvSpPr>
            <p:cNvPr id="50" name="Freeform 4359">
              <a:extLst>
                <a:ext uri="{FF2B5EF4-FFF2-40B4-BE49-F238E27FC236}">
                  <a16:creationId xmlns:a16="http://schemas.microsoft.com/office/drawing/2014/main" id="{1D9E3FF0-2380-44FF-B8E3-36B7ABD3C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360">
              <a:extLst>
                <a:ext uri="{FF2B5EF4-FFF2-40B4-BE49-F238E27FC236}">
                  <a16:creationId xmlns:a16="http://schemas.microsoft.com/office/drawing/2014/main" id="{6FEE635C-0035-437E-A274-A235312EB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28319"/>
            <a:ext cx="4748538" cy="6718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Countplot for ‘Gender’ variable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Dist. Plot of ‘Age’  variable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4590143" cy="81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More Male customers are present in the dataset.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Age Is Rightly skewed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Univariate Analysis</a:t>
            </a:r>
            <a:endParaRPr lang="en-IN" sz="4000" b="1" dirty="0"/>
          </a:p>
        </p:txBody>
      </p:sp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3E99E477-CD1A-41A5-9AB5-877D3CE9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0" y="2424855"/>
            <a:ext cx="4420641" cy="313233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3870514-17C3-4EBC-B65C-E912AD4D3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29" y="2424855"/>
            <a:ext cx="4420641" cy="27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35331"/>
            <a:ext cx="47485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Bar plot for ‘Occupation’ variable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Dist. Plot of ‘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Avg_Account_Balance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  variable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4590143" cy="81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More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Self_employed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customers are there in dataset ,entrepreneurs are mostly not our customers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Avg_Account_Balance Is Rightly skewed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Univariate Analysis</a:t>
            </a:r>
            <a:endParaRPr lang="en-IN" sz="4000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7598C0-4759-4BF3-962C-5303FABE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6" y="2329522"/>
            <a:ext cx="4521370" cy="305086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7DE535F-41B4-4AAD-9984-B97954CA9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0" y="2336202"/>
            <a:ext cx="4521370" cy="31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35331"/>
            <a:ext cx="4886739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Bar plot for ‘Vintage’ vs ‘Gender’ 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Box Plot for  ‘Age’ vs ‘Channel-Code’  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96246"/>
            <a:ext cx="4728344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Vintage for males has average 50 and for females has average 40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Median age of X3 is highest and lowest for X1 and X1 have heavy outliers.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Bi-variate Analysis</a:t>
            </a:r>
            <a:endParaRPr lang="en-IN" sz="4000" b="1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5115B9-8BED-4E73-92B1-E39EA8E7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5" y="2318165"/>
            <a:ext cx="4728344" cy="3250044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AD7A02-71E3-46B3-9A2C-7B33AD343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00" y="2351123"/>
            <a:ext cx="4435248" cy="31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2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27797"/>
            <a:ext cx="4849097" cy="672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Bar plot for ‘Occupation’ vs ‘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Is_Lead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’ 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 Plot for  ‘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Credit_Product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 vs ‘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Is_Lead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  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4690702" cy="1081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Self-employed are more for both interested and non-interested customers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690702" cy="1081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non-interested customers, there are more customers with no credit product and for interested customers there are more with credit products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Bi-variate Analysis</a:t>
            </a:r>
            <a:endParaRPr lang="en-IN" sz="4000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D247D11-B7F7-48AD-87C5-687E9632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" y="2336202"/>
            <a:ext cx="4743775" cy="322150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C00D386-2BB3-4226-A084-90A6F0768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59" y="2332120"/>
            <a:ext cx="4590142" cy="32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9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elements/1.1/"/>
    <ds:schemaRef ds:uri="http://purl.org/dc/terms/"/>
    <ds:schemaRef ds:uri="71af3243-3dd4-4a8d-8c0d-dd76da1f02a5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1251</Words>
  <Application>Microsoft Office PowerPoint</Application>
  <PresentationFormat>Widescreen</PresentationFormat>
  <Paragraphs>161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Calibri(light)</vt:lpstr>
      <vt:lpstr>Roboto</vt:lpstr>
      <vt:lpstr>Office Theme</vt:lpstr>
      <vt:lpstr>CREDIT CARD LEAD PREDICTION   By-Arpit Kulshrestha </vt:lpstr>
      <vt:lpstr>                    Problem Introduction:</vt:lpstr>
      <vt:lpstr>PowerPoint Presentation</vt:lpstr>
      <vt:lpstr>PowerPoint Presentation</vt:lpstr>
      <vt:lpstr> Data Pre-processing Steps 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2021-05-16T18:37:52Z</dcterms:created>
  <dcterms:modified xsi:type="dcterms:W3CDTF">2021-10-17T07:46:41Z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8018b01-d6ca-4215-a70f-0f507ff65fa4_Enabled">
    <vt:lpwstr>True</vt:lpwstr>
  </property>
  <property fmtid="{D5CDD505-2E9C-101B-9397-08002B2CF9AE}" pid="4" name="MSIP_Label_d8018b01-d6ca-4215-a70f-0f507ff65fa4_SiteId">
    <vt:lpwstr>4273e6e9-aed1-40ab-83a3-85e0d43de705</vt:lpwstr>
  </property>
  <property fmtid="{D5CDD505-2E9C-101B-9397-08002B2CF9AE}" pid="5" name="MSIP_Label_d8018b01-d6ca-4215-a70f-0f507ff65fa4_Owner">
    <vt:lpwstr>12174@cairnindia.com</vt:lpwstr>
  </property>
  <property fmtid="{D5CDD505-2E9C-101B-9397-08002B2CF9AE}" pid="6" name="MSIP_Label_d8018b01-d6ca-4215-a70f-0f507ff65fa4_SetDate">
    <vt:lpwstr>2021-05-30T13:53:28.1327238Z</vt:lpwstr>
  </property>
  <property fmtid="{D5CDD505-2E9C-101B-9397-08002B2CF9AE}" pid="7" name="MSIP_Label_d8018b01-d6ca-4215-a70f-0f507ff65fa4_Name">
    <vt:lpwstr>Internal (C3)</vt:lpwstr>
  </property>
  <property fmtid="{D5CDD505-2E9C-101B-9397-08002B2CF9AE}" pid="8" name="MSIP_Label_d8018b01-d6ca-4215-a70f-0f507ff65fa4_Application">
    <vt:lpwstr>Microsoft Azure Information Protection</vt:lpwstr>
  </property>
  <property fmtid="{D5CDD505-2E9C-101B-9397-08002B2CF9AE}" pid="9" name="MSIP_Label_d8018b01-d6ca-4215-a70f-0f507ff65fa4_ActionId">
    <vt:lpwstr>2297ad0b-3535-4753-b1f8-8c5eba15ca57</vt:lpwstr>
  </property>
  <property fmtid="{D5CDD505-2E9C-101B-9397-08002B2CF9AE}" pid="10" name="MSIP_Label_d8018b01-d6ca-4215-a70f-0f507ff65fa4_Extended_MSFT_Method">
    <vt:lpwstr>Automatic</vt:lpwstr>
  </property>
  <property fmtid="{D5CDD505-2E9C-101B-9397-08002B2CF9AE}" pid="11" name="MSIP_Label_1a837f0f-bc33-47ca-8126-9d7bb0fbe56f_Enabled">
    <vt:lpwstr>True</vt:lpwstr>
  </property>
  <property fmtid="{D5CDD505-2E9C-101B-9397-08002B2CF9AE}" pid="12" name="MSIP_Label_1a837f0f-bc33-47ca-8126-9d7bb0fbe56f_SiteId">
    <vt:lpwstr>4273e6e9-aed1-40ab-83a3-85e0d43de705</vt:lpwstr>
  </property>
  <property fmtid="{D5CDD505-2E9C-101B-9397-08002B2CF9AE}" pid="13" name="MSIP_Label_1a837f0f-bc33-47ca-8126-9d7bb0fbe56f_Owner">
    <vt:lpwstr>12174@cairnindia.com</vt:lpwstr>
  </property>
  <property fmtid="{D5CDD505-2E9C-101B-9397-08002B2CF9AE}" pid="14" name="MSIP_Label_1a837f0f-bc33-47ca-8126-9d7bb0fbe56f_SetDate">
    <vt:lpwstr>2021-05-30T13:53:28.1327238Z</vt:lpwstr>
  </property>
  <property fmtid="{D5CDD505-2E9C-101B-9397-08002B2CF9AE}" pid="15" name="MSIP_Label_1a837f0f-bc33-47ca-8126-9d7bb0fbe56f_Name">
    <vt:lpwstr>All Employees and Partners</vt:lpwstr>
  </property>
  <property fmtid="{D5CDD505-2E9C-101B-9397-08002B2CF9AE}" pid="16" name="MSIP_Label_1a837f0f-bc33-47ca-8126-9d7bb0fbe56f_Application">
    <vt:lpwstr>Microsoft Azure Information Protection</vt:lpwstr>
  </property>
  <property fmtid="{D5CDD505-2E9C-101B-9397-08002B2CF9AE}" pid="17" name="MSIP_Label_1a837f0f-bc33-47ca-8126-9d7bb0fbe56f_ActionId">
    <vt:lpwstr>2297ad0b-3535-4753-b1f8-8c5eba15ca57</vt:lpwstr>
  </property>
  <property fmtid="{D5CDD505-2E9C-101B-9397-08002B2CF9AE}" pid="18" name="MSIP_Label_1a837f0f-bc33-47ca-8126-9d7bb0fbe56f_Parent">
    <vt:lpwstr>d8018b01-d6ca-4215-a70f-0f507ff65fa4</vt:lpwstr>
  </property>
  <property fmtid="{D5CDD505-2E9C-101B-9397-08002B2CF9AE}" pid="19" name="MSIP_Label_1a837f0f-bc33-47ca-8126-9d7bb0fbe56f_Extended_MSFT_Method">
    <vt:lpwstr>Automatic</vt:lpwstr>
  </property>
  <property fmtid="{D5CDD505-2E9C-101B-9397-08002B2CF9AE}" pid="20" name="Sensitivity">
    <vt:lpwstr>Internal (C3) All Employees and Partners</vt:lpwstr>
  </property>
</Properties>
</file>