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0" r:id="rId6"/>
    <p:sldId id="262" r:id="rId7"/>
    <p:sldId id="263" r:id="rId8"/>
    <p:sldId id="266" r:id="rId9"/>
    <p:sldId id="269" r:id="rId10"/>
    <p:sldId id="270" r:id="rId11"/>
    <p:sldId id="273" r:id="rId12"/>
    <p:sldId id="271" r:id="rId13"/>
    <p:sldId id="267" r:id="rId14"/>
    <p:sldId id="268" r:id="rId15"/>
    <p:sldId id="26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3C0BA2-C405-4831-83C4-8B9B6EF68FC7}"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79EFE-697F-4A50-9DBC-C3FD420A3E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C0BA2-C405-4831-83C4-8B9B6EF68FC7}"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79EFE-697F-4A50-9DBC-C3FD420A3E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C0BA2-C405-4831-83C4-8B9B6EF68FC7}"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79EFE-697F-4A50-9DBC-C3FD420A3E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C0BA2-C405-4831-83C4-8B9B6EF68FC7}"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79EFE-697F-4A50-9DBC-C3FD420A3E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3C0BA2-C405-4831-83C4-8B9B6EF68FC7}"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79EFE-697F-4A50-9DBC-C3FD420A3E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3C0BA2-C405-4831-83C4-8B9B6EF68FC7}" type="datetimeFigureOut">
              <a:rPr lang="en-US" smtClean="0"/>
              <a:pPr/>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79EFE-697F-4A50-9DBC-C3FD420A3E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3C0BA2-C405-4831-83C4-8B9B6EF68FC7}" type="datetimeFigureOut">
              <a:rPr lang="en-US" smtClean="0"/>
              <a:pPr/>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079EFE-697F-4A50-9DBC-C3FD420A3E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3C0BA2-C405-4831-83C4-8B9B6EF68FC7}" type="datetimeFigureOut">
              <a:rPr lang="en-US" smtClean="0"/>
              <a:pPr/>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079EFE-697F-4A50-9DBC-C3FD420A3E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C0BA2-C405-4831-83C4-8B9B6EF68FC7}" type="datetimeFigureOut">
              <a:rPr lang="en-US" smtClean="0"/>
              <a:pPr/>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079EFE-697F-4A50-9DBC-C3FD420A3E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3C0BA2-C405-4831-83C4-8B9B6EF68FC7}" type="datetimeFigureOut">
              <a:rPr lang="en-US" smtClean="0"/>
              <a:pPr/>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79EFE-697F-4A50-9DBC-C3FD420A3E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3C0BA2-C405-4831-83C4-8B9B6EF68FC7}" type="datetimeFigureOut">
              <a:rPr lang="en-US" smtClean="0"/>
              <a:pPr/>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79EFE-697F-4A50-9DBC-C3FD420A3E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C0BA2-C405-4831-83C4-8B9B6EF68FC7}" type="datetimeFigureOut">
              <a:rPr lang="en-US" smtClean="0"/>
              <a:pPr/>
              <a:t>5/2/2018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79EFE-697F-4A50-9DBC-C3FD420A3E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noAutofit/>
          </a:bodyPr>
          <a:lstStyle/>
          <a:p>
            <a:r>
              <a:rPr lang="en-US" sz="4800" b="1" dirty="0" smtClean="0">
                <a:latin typeface="Algerian" pitchFamily="82" charset="0"/>
              </a:rPr>
              <a:t>FACIAL EXPRESSION RECOGNITION SYSTEM</a:t>
            </a:r>
            <a:endParaRPr lang="en-US" sz="4800" b="1" dirty="0">
              <a:latin typeface="Algerian" pitchFamily="82" charset="0"/>
            </a:endParaRPr>
          </a:p>
        </p:txBody>
      </p:sp>
      <p:sp>
        <p:nvSpPr>
          <p:cNvPr id="6" name="Subtitle 5"/>
          <p:cNvSpPr>
            <a:spLocks noGrp="1"/>
          </p:cNvSpPr>
          <p:nvPr>
            <p:ph type="subTitle" idx="1"/>
          </p:nvPr>
        </p:nvSpPr>
        <p:spPr>
          <a:xfrm>
            <a:off x="4800600" y="4267200"/>
            <a:ext cx="3505200" cy="1752600"/>
          </a:xfrm>
        </p:spPr>
        <p:txBody>
          <a:bodyPr>
            <a:normAutofit/>
          </a:bodyPr>
          <a:lstStyle/>
          <a:p>
            <a:pPr algn="just"/>
            <a:r>
              <a:rPr lang="en-US" sz="2800" b="1" dirty="0" smtClean="0">
                <a:solidFill>
                  <a:schemeClr val="tx1"/>
                </a:solidFill>
                <a:latin typeface="Times New Roman" pitchFamily="18" charset="0"/>
                <a:cs typeface="Times New Roman" pitchFamily="18" charset="0"/>
              </a:rPr>
              <a:t>Name: Arpit Kumar</a:t>
            </a:r>
          </a:p>
          <a:p>
            <a:pPr algn="just"/>
            <a:r>
              <a:rPr lang="en-US" sz="2800" b="1" dirty="0" smtClean="0">
                <a:solidFill>
                  <a:schemeClr val="tx1"/>
                </a:solidFill>
                <a:latin typeface="Times New Roman" pitchFamily="18" charset="0"/>
                <a:cs typeface="Times New Roman" pitchFamily="18" charset="0"/>
              </a:rPr>
              <a:t>Reg. No: 15352116</a:t>
            </a:r>
            <a:endParaRPr lang="en-US" sz="28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Times New Roman" pitchFamily="18" charset="0"/>
                <a:cs typeface="Times New Roman" pitchFamily="18" charset="0"/>
              </a:rPr>
              <a:t>CNN (Convolutional Neural Networks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In machine learning, CNN is a class of deep and feed forward learning. It has been successfully applied to analyze the visual imagery.</a:t>
            </a:r>
          </a:p>
          <a:p>
            <a:pPr algn="just"/>
            <a:r>
              <a:rPr lang="en-US" sz="2800" dirty="0" smtClean="0">
                <a:latin typeface="Times New Roman" pitchFamily="18" charset="0"/>
                <a:cs typeface="Times New Roman" pitchFamily="18" charset="0"/>
              </a:rPr>
              <a:t>CNN is made up of neurons that have learnable weights and biases. As it each neuron receives some inputs. It is in regularization to avoid the overfitting data.</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Times New Roman" pitchFamily="18" charset="0"/>
                <a:cs typeface="Times New Roman" pitchFamily="18" charset="0"/>
              </a:rPr>
              <a:t>CNN Layer</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latin typeface="Times New Roman" pitchFamily="18" charset="0"/>
                <a:cs typeface="Times New Roman" pitchFamily="18" charset="0"/>
              </a:rPr>
              <a:t>Dropout Layer</a:t>
            </a:r>
          </a:p>
          <a:p>
            <a:pPr marL="514350" indent="-514350">
              <a:buFont typeface="+mj-lt"/>
              <a:buAutoNum type="arabicPeriod"/>
            </a:pPr>
            <a:r>
              <a:rPr lang="en-US" sz="2800" dirty="0" smtClean="0">
                <a:latin typeface="Times New Roman" pitchFamily="18" charset="0"/>
                <a:cs typeface="Times New Roman" pitchFamily="18" charset="0"/>
              </a:rPr>
              <a:t>Max Pooling Layer</a:t>
            </a:r>
          </a:p>
          <a:p>
            <a:pPr marL="514350" indent="-514350">
              <a:buFont typeface="+mj-lt"/>
              <a:buAutoNum type="arabicPeriod"/>
            </a:pPr>
            <a:r>
              <a:rPr lang="en-US" sz="2800" dirty="0" smtClean="0">
                <a:latin typeface="Times New Roman" pitchFamily="18" charset="0"/>
                <a:cs typeface="Times New Roman" pitchFamily="18" charset="0"/>
              </a:rPr>
              <a:t>Activation Layer</a:t>
            </a:r>
          </a:p>
          <a:p>
            <a:pPr marL="514350" indent="-514350">
              <a:buFont typeface="+mj-lt"/>
              <a:buAutoNum type="arabicPeriod"/>
            </a:pPr>
            <a:r>
              <a:rPr lang="en-US" sz="2800" dirty="0" smtClean="0">
                <a:latin typeface="Times New Roman" pitchFamily="18" charset="0"/>
                <a:cs typeface="Times New Roman" pitchFamily="18" charset="0"/>
              </a:rPr>
              <a:t>Convolutional 2D Layer</a:t>
            </a:r>
          </a:p>
          <a:p>
            <a:pPr marL="514350" indent="-514350">
              <a:buFont typeface="+mj-lt"/>
              <a:buAutoNum type="arabicPeriod"/>
            </a:pPr>
            <a:r>
              <a:rPr lang="en-US" sz="2800" dirty="0" smtClean="0">
                <a:latin typeface="Times New Roman" pitchFamily="18" charset="0"/>
                <a:cs typeface="Times New Roman" pitchFamily="18" charset="0"/>
              </a:rPr>
              <a:t>Dense Layer</a:t>
            </a:r>
          </a:p>
          <a:p>
            <a:pPr marL="514350" indent="-514350">
              <a:buFont typeface="+mj-lt"/>
              <a:buAutoNum type="arabicPeriod"/>
            </a:pPr>
            <a:r>
              <a:rPr lang="en-US" sz="2800" dirty="0" smtClean="0">
                <a:latin typeface="Times New Roman" pitchFamily="18" charset="0"/>
                <a:cs typeface="Times New Roman" pitchFamily="18" charset="0"/>
              </a:rPr>
              <a:t>Flatten Layer</a:t>
            </a:r>
          </a:p>
          <a:p>
            <a:pPr marL="514350" indent="-514350">
              <a:buFont typeface="+mj-lt"/>
              <a:buAutoNum type="arabicPeriod"/>
            </a:pPr>
            <a:r>
              <a:rPr lang="en-US" sz="2800" dirty="0" smtClean="0">
                <a:latin typeface="Times New Roman" pitchFamily="18" charset="0"/>
                <a:cs typeface="Times New Roman" pitchFamily="18" charset="0"/>
              </a:rPr>
              <a:t>Batch Normalization Layer</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K-Nearest Neighbour</a:t>
            </a:r>
            <a:endParaRPr lang="en-US"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The k-nearest neighbours algorithm is a non-parametric method used for classification and regression. In both cases, the input consists of the k closest training examples in the feature space. The output depends on whether KNN is used for classification or regression.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381000"/>
            <a:ext cx="7772400" cy="1470025"/>
          </a:xfrm>
        </p:spPr>
        <p:txBody>
          <a:bodyPr/>
          <a:lstStyle/>
          <a:p>
            <a:pPr algn="l"/>
            <a:r>
              <a:rPr lang="en-US" u="sng" dirty="0" smtClean="0"/>
              <a:t>Aim of Dataset</a:t>
            </a:r>
            <a:endParaRPr lang="en-US" u="sng" dirty="0"/>
          </a:p>
        </p:txBody>
      </p:sp>
      <p:sp>
        <p:nvSpPr>
          <p:cNvPr id="4" name="Subtitle 3"/>
          <p:cNvSpPr>
            <a:spLocks noGrp="1"/>
          </p:cNvSpPr>
          <p:nvPr>
            <p:ph type="subTitle" idx="1"/>
          </p:nvPr>
        </p:nvSpPr>
        <p:spPr>
          <a:xfrm>
            <a:off x="381000" y="1905000"/>
            <a:ext cx="8534400" cy="2895600"/>
          </a:xfrm>
        </p:spPr>
        <p:txBody>
          <a:bodyPr>
            <a:noAutofit/>
          </a:bodyPr>
          <a:lstStyle/>
          <a:p>
            <a:pPr algn="just" fontAlgn="base"/>
            <a:r>
              <a:rPr lang="en-US" sz="2400" dirty="0" smtClean="0">
                <a:solidFill>
                  <a:schemeClr val="tx1"/>
                </a:solidFill>
                <a:latin typeface="Times New Roman" pitchFamily="18" charset="0"/>
                <a:cs typeface="Times New Roman" pitchFamily="18" charset="0"/>
              </a:rPr>
              <a:t>The data consists of 48x48 pixel grayscale images of faces. The faces have been automatically registered so that the face is more or less centered and occupies about the same amount of space in each image. The task is to categorize each face based on the emotion shown in the facial expression in to one of seven categories (0=Angry, 1=Disgust, 2=Fear, 3=Happy, 4=Sad, 5=Surprise, 6=Neutral).</a:t>
            </a:r>
          </a:p>
          <a:p>
            <a:pPr algn="just"/>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381001"/>
            <a:ext cx="7772400" cy="685800"/>
          </a:xfrm>
        </p:spPr>
        <p:txBody>
          <a:bodyPr>
            <a:normAutofit fontScale="90000"/>
          </a:bodyPr>
          <a:lstStyle/>
          <a:p>
            <a:pPr algn="l"/>
            <a:r>
              <a:rPr lang="en-US" u="sng" dirty="0" smtClean="0"/>
              <a:t>Flowchart</a:t>
            </a:r>
            <a:endParaRPr lang="en-US" u="sng" dirty="0"/>
          </a:p>
        </p:txBody>
      </p:sp>
      <p:pic>
        <p:nvPicPr>
          <p:cNvPr id="6" name="Picture 4" descr="Flowchart for testing phase "/>
          <p:cNvPicPr>
            <a:picLocks noChangeAspect="1" noChangeArrowheads="1"/>
          </p:cNvPicPr>
          <p:nvPr/>
        </p:nvPicPr>
        <p:blipFill>
          <a:blip r:embed="rId2"/>
          <a:srcRect/>
          <a:stretch>
            <a:fillRect/>
          </a:stretch>
        </p:blipFill>
        <p:spPr bwMode="auto">
          <a:xfrm>
            <a:off x="762000" y="1295400"/>
            <a:ext cx="7543800" cy="4953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533399"/>
            <a:ext cx="7772400" cy="914401"/>
          </a:xfrm>
        </p:spPr>
        <p:txBody>
          <a:bodyPr/>
          <a:lstStyle/>
          <a:p>
            <a:pPr algn="l"/>
            <a:r>
              <a:rPr lang="en-US" dirty="0" smtClean="0"/>
              <a:t>Approaches</a:t>
            </a:r>
            <a:endParaRPr lang="en-US" dirty="0"/>
          </a:p>
        </p:txBody>
      </p:sp>
      <p:sp>
        <p:nvSpPr>
          <p:cNvPr id="5" name="Subtitle 4"/>
          <p:cNvSpPr>
            <a:spLocks noGrp="1"/>
          </p:cNvSpPr>
          <p:nvPr>
            <p:ph type="subTitle" idx="1"/>
          </p:nvPr>
        </p:nvSpPr>
        <p:spPr>
          <a:xfrm>
            <a:off x="685800" y="1524000"/>
            <a:ext cx="7848600" cy="5029200"/>
          </a:xfrm>
        </p:spPr>
        <p:txBody>
          <a:bodyPr>
            <a:normAutofit lnSpcReduction="10000"/>
          </a:bodyPr>
          <a:lstStyle/>
          <a:p>
            <a:pPr algn="just">
              <a:buFont typeface="Wingdings" pitchFamily="2" charset="2"/>
              <a:buChar char="q"/>
            </a:pPr>
            <a:r>
              <a:rPr lang="en-US" dirty="0" smtClean="0">
                <a:solidFill>
                  <a:schemeClr val="tx1"/>
                </a:solidFill>
                <a:latin typeface="Times New Roman" pitchFamily="18" charset="0"/>
                <a:cs typeface="Times New Roman" pitchFamily="18" charset="0"/>
              </a:rPr>
              <a:t> </a:t>
            </a:r>
            <a:r>
              <a:rPr lang="en-US" sz="2000" b="1" u="sng" dirty="0" smtClean="0">
                <a:solidFill>
                  <a:schemeClr val="tx1"/>
                </a:solidFill>
                <a:latin typeface="Times New Roman" pitchFamily="18" charset="0"/>
                <a:cs typeface="Times New Roman" pitchFamily="18" charset="0"/>
              </a:rPr>
              <a:t>Image Acquisition </a:t>
            </a:r>
            <a:r>
              <a:rPr lang="en-US" sz="2000" dirty="0" smtClean="0">
                <a:solidFill>
                  <a:schemeClr val="tx1"/>
                </a:solidFill>
                <a:latin typeface="Times New Roman" pitchFamily="18" charset="0"/>
                <a:cs typeface="Times New Roman" pitchFamily="18" charset="0"/>
              </a:rPr>
              <a:t>: Images used for facial expression recognition are static images or image sequences. An image sequence contains potentially more information than a still image. </a:t>
            </a:r>
            <a:endParaRPr lang="en-US" sz="2000" dirty="0">
              <a:solidFill>
                <a:schemeClr val="tx1"/>
              </a:solidFill>
              <a:latin typeface="Times New Roman" pitchFamily="18" charset="0"/>
              <a:cs typeface="Times New Roman" pitchFamily="18" charset="0"/>
            </a:endParaRPr>
          </a:p>
          <a:p>
            <a:pPr algn="just">
              <a:buFont typeface="Wingdings" pitchFamily="2" charset="2"/>
              <a:buChar char="q"/>
            </a:pPr>
            <a:r>
              <a:rPr lang="en-US" sz="2000" b="1" dirty="0" smtClean="0">
                <a:solidFill>
                  <a:schemeClr val="tx1"/>
                </a:solidFill>
                <a:latin typeface="Times New Roman" pitchFamily="18" charset="0"/>
                <a:cs typeface="Times New Roman" pitchFamily="18" charset="0"/>
              </a:rPr>
              <a:t>  </a:t>
            </a:r>
            <a:r>
              <a:rPr lang="en-US" sz="2000" b="1" u="sng" dirty="0" smtClean="0">
                <a:solidFill>
                  <a:schemeClr val="tx1"/>
                </a:solidFill>
                <a:latin typeface="Times New Roman" pitchFamily="18" charset="0"/>
                <a:cs typeface="Times New Roman" pitchFamily="18" charset="0"/>
              </a:rPr>
              <a:t>Pre-Processing</a:t>
            </a:r>
            <a:r>
              <a:rPr lang="en-US" sz="2000" dirty="0" smtClean="0">
                <a:solidFill>
                  <a:schemeClr val="tx1"/>
                </a:solidFill>
                <a:latin typeface="Times New Roman" pitchFamily="18" charset="0"/>
                <a:cs typeface="Times New Roman" pitchFamily="18" charset="0"/>
              </a:rPr>
              <a:t> : Expression representation can be sensitive to translation, scaling and rotation of the head in an image.</a:t>
            </a:r>
          </a:p>
          <a:p>
            <a:pPr algn="just">
              <a:buFont typeface="Wingdings" pitchFamily="2" charset="2"/>
              <a:buChar char="q"/>
            </a:pPr>
            <a:r>
              <a:rPr lang="en-US" sz="2000" dirty="0">
                <a:solidFill>
                  <a:schemeClr val="tx1"/>
                </a:solidFill>
                <a:latin typeface="Times New Roman" pitchFamily="18" charset="0"/>
                <a:cs typeface="Times New Roman" pitchFamily="18" charset="0"/>
              </a:rPr>
              <a:t> </a:t>
            </a:r>
            <a:r>
              <a:rPr lang="en-US" sz="2000" b="1" u="sng" dirty="0" smtClean="0">
                <a:solidFill>
                  <a:schemeClr val="tx1"/>
                </a:solidFill>
                <a:latin typeface="Times New Roman" pitchFamily="18" charset="0"/>
                <a:cs typeface="Times New Roman" pitchFamily="18" charset="0"/>
              </a:rPr>
              <a:t>Feature Extraction </a:t>
            </a:r>
            <a:r>
              <a:rPr lang="en-US" sz="2000" dirty="0" smtClean="0">
                <a:solidFill>
                  <a:schemeClr val="tx1"/>
                </a:solidFill>
                <a:latin typeface="Times New Roman" pitchFamily="18" charset="0"/>
                <a:cs typeface="Times New Roman" pitchFamily="18" charset="0"/>
              </a:rPr>
              <a:t>: Feature extraction converts pixel data into a higher-level representation of shape, motion, color, texture of the face or its components. The extracted representation is used for subsequent expression categorization.</a:t>
            </a:r>
          </a:p>
          <a:p>
            <a:pPr algn="just">
              <a:buFont typeface="Wingdings" pitchFamily="2" charset="2"/>
              <a:buChar char="q"/>
            </a:pPr>
            <a:r>
              <a:rPr lang="en-US" sz="2000" dirty="0">
                <a:solidFill>
                  <a:schemeClr val="tx1"/>
                </a:solidFill>
                <a:latin typeface="Times New Roman" pitchFamily="18" charset="0"/>
                <a:cs typeface="Times New Roman" pitchFamily="18" charset="0"/>
              </a:rPr>
              <a:t> </a:t>
            </a:r>
            <a:r>
              <a:rPr lang="en-US" sz="2000" b="1" u="sng" dirty="0" smtClean="0">
                <a:solidFill>
                  <a:schemeClr val="tx1"/>
                </a:solidFill>
                <a:latin typeface="Times New Roman" pitchFamily="18" charset="0"/>
                <a:cs typeface="Times New Roman" pitchFamily="18" charset="0"/>
              </a:rPr>
              <a:t>Classification </a:t>
            </a:r>
            <a:r>
              <a:rPr lang="en-US" sz="2000" dirty="0" smtClean="0">
                <a:solidFill>
                  <a:schemeClr val="tx1"/>
                </a:solidFill>
                <a:latin typeface="Times New Roman" pitchFamily="18" charset="0"/>
                <a:cs typeface="Times New Roman" pitchFamily="18" charset="0"/>
              </a:rPr>
              <a:t>: Expression categorization is performed by a classifier. The two main type of classes used in facial expression recognition are action units and the prototypic facial expressions. The 6 prototypic expressions relate to the emotional states of happiness, sadness, surprise, anger, fear and disgust. </a:t>
            </a:r>
          </a:p>
          <a:p>
            <a:pPr algn="just">
              <a:buFont typeface="Wingdings" pitchFamily="2" charset="2"/>
              <a:buChar char="q"/>
            </a:pPr>
            <a:r>
              <a:rPr lang="en-US" sz="2000" dirty="0">
                <a:solidFill>
                  <a:schemeClr val="tx1"/>
                </a:solidFill>
                <a:latin typeface="Times New Roman" pitchFamily="18" charset="0"/>
                <a:cs typeface="Times New Roman" pitchFamily="18" charset="0"/>
              </a:rPr>
              <a:t> </a:t>
            </a:r>
            <a:r>
              <a:rPr lang="en-US" sz="2000" b="1" u="sng" dirty="0" smtClean="0">
                <a:solidFill>
                  <a:schemeClr val="tx1"/>
                </a:solidFill>
                <a:latin typeface="Times New Roman" pitchFamily="18" charset="0"/>
                <a:cs typeface="Times New Roman" pitchFamily="18" charset="0"/>
              </a:rPr>
              <a:t>Post-Processing </a:t>
            </a:r>
            <a:r>
              <a:rPr lang="en-US" sz="2000" dirty="0" smtClean="0">
                <a:solidFill>
                  <a:schemeClr val="tx1"/>
                </a:solidFill>
                <a:latin typeface="Times New Roman" pitchFamily="18" charset="0"/>
                <a:cs typeface="Times New Roman" pitchFamily="18" charset="0"/>
              </a:rPr>
              <a:t>: Post-processing aims to improve recognition accuracy, by exploiting domain knowledge to correct classification errors.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ptx-flat-design-thank-you-slide-011.jpg"/>
          <p:cNvPicPr>
            <a:picLocks noGrp="1" noChangeAspect="1"/>
          </p:cNvPicPr>
          <p:nvPr>
            <p:ph idx="1"/>
          </p:nvPr>
        </p:nvPicPr>
        <p:blipFill>
          <a:blip r:embed="rId2"/>
          <a:stretch>
            <a:fillRect/>
          </a:stretch>
        </p:blipFill>
        <p:spPr>
          <a:xfrm>
            <a:off x="1600200" y="2057400"/>
            <a:ext cx="6096000" cy="305752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391400" cy="685800"/>
          </a:xfrm>
        </p:spPr>
        <p:txBody>
          <a:bodyPr>
            <a:normAutofit fontScale="90000"/>
          </a:bodyPr>
          <a:lstStyle/>
          <a:p>
            <a:pPr algn="l"/>
            <a:r>
              <a:rPr lang="en-US" b="1" dirty="0" smtClean="0">
                <a:latin typeface="Algerian" pitchFamily="82" charset="0"/>
              </a:rPr>
              <a:t>CONTENTS</a:t>
            </a:r>
            <a:endParaRPr lang="en-US" b="1" dirty="0">
              <a:latin typeface="Algerian" pitchFamily="82" charset="0"/>
            </a:endParaRPr>
          </a:p>
        </p:txBody>
      </p:sp>
      <p:sp>
        <p:nvSpPr>
          <p:cNvPr id="4" name="Subtitle 3"/>
          <p:cNvSpPr>
            <a:spLocks noGrp="1"/>
          </p:cNvSpPr>
          <p:nvPr>
            <p:ph type="subTitle" idx="1"/>
          </p:nvPr>
        </p:nvSpPr>
        <p:spPr>
          <a:xfrm>
            <a:off x="457200" y="1295400"/>
            <a:ext cx="8382000" cy="5105400"/>
          </a:xfrm>
        </p:spPr>
        <p:txBody>
          <a:bodyPr>
            <a:normAutofit fontScale="92500" lnSpcReduction="20000"/>
          </a:bodyPr>
          <a:lstStyle/>
          <a:p>
            <a:pPr algn="l">
              <a:buFont typeface="Wingdings" pitchFamily="2" charset="2"/>
              <a:buChar char="Ø"/>
            </a:pPr>
            <a:r>
              <a:rPr lang="en-US" dirty="0" smtClean="0">
                <a:solidFill>
                  <a:schemeClr val="tx1"/>
                </a:solidFill>
              </a:rPr>
              <a:t>Facial Expressions</a:t>
            </a:r>
          </a:p>
          <a:p>
            <a:pPr algn="l">
              <a:buFont typeface="Wingdings" pitchFamily="2" charset="2"/>
              <a:buChar char="Ø"/>
            </a:pPr>
            <a:r>
              <a:rPr lang="en-US" dirty="0" smtClean="0">
                <a:solidFill>
                  <a:schemeClr val="tx1"/>
                </a:solidFill>
              </a:rPr>
              <a:t>What is Facial Expression Recognition System ?</a:t>
            </a:r>
          </a:p>
          <a:p>
            <a:pPr algn="l">
              <a:buFont typeface="Wingdings" pitchFamily="2" charset="2"/>
              <a:buChar char="Ø"/>
            </a:pPr>
            <a:r>
              <a:rPr lang="en-US" dirty="0" smtClean="0">
                <a:solidFill>
                  <a:schemeClr val="tx1"/>
                </a:solidFill>
              </a:rPr>
              <a:t>Why to use ?</a:t>
            </a:r>
          </a:p>
          <a:p>
            <a:pPr algn="l">
              <a:buFont typeface="Wingdings" pitchFamily="2" charset="2"/>
              <a:buChar char="Ø"/>
            </a:pPr>
            <a:r>
              <a:rPr lang="en-US" dirty="0" smtClean="0">
                <a:solidFill>
                  <a:schemeClr val="tx1"/>
                </a:solidFill>
              </a:rPr>
              <a:t>Basic Structure of facial expression recognition</a:t>
            </a:r>
          </a:p>
          <a:p>
            <a:pPr algn="l">
              <a:buFont typeface="Wingdings" pitchFamily="2" charset="2"/>
              <a:buChar char="Ø"/>
            </a:pPr>
            <a:r>
              <a:rPr lang="en-US" dirty="0" smtClean="0">
                <a:solidFill>
                  <a:schemeClr val="tx1"/>
                </a:solidFill>
              </a:rPr>
              <a:t>Level of </a:t>
            </a:r>
            <a:r>
              <a:rPr lang="en-US" dirty="0" smtClean="0">
                <a:solidFill>
                  <a:schemeClr val="tx1"/>
                </a:solidFill>
              </a:rPr>
              <a:t>Description</a:t>
            </a:r>
            <a:endParaRPr lang="en-US" dirty="0" smtClean="0">
              <a:solidFill>
                <a:schemeClr val="tx1"/>
              </a:solidFill>
            </a:endParaRPr>
          </a:p>
          <a:p>
            <a:pPr algn="l">
              <a:buFont typeface="Wingdings" pitchFamily="2" charset="2"/>
              <a:buChar char="Ø"/>
            </a:pPr>
            <a:r>
              <a:rPr lang="en-US" dirty="0" smtClean="0">
                <a:solidFill>
                  <a:schemeClr val="tx1"/>
                </a:solidFill>
              </a:rPr>
              <a:t>K-Means Clustering</a:t>
            </a:r>
          </a:p>
          <a:p>
            <a:pPr algn="l">
              <a:buFont typeface="Wingdings" pitchFamily="2" charset="2"/>
              <a:buChar char="Ø"/>
            </a:pPr>
            <a:r>
              <a:rPr lang="en-US" dirty="0" smtClean="0">
                <a:solidFill>
                  <a:schemeClr val="tx1"/>
                </a:solidFill>
              </a:rPr>
              <a:t>CNN (Convolutional Neural Networks)</a:t>
            </a:r>
          </a:p>
          <a:p>
            <a:pPr algn="l">
              <a:buFont typeface="Wingdings" pitchFamily="2" charset="2"/>
              <a:buChar char="Ø"/>
            </a:pPr>
            <a:r>
              <a:rPr lang="en-US" dirty="0" smtClean="0">
                <a:solidFill>
                  <a:schemeClr val="tx1"/>
                </a:solidFill>
              </a:rPr>
              <a:t>KNN</a:t>
            </a:r>
          </a:p>
          <a:p>
            <a:pPr algn="l">
              <a:buFont typeface="Wingdings" pitchFamily="2" charset="2"/>
              <a:buChar char="Ø"/>
            </a:pPr>
            <a:r>
              <a:rPr lang="en-US" dirty="0" smtClean="0">
                <a:solidFill>
                  <a:schemeClr val="tx1"/>
                </a:solidFill>
              </a:rPr>
              <a:t>Aim of Dataset</a:t>
            </a:r>
          </a:p>
          <a:p>
            <a:pPr algn="l">
              <a:buFont typeface="Wingdings" pitchFamily="2" charset="2"/>
              <a:buChar char="Ø"/>
            </a:pPr>
            <a:r>
              <a:rPr lang="en-US" dirty="0" smtClean="0">
                <a:solidFill>
                  <a:schemeClr val="tx1"/>
                </a:solidFill>
              </a:rPr>
              <a:t>Flowchart</a:t>
            </a:r>
          </a:p>
          <a:p>
            <a:pPr algn="l">
              <a:buFont typeface="Wingdings" pitchFamily="2" charset="2"/>
              <a:buChar char="Ø"/>
            </a:pPr>
            <a:r>
              <a:rPr lang="en-US" dirty="0" smtClean="0">
                <a:solidFill>
                  <a:schemeClr val="tx1"/>
                </a:solidFill>
              </a:rPr>
              <a:t>Approaches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848600" cy="1143000"/>
          </a:xfrm>
        </p:spPr>
        <p:txBody>
          <a:bodyPr/>
          <a:lstStyle/>
          <a:p>
            <a:pPr algn="l"/>
            <a:r>
              <a:rPr lang="en-US" u="sng" dirty="0" smtClean="0">
                <a:latin typeface="Algerian" pitchFamily="82" charset="0"/>
              </a:rPr>
              <a:t>FACIAL EXPRESSIONS</a:t>
            </a:r>
            <a:endParaRPr lang="en-US" u="sng" dirty="0">
              <a:latin typeface="Algerian" pitchFamily="82" charset="0"/>
            </a:endParaRPr>
          </a:p>
        </p:txBody>
      </p:sp>
      <p:pic>
        <p:nvPicPr>
          <p:cNvPr id="4" name="Content Placeholder 3" descr="article-2593459-1CB9AB8700000578-880_636x382.jpg"/>
          <p:cNvPicPr>
            <a:picLocks noGrp="1" noChangeAspect="1"/>
          </p:cNvPicPr>
          <p:nvPr>
            <p:ph idx="1"/>
          </p:nvPr>
        </p:nvPicPr>
        <p:blipFill>
          <a:blip r:embed="rId2"/>
          <a:stretch>
            <a:fillRect/>
          </a:stretch>
        </p:blipFill>
        <p:spPr>
          <a:xfrm>
            <a:off x="804313" y="1600200"/>
            <a:ext cx="7535373" cy="4525963"/>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371600"/>
          </a:xfrm>
        </p:spPr>
        <p:txBody>
          <a:bodyPr/>
          <a:lstStyle/>
          <a:p>
            <a:pPr algn="l"/>
            <a:r>
              <a:rPr lang="en-US" dirty="0" smtClean="0"/>
              <a:t>What is it ?</a:t>
            </a:r>
            <a:endParaRPr lang="en-US" dirty="0"/>
          </a:p>
        </p:txBody>
      </p:sp>
      <p:sp>
        <p:nvSpPr>
          <p:cNvPr id="4" name="Subtitle 3"/>
          <p:cNvSpPr>
            <a:spLocks noGrp="1"/>
          </p:cNvSpPr>
          <p:nvPr>
            <p:ph type="subTitle" idx="1"/>
          </p:nvPr>
        </p:nvSpPr>
        <p:spPr>
          <a:xfrm>
            <a:off x="609600" y="1828800"/>
            <a:ext cx="8001000" cy="4495800"/>
          </a:xfrm>
        </p:spPr>
        <p:txBody>
          <a:bodyPr>
            <a:normAutofit/>
          </a:bodyPr>
          <a:lstStyle/>
          <a:p>
            <a:pPr algn="just"/>
            <a:r>
              <a:rPr lang="en-US" sz="2800" dirty="0" smtClean="0">
                <a:solidFill>
                  <a:schemeClr val="tx1"/>
                </a:solidFill>
                <a:latin typeface="Times New Roman" pitchFamily="18" charset="0"/>
                <a:cs typeface="Times New Roman" pitchFamily="18" charset="0"/>
              </a:rPr>
              <a:t>A facial expression recognition system is a computer application for automatically identifying or verifying a person from a digital image or a video frame from a video source. One of the ways to do this is by comparing selected facial features from the image and a facial database.</a:t>
            </a: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81000"/>
            <a:ext cx="7772400" cy="1470025"/>
          </a:xfrm>
        </p:spPr>
        <p:txBody>
          <a:bodyPr/>
          <a:lstStyle/>
          <a:p>
            <a:pPr algn="l"/>
            <a:r>
              <a:rPr lang="en-US" dirty="0" smtClean="0"/>
              <a:t>Why to use ?</a:t>
            </a:r>
            <a:endParaRPr lang="en-US" dirty="0"/>
          </a:p>
        </p:txBody>
      </p:sp>
      <p:sp>
        <p:nvSpPr>
          <p:cNvPr id="5" name="Subtitle 4"/>
          <p:cNvSpPr>
            <a:spLocks noGrp="1"/>
          </p:cNvSpPr>
          <p:nvPr>
            <p:ph type="subTitle" idx="1"/>
          </p:nvPr>
        </p:nvSpPr>
        <p:spPr>
          <a:xfrm>
            <a:off x="685800" y="2209800"/>
            <a:ext cx="7848600" cy="3886200"/>
          </a:xfrm>
        </p:spPr>
        <p:txBody>
          <a:bodyPr/>
          <a:lstStyle/>
          <a:p>
            <a:pPr algn="l"/>
            <a:r>
              <a:rPr lang="en-US" dirty="0" smtClean="0"/>
              <a:t> </a:t>
            </a:r>
            <a:r>
              <a:rPr lang="en-US" sz="2800" dirty="0" smtClean="0">
                <a:solidFill>
                  <a:schemeClr val="tx1"/>
                </a:solidFill>
                <a:latin typeface="Times New Roman" pitchFamily="18" charset="0"/>
                <a:cs typeface="Times New Roman" pitchFamily="18" charset="0"/>
              </a:rPr>
              <a:t>It is typically used in security systems and it can be use in social networking site at real time emoji and it will be use to select or play the music according to the mood.</a:t>
            </a: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81000"/>
            <a:ext cx="7772400" cy="1470025"/>
          </a:xfrm>
        </p:spPr>
        <p:txBody>
          <a:bodyPr>
            <a:normAutofit/>
          </a:bodyPr>
          <a:lstStyle/>
          <a:p>
            <a:pPr algn="l"/>
            <a:r>
              <a:rPr lang="en-US" sz="4000" b="1" u="sng" dirty="0" smtClean="0">
                <a:latin typeface="Times New Roman" pitchFamily="18" charset="0"/>
                <a:cs typeface="Times New Roman" pitchFamily="18" charset="0"/>
              </a:rPr>
              <a:t>Basic Structure of Facial Expression Recognition System</a:t>
            </a:r>
            <a:endParaRPr lang="en-US" sz="4000" b="1" u="sng" dirty="0">
              <a:latin typeface="Times New Roman" pitchFamily="18" charset="0"/>
              <a:cs typeface="Times New Roman" pitchFamily="18" charset="0"/>
            </a:endParaRPr>
          </a:p>
        </p:txBody>
      </p:sp>
      <p:sp>
        <p:nvSpPr>
          <p:cNvPr id="5" name="Subtitle 4"/>
          <p:cNvSpPr>
            <a:spLocks noGrp="1"/>
          </p:cNvSpPr>
          <p:nvPr>
            <p:ph type="subTitle" idx="1"/>
          </p:nvPr>
        </p:nvSpPr>
        <p:spPr>
          <a:xfrm>
            <a:off x="685800" y="2209800"/>
            <a:ext cx="7848600" cy="1143000"/>
          </a:xfrm>
        </p:spPr>
        <p:txBody>
          <a:bodyPr>
            <a:noAutofit/>
          </a:bodyPr>
          <a:lstStyle/>
          <a:p>
            <a:pPr algn="l"/>
            <a:r>
              <a:rPr lang="en-US" sz="2000" dirty="0" smtClean="0">
                <a:solidFill>
                  <a:schemeClr val="tx1"/>
                </a:solidFill>
                <a:latin typeface="Times New Roman" pitchFamily="18" charset="0"/>
                <a:cs typeface="Times New Roman" pitchFamily="18" charset="0"/>
              </a:rPr>
              <a:t>The general approach to automatic facial expression analysis concept of three steps: face acquisition, facial data extraction and representation and facial expression recognition.</a:t>
            </a:r>
            <a:endParaRPr lang="en-US" sz="2000" dirty="0">
              <a:solidFill>
                <a:schemeClr val="tx1"/>
              </a:solidFill>
              <a:latin typeface="Times New Roman" pitchFamily="18" charset="0"/>
              <a:cs typeface="Times New Roman" pitchFamily="18" charset="0"/>
            </a:endParaRPr>
          </a:p>
        </p:txBody>
      </p:sp>
      <p:pic>
        <p:nvPicPr>
          <p:cNvPr id="6" name="Picture 4" descr="Picture 030"/>
          <p:cNvPicPr>
            <a:picLocks noGrp="1" noChangeAspect="1" noChangeArrowheads="1"/>
          </p:cNvPicPr>
          <p:nvPr>
            <p:ph sz="half" idx="2"/>
          </p:nvPr>
        </p:nvPicPr>
        <p:blipFill>
          <a:blip r:embed="rId2"/>
          <a:srcRect/>
          <a:stretch>
            <a:fillRect/>
          </a:stretch>
        </p:blipFill>
        <p:spPr>
          <a:xfrm>
            <a:off x="1373188" y="2865438"/>
            <a:ext cx="6562725" cy="2816225"/>
          </a:xfrm>
          <a:noFill/>
        </p:spPr>
      </p:pic>
      <p:pic>
        <p:nvPicPr>
          <p:cNvPr id="7" name="Picture 4" descr="Picture 030"/>
          <p:cNvPicPr>
            <a:picLocks noChangeAspect="1" noChangeArrowheads="1"/>
          </p:cNvPicPr>
          <p:nvPr/>
        </p:nvPicPr>
        <p:blipFill>
          <a:blip r:embed="rId2"/>
          <a:srcRect/>
          <a:stretch>
            <a:fillRect/>
          </a:stretch>
        </p:blipFill>
        <p:spPr>
          <a:xfrm>
            <a:off x="1371600" y="3352800"/>
            <a:ext cx="6562725" cy="28162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81000"/>
            <a:ext cx="7772400" cy="1470025"/>
          </a:xfrm>
        </p:spPr>
        <p:txBody>
          <a:bodyPr/>
          <a:lstStyle/>
          <a:p>
            <a:pPr algn="l"/>
            <a:r>
              <a:rPr lang="en-US" u="sng" dirty="0" smtClean="0"/>
              <a:t>Level of Description</a:t>
            </a:r>
            <a:endParaRPr lang="en-US" u="sng" dirty="0"/>
          </a:p>
        </p:txBody>
      </p:sp>
      <p:sp>
        <p:nvSpPr>
          <p:cNvPr id="5" name="Subtitle 4"/>
          <p:cNvSpPr>
            <a:spLocks noGrp="1"/>
          </p:cNvSpPr>
          <p:nvPr>
            <p:ph type="subTitle" idx="1"/>
          </p:nvPr>
        </p:nvSpPr>
        <p:spPr>
          <a:xfrm>
            <a:off x="685800" y="2209800"/>
            <a:ext cx="7848600" cy="4343400"/>
          </a:xfrm>
        </p:spPr>
        <p:txBody>
          <a:bodyPr>
            <a:normAutofit/>
          </a:bodyPr>
          <a:lstStyle/>
          <a:p>
            <a:pPr algn="l"/>
            <a:r>
              <a:rPr lang="en-US" sz="2000" dirty="0" smtClean="0">
                <a:solidFill>
                  <a:schemeClr val="tx1"/>
                </a:solidFill>
              </a:rPr>
              <a:t>To capture of human emotion and paralinguistic communication automated recognition of fine- grained changes in facial expression is needed.</a:t>
            </a:r>
          </a:p>
          <a:p>
            <a:pPr algn="l"/>
            <a:r>
              <a:rPr lang="en-US" sz="2000" dirty="0" smtClean="0">
                <a:solidFill>
                  <a:schemeClr val="tx1"/>
                </a:solidFill>
              </a:rPr>
              <a:t>The facial action coding system (FACS) is human observer based system designed to detect the facial features.</a:t>
            </a:r>
            <a:endParaRPr lang="en-US" sz="2000" dirty="0">
              <a:solidFill>
                <a:schemeClr val="tx1"/>
              </a:solidFill>
            </a:endParaRPr>
          </a:p>
        </p:txBody>
      </p:sp>
      <p:pic>
        <p:nvPicPr>
          <p:cNvPr id="6" name="Picture 4" descr="Picture 030"/>
          <p:cNvPicPr>
            <a:picLocks noGrp="1" noChangeAspect="1" noChangeArrowheads="1"/>
          </p:cNvPicPr>
          <p:nvPr>
            <p:ph sz="half" idx="4294967295"/>
          </p:nvPr>
        </p:nvPicPr>
        <p:blipFill>
          <a:blip r:embed="rId2"/>
          <a:srcRect/>
          <a:stretch>
            <a:fillRect/>
          </a:stretch>
        </p:blipFill>
        <p:spPr>
          <a:xfrm>
            <a:off x="1143000" y="3886200"/>
            <a:ext cx="6562725" cy="2511425"/>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381000"/>
            <a:ext cx="7772400" cy="1470025"/>
          </a:xfrm>
        </p:spPr>
        <p:txBody>
          <a:bodyPr/>
          <a:lstStyle/>
          <a:p>
            <a:pPr algn="l"/>
            <a:r>
              <a:rPr lang="en-US" dirty="0" smtClean="0"/>
              <a:t>Support Vector Machine (SVM)</a:t>
            </a:r>
            <a:endParaRPr lang="en-US" dirty="0"/>
          </a:p>
        </p:txBody>
      </p:sp>
      <p:sp>
        <p:nvSpPr>
          <p:cNvPr id="4" name="Subtitle 3"/>
          <p:cNvSpPr>
            <a:spLocks noGrp="1"/>
          </p:cNvSpPr>
          <p:nvPr>
            <p:ph type="subTitle" idx="1"/>
          </p:nvPr>
        </p:nvSpPr>
        <p:spPr>
          <a:xfrm>
            <a:off x="381000" y="1905000"/>
            <a:ext cx="8534400" cy="2819400"/>
          </a:xfrm>
        </p:spPr>
        <p:txBody>
          <a:bodyPr>
            <a:normAutofit/>
          </a:bodyPr>
          <a:lstStyle/>
          <a:p>
            <a:pPr algn="just"/>
            <a:r>
              <a:rPr lang="en-US" sz="2800" dirty="0" smtClean="0">
                <a:solidFill>
                  <a:schemeClr val="tx1"/>
                </a:solidFill>
              </a:rPr>
              <a:t>In SVM there are some classes and these classes are segregate by a straight line is called Hyper-plane or Margin.SVM is used for both classification and regression problem. In SVM is used for the small amount of data in binary classification and for large amount of data in Multiclass classification. It is used to classify the image.</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K-Means Clustering</a:t>
            </a:r>
            <a:endParaRPr lang="en-US" dirty="0"/>
          </a:p>
        </p:txBody>
      </p:sp>
      <p:sp>
        <p:nvSpPr>
          <p:cNvPr id="3" name="Content Placeholder 2"/>
          <p:cNvSpPr>
            <a:spLocks noGrp="1"/>
          </p:cNvSpPr>
          <p:nvPr>
            <p:ph idx="1"/>
          </p:nvPr>
        </p:nvSpPr>
        <p:spPr/>
        <p:txBody>
          <a:bodyPr>
            <a:normAutofit/>
          </a:bodyPr>
          <a:lstStyle/>
          <a:p>
            <a:pPr algn="just">
              <a:buNone/>
            </a:pPr>
            <a:r>
              <a:rPr lang="en-US" sz="2800" i="1" dirty="0" smtClean="0">
                <a:latin typeface="Times New Roman" pitchFamily="18" charset="0"/>
                <a:cs typeface="Times New Roman" pitchFamily="18" charset="0"/>
              </a:rPr>
              <a:t>	K</a:t>
            </a:r>
            <a:r>
              <a:rPr lang="en-US" sz="2800" dirty="0" smtClean="0">
                <a:latin typeface="Times New Roman" pitchFamily="18" charset="0"/>
                <a:cs typeface="Times New Roman" pitchFamily="18" charset="0"/>
              </a:rPr>
              <a:t>-means clustering is a type of unsupervised learning, which is used when you have unlabeled data (i.e., data without defined categories or groups). The goal of this algorithm is to find groups in the data, with the number of groups represented by the variable </a:t>
            </a:r>
            <a:r>
              <a:rPr lang="en-US" sz="2800" i="1" dirty="0" smtClean="0">
                <a:latin typeface="Times New Roman" pitchFamily="18" charset="0"/>
                <a:cs typeface="Times New Roman" pitchFamily="18" charset="0"/>
              </a:rPr>
              <a:t>K</a:t>
            </a:r>
            <a:r>
              <a:rPr lang="en-US" sz="2800" dirty="0" smtClean="0">
                <a:latin typeface="Times New Roman" pitchFamily="18" charset="0"/>
                <a:cs typeface="Times New Roman" pitchFamily="18" charset="0"/>
              </a:rPr>
              <a:t>. The algorithm works iteratively to assign each data point to one of </a:t>
            </a:r>
            <a:r>
              <a:rPr lang="en-US" sz="2800" i="1" dirty="0" smtClean="0">
                <a:latin typeface="Times New Roman" pitchFamily="18" charset="0"/>
                <a:cs typeface="Times New Roman" pitchFamily="18" charset="0"/>
              </a:rPr>
              <a:t>K</a:t>
            </a:r>
            <a:r>
              <a:rPr lang="en-US" sz="2800" dirty="0" smtClean="0">
                <a:latin typeface="Times New Roman" pitchFamily="18" charset="0"/>
                <a:cs typeface="Times New Roman" pitchFamily="18" charset="0"/>
              </a:rPr>
              <a:t> groups based on the features that are provided.</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661</Words>
  <Application>Microsoft Office PowerPoint</Application>
  <PresentationFormat>On-screen Show (4:3)</PresentationFormat>
  <Paragraphs>51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FACIAL EXPRESSION RECOGNITION SYSTEM</vt:lpstr>
      <vt:lpstr>CONTENTS</vt:lpstr>
      <vt:lpstr>FACIAL EXPRESSIONS</vt:lpstr>
      <vt:lpstr>What is it ?</vt:lpstr>
      <vt:lpstr>Why to use ?</vt:lpstr>
      <vt:lpstr>Basic Structure of Facial Expression Recognition System</vt:lpstr>
      <vt:lpstr>Level of Description</vt:lpstr>
      <vt:lpstr>Support Vector Machine (SVM)</vt:lpstr>
      <vt:lpstr>K-Means Clustering</vt:lpstr>
      <vt:lpstr>CNN (Convolutional Neural Networks )</vt:lpstr>
      <vt:lpstr>CNN Layer</vt:lpstr>
      <vt:lpstr>K-Nearest Neighbour</vt:lpstr>
      <vt:lpstr>Aim of Dataset</vt:lpstr>
      <vt:lpstr>Flowchart</vt:lpstr>
      <vt:lpstr>Approaches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 RECOGNITION SYSTEM</dc:title>
  <dc:creator>ARPIT</dc:creator>
  <cp:lastModifiedBy>ARPIT</cp:lastModifiedBy>
  <cp:revision>47</cp:revision>
  <dcterms:created xsi:type="dcterms:W3CDTF">2018-04-03T18:23:56Z</dcterms:created>
  <dcterms:modified xsi:type="dcterms:W3CDTF">2018-05-02T16:22:33Z</dcterms:modified>
</cp:coreProperties>
</file>