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867"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[Arpit Mittal &amp; 06 July 2021]</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349250">
              <a:buSzPts val="1900"/>
              <a:buFont typeface="Open Sans"/>
              <a:buChar char="●"/>
            </a:pPr>
            <a:r>
              <a:rPr lang="en-AU" sz="2400" b="1" dirty="0">
                <a:latin typeface="Open Sans"/>
                <a:ea typeface="Open Sans"/>
                <a:cs typeface="Open Sans"/>
                <a:sym typeface="Open Sans"/>
              </a:rPr>
              <a:t>Conceptual</a:t>
            </a:r>
          </a:p>
          <a:p>
            <a:pPr marL="107950" lvl="0" indent="0">
              <a:buSzPts val="1900"/>
              <a:buNone/>
            </a:pPr>
            <a:endParaRPr lang="en-AU" sz="2400" b="1" dirty="0">
              <a:latin typeface="Open Sans"/>
              <a:ea typeface="Open Sans"/>
              <a:cs typeface="Open Sans"/>
              <a:sym typeface="Open Sans"/>
            </a:endParaRPr>
          </a:p>
          <a:p>
            <a:pPr marL="0" lvl="0" indent="0">
              <a:lnSpc>
                <a:spcPct val="170000"/>
              </a:lnSpc>
              <a:buNone/>
            </a:pPr>
            <a:r>
              <a:rPr lang="en-AU" sz="1600" dirty="0">
                <a:solidFill>
                  <a:srgbClr val="525C65"/>
                </a:solidFill>
                <a:highlight>
                  <a:srgbClr val="FFFFFF"/>
                </a:highlight>
                <a:latin typeface="Open Sans"/>
                <a:ea typeface="Open Sans"/>
                <a:cs typeface="Open Sans"/>
                <a:sym typeface="Open Sans"/>
              </a:rPr>
              <a:t>This is the most general level of data </a:t>
            </a:r>
            <a:r>
              <a:rPr lang="en-AU" sz="1600" dirty="0" err="1">
                <a:solidFill>
                  <a:srgbClr val="525C65"/>
                </a:solidFill>
                <a:highlight>
                  <a:srgbClr val="FFFFFF"/>
                </a:highlight>
                <a:latin typeface="Open Sans"/>
                <a:ea typeface="Open Sans"/>
                <a:cs typeface="Open Sans"/>
                <a:sym typeface="Open Sans"/>
              </a:rPr>
              <a:t>modeling</a:t>
            </a:r>
            <a:r>
              <a:rPr lang="en-AU" sz="1600" dirty="0">
                <a:solidFill>
                  <a:srgbClr val="525C65"/>
                </a:solidFill>
                <a:highlight>
                  <a:srgbClr val="FFFFFF"/>
                </a:highlight>
                <a:latin typeface="Open Sans"/>
                <a:ea typeface="Open Sans"/>
                <a:cs typeface="Open Sans"/>
                <a:sym typeface="Open Sans"/>
              </a:rPr>
              <a:t>. At the conceptual level, I just thought about creating entities that represent business objects for the database.</a:t>
            </a: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2" name="Picture 1">
            <a:extLst>
              <a:ext uri="{FF2B5EF4-FFF2-40B4-BE49-F238E27FC236}">
                <a16:creationId xmlns:a16="http://schemas.microsoft.com/office/drawing/2014/main" id="{760DC4C9-3CC5-4825-9511-7396C5FF4A8A}"/>
              </a:ext>
            </a:extLst>
          </p:cNvPr>
          <p:cNvPicPr>
            <a:picLocks noChangeAspect="1"/>
          </p:cNvPicPr>
          <p:nvPr/>
        </p:nvPicPr>
        <p:blipFill>
          <a:blip r:embed="rId3"/>
          <a:stretch>
            <a:fillRect/>
          </a:stretch>
        </p:blipFill>
        <p:spPr>
          <a:xfrm>
            <a:off x="0" y="4853364"/>
            <a:ext cx="7772400" cy="29513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nSpc>
                <a:spcPct val="170000"/>
              </a:lnSpc>
              <a:spcBef>
                <a:spcPts val="1100"/>
              </a:spcBef>
              <a:buNone/>
            </a:pPr>
            <a:r>
              <a:rPr lang="en-AU"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I have normalized the data to the 3NF. Attributes are also be listed now in the ERD. I am still using human-friendly entity and attribute names in the logical model, and while relationship lines are present, Crow's foot notation is still not mentioned.</a:t>
            </a:r>
            <a:endParaRPr lang="en-AU" sz="1900" dirty="0">
              <a:highlight>
                <a:srgbClr val="FFFFFF"/>
              </a:highlight>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BAAD1A71-7709-411C-AC8F-5076747635CA}"/>
              </a:ext>
            </a:extLst>
          </p:cNvPr>
          <p:cNvPicPr>
            <a:picLocks noChangeAspect="1"/>
          </p:cNvPicPr>
          <p:nvPr/>
        </p:nvPicPr>
        <p:blipFill>
          <a:blip r:embed="rId3"/>
          <a:stretch>
            <a:fillRect/>
          </a:stretch>
        </p:blipFill>
        <p:spPr>
          <a:xfrm>
            <a:off x="0" y="4738580"/>
            <a:ext cx="7772400" cy="3305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endParaRPr lang="en-AU" sz="1400" dirty="0">
              <a:solidFill>
                <a:srgbClr val="525C65"/>
              </a:solidFill>
              <a:highlight>
                <a:srgbClr val="FFFFFF"/>
              </a:highlight>
              <a:latin typeface="Open Sans"/>
              <a:ea typeface="Open Sans"/>
              <a:cs typeface="Open Sans"/>
              <a:sym typeface="Open Sans"/>
            </a:endParaRPr>
          </a:p>
          <a:p>
            <a:pPr indent="0">
              <a:spcAft>
                <a:spcPts val="1600"/>
              </a:spcAft>
              <a:buNone/>
            </a:pPr>
            <a:r>
              <a:rPr lang="en-AU" sz="1600" dirty="0">
                <a:latin typeface="Open Sans"/>
                <a:ea typeface="Open Sans"/>
                <a:cs typeface="Open Sans"/>
                <a:sym typeface="Open Sans"/>
              </a:rPr>
              <a:t>The physical model is what will be built in the database. Each entity represents a database table, complete with column names and data types.</a:t>
            </a: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4" name="Picture 3">
            <a:extLst>
              <a:ext uri="{FF2B5EF4-FFF2-40B4-BE49-F238E27FC236}">
                <a16:creationId xmlns:a16="http://schemas.microsoft.com/office/drawing/2014/main" id="{A2F62CBF-A72B-4C32-BD90-7317797B465E}"/>
              </a:ext>
            </a:extLst>
          </p:cNvPr>
          <p:cNvPicPr>
            <a:picLocks noChangeAspect="1"/>
          </p:cNvPicPr>
          <p:nvPr/>
        </p:nvPicPr>
        <p:blipFill>
          <a:blip r:embed="rId3"/>
          <a:stretch>
            <a:fillRect/>
          </a:stretch>
        </p:blipFill>
        <p:spPr>
          <a:xfrm>
            <a:off x="0" y="4943708"/>
            <a:ext cx="7772400" cy="31245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128472" y="1762405"/>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p>
          <a:p>
            <a:pPr marL="0" lvl="0" indent="0" algn="l" rtl="0">
              <a:spcBef>
                <a:spcPts val="0"/>
              </a:spcBef>
              <a:spcAft>
                <a:spcPts val="0"/>
              </a:spcAft>
              <a:buNone/>
            </a:pPr>
            <a:endParaRPr lang="en" sz="1900" dirty="0"/>
          </a:p>
          <a:p>
            <a:pPr marL="0" lvl="0" indent="0" algn="l" rtl="0">
              <a:spcBef>
                <a:spcPts val="0"/>
              </a:spcBef>
              <a:spcAft>
                <a:spcPts val="0"/>
              </a:spcAft>
              <a:buNone/>
            </a:pPr>
            <a:r>
              <a:rPr lang="en" sz="1900" dirty="0"/>
              <a:t>Please find “</a:t>
            </a:r>
            <a:endParaRPr sz="1900" dirty="0"/>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BC2CB60F-5E8B-434D-BA8D-87B14DE5AEA6}"/>
              </a:ext>
            </a:extLst>
          </p:cNvPr>
          <p:cNvPicPr>
            <a:picLocks noChangeAspect="1"/>
          </p:cNvPicPr>
          <p:nvPr/>
        </p:nvPicPr>
        <p:blipFill>
          <a:blip r:embed="rId3"/>
          <a:stretch>
            <a:fillRect/>
          </a:stretch>
        </p:blipFill>
        <p:spPr>
          <a:xfrm>
            <a:off x="0" y="3862393"/>
            <a:ext cx="7772400" cy="61232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5A94E91-6862-40CA-B840-300020559DD5}"/>
              </a:ext>
            </a:extLst>
          </p:cNvPr>
          <p:cNvPicPr>
            <a:picLocks noChangeAspect="1"/>
          </p:cNvPicPr>
          <p:nvPr/>
        </p:nvPicPr>
        <p:blipFill>
          <a:blip r:embed="rId3"/>
          <a:stretch>
            <a:fillRect/>
          </a:stretch>
        </p:blipFill>
        <p:spPr>
          <a:xfrm>
            <a:off x="0" y="4085787"/>
            <a:ext cx="7772400" cy="41250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73830" y="172226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A617BCD-FA4A-4E0D-A680-42AB03CC50EC}"/>
              </a:ext>
            </a:extLst>
          </p:cNvPr>
          <p:cNvPicPr>
            <a:picLocks noChangeAspect="1"/>
          </p:cNvPicPr>
          <p:nvPr/>
        </p:nvPicPr>
        <p:blipFill>
          <a:blip r:embed="rId3"/>
          <a:stretch>
            <a:fillRect/>
          </a:stretch>
        </p:blipFill>
        <p:spPr>
          <a:xfrm>
            <a:off x="719137" y="3019425"/>
            <a:ext cx="6334125" cy="7038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855" y="145622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632DCAF-EF30-4A88-816E-87BCA3D56AE6}"/>
              </a:ext>
            </a:extLst>
          </p:cNvPr>
          <p:cNvPicPr>
            <a:picLocks noChangeAspect="1"/>
          </p:cNvPicPr>
          <p:nvPr/>
        </p:nvPicPr>
        <p:blipFill>
          <a:blip r:embed="rId3"/>
          <a:stretch>
            <a:fillRect/>
          </a:stretch>
        </p:blipFill>
        <p:spPr>
          <a:xfrm>
            <a:off x="0" y="3347596"/>
            <a:ext cx="7772400" cy="67108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45" y="174955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1456FFDA-F589-441D-9E49-24AD47819F5F}"/>
              </a:ext>
            </a:extLst>
          </p:cNvPr>
          <p:cNvPicPr>
            <a:picLocks noChangeAspect="1"/>
          </p:cNvPicPr>
          <p:nvPr/>
        </p:nvPicPr>
        <p:blipFill>
          <a:blip r:embed="rId3"/>
          <a:stretch>
            <a:fillRect/>
          </a:stretch>
        </p:blipFill>
        <p:spPr>
          <a:xfrm>
            <a:off x="264900" y="3392820"/>
            <a:ext cx="7242600" cy="66655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996A59F-ED60-4313-8A6F-01E9FE79E85B}"/>
              </a:ext>
            </a:extLst>
          </p:cNvPr>
          <p:cNvPicPr>
            <a:picLocks noChangeAspect="1"/>
          </p:cNvPicPr>
          <p:nvPr/>
        </p:nvPicPr>
        <p:blipFill>
          <a:blip r:embed="rId3"/>
          <a:stretch>
            <a:fillRect/>
          </a:stretch>
        </p:blipFill>
        <p:spPr>
          <a:xfrm>
            <a:off x="0" y="3893440"/>
            <a:ext cx="7772400" cy="41811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E9A253C-7029-4D13-913E-83C330D96732}"/>
              </a:ext>
            </a:extLst>
          </p:cNvPr>
          <p:cNvPicPr>
            <a:picLocks noChangeAspect="1"/>
          </p:cNvPicPr>
          <p:nvPr/>
        </p:nvPicPr>
        <p:blipFill>
          <a:blip r:embed="rId3"/>
          <a:stretch>
            <a:fillRect/>
          </a:stretch>
        </p:blipFill>
        <p:spPr>
          <a:xfrm>
            <a:off x="0" y="4328049"/>
            <a:ext cx="7772400" cy="402267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endParaRPr lang="en" sz="1200" dirty="0">
              <a:solidFill>
                <a:schemeClr val="accent3">
                  <a:lumMod val="75000"/>
                </a:schemeClr>
              </a:solidFill>
              <a:latin typeface="Open Sans"/>
              <a:ea typeface="Open Sans"/>
              <a:cs typeface="Open Sans"/>
              <a:sym typeface="Open Sans"/>
            </a:endParaRPr>
          </a:p>
          <a:p>
            <a:pPr marL="0" lvl="0" indent="0" algn="l" rtl="0">
              <a:spcBef>
                <a:spcPts val="1600"/>
              </a:spcBef>
              <a:spcAft>
                <a:spcPts val="0"/>
              </a:spcAft>
              <a:buNone/>
            </a:pPr>
            <a:r>
              <a:rPr lang="en-US" sz="1200" dirty="0">
                <a:solidFill>
                  <a:schemeClr val="accent3">
                    <a:lumMod val="75000"/>
                  </a:schemeClr>
                </a:solidFill>
                <a:latin typeface="Open Sans"/>
                <a:ea typeface="Open Sans"/>
                <a:cs typeface="Open Sans"/>
                <a:sym typeface="Open Sans"/>
              </a:rPr>
              <a:t>When an authorized user gets database access, further security can be implemented at the object level by allowing or denying access to a particular object. This can be done using various role-based authentication measures and using GRANT and REVOKE commands.</a:t>
            </a:r>
          </a:p>
          <a:p>
            <a:pPr marL="0" lvl="0" indent="0" algn="l" rtl="0">
              <a:spcBef>
                <a:spcPts val="1600"/>
              </a:spcBef>
              <a:spcAft>
                <a:spcPts val="0"/>
              </a:spcAft>
              <a:buNone/>
            </a:pPr>
            <a:r>
              <a:rPr lang="en-US" sz="1200" dirty="0">
                <a:solidFill>
                  <a:schemeClr val="accent3">
                    <a:lumMod val="75000"/>
                  </a:schemeClr>
                </a:solidFill>
                <a:latin typeface="Open Sans"/>
                <a:ea typeface="Open Sans"/>
                <a:cs typeface="Open Sans"/>
                <a:sym typeface="Open Sans"/>
              </a:rPr>
              <a:t>I will execute following steps to apply table security to restrict access to employee salaries using an SQL server:</a:t>
            </a:r>
          </a:p>
          <a:p>
            <a:pPr marL="0" lvl="0" indent="0" algn="l" rtl="0">
              <a:spcBef>
                <a:spcPts val="1600"/>
              </a:spcBef>
              <a:spcAft>
                <a:spcPts val="0"/>
              </a:spcAft>
              <a:buNone/>
            </a:pPr>
            <a:r>
              <a:rPr lang="en-US" sz="1200" dirty="0">
                <a:solidFill>
                  <a:schemeClr val="accent3">
                    <a:lumMod val="75000"/>
                  </a:schemeClr>
                </a:solidFill>
                <a:latin typeface="Open Sans"/>
                <a:ea typeface="Open Sans"/>
                <a:cs typeface="Open Sans"/>
                <a:sym typeface="Open Sans"/>
              </a:rPr>
              <a:t>1. I will create a separate table for storing Salary Data of Employees: </a:t>
            </a:r>
            <a:r>
              <a:rPr lang="en-US" sz="1200" dirty="0" err="1">
                <a:solidFill>
                  <a:schemeClr val="accent3">
                    <a:lumMod val="75000"/>
                  </a:schemeClr>
                </a:solidFill>
                <a:latin typeface="Open Sans"/>
                <a:ea typeface="Open Sans"/>
                <a:cs typeface="Open Sans"/>
                <a:sym typeface="Open Sans"/>
              </a:rPr>
              <a:t>employee_salary</a:t>
            </a:r>
            <a:r>
              <a:rPr lang="en-US" sz="1200" dirty="0">
                <a:solidFill>
                  <a:schemeClr val="accent3">
                    <a:lumMod val="75000"/>
                  </a:schemeClr>
                </a:solidFill>
                <a:latin typeface="Open Sans"/>
                <a:ea typeface="Open Sans"/>
                <a:cs typeface="Open Sans"/>
                <a:sym typeface="Open Sans"/>
              </a:rPr>
              <a:t>.</a:t>
            </a:r>
          </a:p>
          <a:p>
            <a:pPr marL="0" lvl="0" indent="0" algn="l" rtl="0">
              <a:spcBef>
                <a:spcPts val="1600"/>
              </a:spcBef>
              <a:spcAft>
                <a:spcPts val="0"/>
              </a:spcAft>
              <a:buNone/>
            </a:pPr>
            <a:r>
              <a:rPr lang="en-US" sz="1200" dirty="0">
                <a:solidFill>
                  <a:schemeClr val="accent3">
                    <a:lumMod val="75000"/>
                  </a:schemeClr>
                </a:solidFill>
                <a:latin typeface="Open Sans"/>
                <a:ea typeface="Open Sans"/>
                <a:cs typeface="Open Sans"/>
                <a:sym typeface="Open Sans"/>
              </a:rPr>
              <a:t>2. I will create different roles such as "owner" , "user", "</a:t>
            </a:r>
            <a:r>
              <a:rPr lang="en-US" sz="1200" dirty="0" err="1">
                <a:solidFill>
                  <a:schemeClr val="accent3">
                    <a:lumMod val="75000"/>
                  </a:schemeClr>
                </a:solidFill>
                <a:latin typeface="Open Sans"/>
                <a:ea typeface="Open Sans"/>
                <a:cs typeface="Open Sans"/>
                <a:sym typeface="Open Sans"/>
              </a:rPr>
              <a:t>usersensitive</a:t>
            </a:r>
            <a:r>
              <a:rPr lang="en-US" sz="1200" dirty="0">
                <a:solidFill>
                  <a:schemeClr val="accent3">
                    <a:lumMod val="75000"/>
                  </a:schemeClr>
                </a:solidFill>
                <a:latin typeface="Open Sans"/>
                <a:ea typeface="Open Sans"/>
                <a:cs typeface="Open Sans"/>
                <a:sym typeface="Open Sans"/>
              </a:rPr>
              <a:t>" etc.</a:t>
            </a:r>
          </a:p>
          <a:p>
            <a:pPr marL="0" lvl="0" indent="0" algn="l" rtl="0">
              <a:spcBef>
                <a:spcPts val="1600"/>
              </a:spcBef>
              <a:spcAft>
                <a:spcPts val="0"/>
              </a:spcAft>
              <a:buNone/>
            </a:pPr>
            <a:r>
              <a:rPr lang="en-US" sz="1200" dirty="0">
                <a:solidFill>
                  <a:schemeClr val="accent3">
                    <a:lumMod val="75000"/>
                  </a:schemeClr>
                </a:solidFill>
                <a:latin typeface="Open Sans"/>
                <a:ea typeface="Open Sans"/>
                <a:cs typeface="Open Sans"/>
                <a:sym typeface="Open Sans"/>
              </a:rPr>
              <a:t>3. I will GRANT access to one such  role- "</a:t>
            </a:r>
            <a:r>
              <a:rPr lang="en-US" sz="1200" dirty="0" err="1">
                <a:solidFill>
                  <a:schemeClr val="accent3">
                    <a:lumMod val="75000"/>
                  </a:schemeClr>
                </a:solidFill>
                <a:latin typeface="Open Sans"/>
                <a:ea typeface="Open Sans"/>
                <a:cs typeface="Open Sans"/>
                <a:sym typeface="Open Sans"/>
              </a:rPr>
              <a:t>usersensitive</a:t>
            </a:r>
            <a:r>
              <a:rPr lang="en-US" sz="1200" dirty="0">
                <a:solidFill>
                  <a:schemeClr val="accent3">
                    <a:lumMod val="75000"/>
                  </a:schemeClr>
                </a:solidFill>
                <a:latin typeface="Open Sans"/>
                <a:ea typeface="Open Sans"/>
                <a:cs typeface="Open Sans"/>
                <a:sym typeface="Open Sans"/>
              </a:rPr>
              <a:t>" to read the sensitive salary data in "</a:t>
            </a:r>
            <a:r>
              <a:rPr lang="en-US" sz="1200" dirty="0" err="1">
                <a:solidFill>
                  <a:schemeClr val="accent3">
                    <a:lumMod val="75000"/>
                  </a:schemeClr>
                </a:solidFill>
                <a:latin typeface="Open Sans"/>
                <a:ea typeface="Open Sans"/>
                <a:cs typeface="Open Sans"/>
                <a:sym typeface="Open Sans"/>
              </a:rPr>
              <a:t>employee_salary</a:t>
            </a:r>
            <a:r>
              <a:rPr lang="en-US" sz="1200" dirty="0">
                <a:solidFill>
                  <a:schemeClr val="accent3">
                    <a:lumMod val="75000"/>
                  </a:schemeClr>
                </a:solidFill>
                <a:latin typeface="Open Sans"/>
                <a:ea typeface="Open Sans"/>
                <a:cs typeface="Open Sans"/>
                <a:sym typeface="Open Sans"/>
              </a:rPr>
              <a:t>" table.</a:t>
            </a:r>
          </a:p>
          <a:p>
            <a:pPr marL="0" indent="0">
              <a:spcBef>
                <a:spcPts val="1600"/>
              </a:spcBef>
              <a:buNone/>
            </a:pPr>
            <a:r>
              <a:rPr lang="en" sz="1200" dirty="0">
                <a:solidFill>
                  <a:schemeClr val="accent3">
                    <a:lumMod val="75000"/>
                  </a:schemeClr>
                </a:solidFill>
                <a:latin typeface="Open Sans"/>
                <a:ea typeface="Open Sans"/>
                <a:cs typeface="Open Sans"/>
                <a:sym typeface="Open Sans"/>
              </a:rPr>
              <a:t>4. </a:t>
            </a:r>
            <a:r>
              <a:rPr lang="en-AU" sz="1200" dirty="0">
                <a:solidFill>
                  <a:schemeClr val="accent3">
                    <a:lumMod val="75000"/>
                  </a:schemeClr>
                </a:solidFill>
                <a:latin typeface="Open Sans"/>
                <a:ea typeface="Open Sans"/>
                <a:cs typeface="Open Sans"/>
                <a:sym typeface="Open Sans"/>
              </a:rPr>
              <a:t>Lastly I will create users and assign them to “</a:t>
            </a:r>
            <a:r>
              <a:rPr lang="en-AU" sz="1200" dirty="0" err="1">
                <a:solidFill>
                  <a:schemeClr val="accent3">
                    <a:lumMod val="75000"/>
                  </a:schemeClr>
                </a:solidFill>
                <a:latin typeface="Open Sans"/>
                <a:ea typeface="Open Sans"/>
                <a:cs typeface="Open Sans"/>
                <a:sym typeface="Open Sans"/>
              </a:rPr>
              <a:t>usersensitive</a:t>
            </a:r>
            <a:r>
              <a:rPr lang="en-AU" sz="1200" dirty="0">
                <a:solidFill>
                  <a:schemeClr val="accent3">
                    <a:lumMod val="75000"/>
                  </a:schemeClr>
                </a:solidFill>
                <a:latin typeface="Open Sans"/>
                <a:ea typeface="Open Sans"/>
                <a:cs typeface="Open Sans"/>
                <a:sym typeface="Open Sans"/>
              </a:rPr>
              <a:t>” role to access salary table.</a:t>
            </a:r>
            <a:endParaRPr lang="en" sz="1200" dirty="0">
              <a:solidFill>
                <a:schemeClr val="accent3">
                  <a:lumMod val="75000"/>
                </a:schemeClr>
              </a:solidFill>
              <a:latin typeface="Open Sans"/>
              <a:ea typeface="Open Sans"/>
              <a:cs typeface="Open Sans"/>
              <a:sym typeface="Open Sans"/>
            </a:endParaRPr>
          </a:p>
          <a:p>
            <a:pPr marL="0" lvl="0" indent="0" algn="l" rtl="0">
              <a:spcBef>
                <a:spcPts val="1600"/>
              </a:spcBef>
              <a:spcAft>
                <a:spcPts val="0"/>
              </a:spcAft>
              <a:buNone/>
            </a:pPr>
            <a:endParaRPr lang="en" sz="1900" b="1" dirty="0">
              <a:solidFill>
                <a:srgbClr val="FF0000"/>
              </a:solidFill>
              <a:latin typeface="Open Sans"/>
              <a:ea typeface="Open Sans"/>
              <a:cs typeface="Open Sans"/>
              <a:sym typeface="Open Sans"/>
            </a:endParaRPr>
          </a:p>
          <a:p>
            <a:pPr marL="0" lvl="0" indent="0" algn="l" rtl="0">
              <a:spcBef>
                <a:spcPts val="1600"/>
              </a:spcBef>
              <a:spcAft>
                <a:spcPts val="0"/>
              </a:spcAft>
              <a:buNone/>
            </a:pPr>
            <a:endParaRPr lang="en" sz="1900" b="1" dirty="0">
              <a:solidFill>
                <a:srgbClr val="FF0000"/>
              </a:solidFill>
              <a:latin typeface="Open Sans"/>
              <a:ea typeface="Open Sans"/>
              <a:cs typeface="Open Sans"/>
              <a:sym typeface="Open Sans"/>
            </a:endParaRPr>
          </a:p>
          <a:p>
            <a:pPr marL="0" lvl="0" indent="0" algn="l" rtl="0">
              <a:spcBef>
                <a:spcPts val="1600"/>
              </a:spcBef>
              <a:spcAft>
                <a:spcPts val="0"/>
              </a:spcAft>
              <a:buNone/>
            </a:pPr>
            <a:endParaRPr lang="en" sz="1900" b="1" dirty="0">
              <a:solidFill>
                <a:srgbClr val="FF0000"/>
              </a:solidFill>
              <a:latin typeface="Open Sans"/>
              <a:ea typeface="Open Sans"/>
              <a:cs typeface="Open Sans"/>
              <a:sym typeface="Open Sans"/>
            </a:endParaRPr>
          </a:p>
          <a:p>
            <a:pPr marL="0" lvl="0" indent="0" algn="l" rtl="0">
              <a:spcBef>
                <a:spcPts val="1600"/>
              </a:spcBef>
              <a:spcAft>
                <a:spcPts val="0"/>
              </a:spcAft>
              <a:buNone/>
            </a:pP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30087" y="223873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50" y="225694"/>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1594156"/>
            <a:ext cx="7242600" cy="8238549"/>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lang="en-AU" sz="1900" b="1" dirty="0">
              <a:latin typeface="Open Sans"/>
              <a:ea typeface="Open Sans"/>
              <a:cs typeface="Open Sans"/>
              <a:sym typeface="Open Sans"/>
            </a:endParaRPr>
          </a:p>
          <a:p>
            <a:pPr lvl="0" indent="0">
              <a:lnSpc>
                <a:spcPct val="100000"/>
              </a:lnSpc>
              <a:spcBef>
                <a:spcPts val="1600"/>
              </a:spcBef>
              <a:buClr>
                <a:schemeClr val="dk1"/>
              </a:buClr>
              <a:buSzPts val="1100"/>
              <a:buNone/>
            </a:pPr>
            <a:r>
              <a:rPr lang="en-AU" sz="1700" dirty="0"/>
              <a:t>Business partner is requesting  to design and build a database, capable of managing their employee data. Such a database will be able to help the expanding organization to keep track of their data and maintain  data integrity and data security.</a:t>
            </a:r>
          </a:p>
          <a:p>
            <a:pPr marL="457200" lvl="0" indent="0" algn="l" rtl="0">
              <a:lnSpc>
                <a:spcPct val="100000"/>
              </a:lnSpc>
              <a:spcBef>
                <a:spcPts val="0"/>
              </a:spcBef>
              <a:spcAft>
                <a:spcPts val="0"/>
              </a:spcAft>
              <a:buClr>
                <a:schemeClr val="dk1"/>
              </a:buClr>
              <a:buSzPts val="1100"/>
              <a:buFont typeface="Arial"/>
              <a:buNone/>
            </a:pP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lang="en-AU" sz="1900" b="1" dirty="0">
              <a:solidFill>
                <a:srgbClr val="000000"/>
              </a:solidFill>
              <a:latin typeface="Arial"/>
              <a:ea typeface="Arial"/>
              <a:cs typeface="Arial"/>
              <a:sym typeface="Arial"/>
            </a:endParaRPr>
          </a:p>
          <a:p>
            <a:pPr lvl="0" indent="0">
              <a:spcBef>
                <a:spcPts val="1200"/>
              </a:spcBef>
              <a:buNone/>
            </a:pPr>
            <a:r>
              <a:rPr lang="en-AU" sz="1700" dirty="0">
                <a:sym typeface="Arial"/>
              </a:rPr>
              <a:t>Currently employee data is maintained in a shared spreadsheet.</a:t>
            </a: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        </a:t>
            </a:r>
            <a:r>
              <a:rPr lang="en" sz="1700" dirty="0">
                <a:sym typeface="Open Sans"/>
              </a:rPr>
              <a:t>Employee data with empoyee salary, contact etc.</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lvl="0" indent="0">
              <a:lnSpc>
                <a:spcPct val="100000"/>
              </a:lnSpc>
              <a:spcBef>
                <a:spcPts val="1600"/>
              </a:spcBef>
              <a:buNone/>
            </a:pPr>
            <a:r>
              <a:rPr lang="en-AU" sz="1700" dirty="0"/>
              <a:t>Maintain data for at least 7 years.</a:t>
            </a:r>
          </a:p>
          <a:p>
            <a:pPr lvl="0" indent="0">
              <a:lnSpc>
                <a:spcPct val="100000"/>
              </a:lnSpc>
              <a:spcBef>
                <a:spcPts val="1600"/>
              </a:spcBef>
              <a:buNone/>
            </a:pPr>
            <a:r>
              <a:rPr lang="en-AU" sz="1700" dirty="0"/>
              <a:t>Take Back Ups of the data.</a:t>
            </a:r>
          </a:p>
          <a:p>
            <a:pPr lvl="0" indent="0">
              <a:lnSpc>
                <a:spcPct val="100000"/>
              </a:lnSpc>
              <a:spcBef>
                <a:spcPts val="1600"/>
              </a:spcBef>
              <a:buNone/>
            </a:pPr>
            <a:r>
              <a:rPr lang="en-AU" sz="1700" dirty="0"/>
              <a:t>Future Requirement - To connect the database with the payroll department's system.</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lvl="0" indent="0">
              <a:lnSpc>
                <a:spcPct val="100000"/>
              </a:lnSpc>
              <a:spcBef>
                <a:spcPts val="1600"/>
              </a:spcBef>
              <a:buNone/>
            </a:pPr>
            <a:r>
              <a:rPr lang="en-AU" sz="1700" dirty="0"/>
              <a:t>Management and HR employees will own and manage the data.</a:t>
            </a:r>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0" indent="0">
              <a:lnSpc>
                <a:spcPct val="100000"/>
              </a:lnSpc>
              <a:spcBef>
                <a:spcPts val="1600"/>
              </a:spcBef>
              <a:buNone/>
            </a:pPr>
            <a:endParaRPr lang="en-AU" sz="2400" dirty="0"/>
          </a:p>
          <a:p>
            <a:pPr indent="-349250">
              <a:buSzPts val="1900"/>
              <a:buFont typeface="Open Sans"/>
              <a:buChar char="●"/>
            </a:pPr>
            <a:r>
              <a:rPr lang="en-AU" sz="1900" b="1" dirty="0">
                <a:latin typeface="Open Sans"/>
                <a:ea typeface="Open Sans"/>
                <a:cs typeface="Open Sans"/>
                <a:sym typeface="Open Sans"/>
              </a:rPr>
              <a:t>Who will have access to database</a:t>
            </a:r>
          </a:p>
          <a:p>
            <a:pPr lvl="0" indent="0">
              <a:lnSpc>
                <a:spcPct val="100000"/>
              </a:lnSpc>
              <a:spcBef>
                <a:spcPts val="1600"/>
              </a:spcBef>
              <a:buNone/>
            </a:pPr>
            <a:r>
              <a:rPr lang="en-AU" sz="1700" dirty="0"/>
              <a:t>Management and HR employees will be provided write access.</a:t>
            </a:r>
          </a:p>
          <a:p>
            <a:pPr lvl="0" indent="0">
              <a:lnSpc>
                <a:spcPct val="100000"/>
              </a:lnSpc>
              <a:spcBef>
                <a:spcPts val="1600"/>
              </a:spcBef>
              <a:buNone/>
            </a:pPr>
            <a:r>
              <a:rPr lang="en-AU" sz="1700" dirty="0"/>
              <a:t>All Employees with a domain login to have read only access to the database tables</a:t>
            </a:r>
            <a:endParaRPr lang="en" sz="1900" b="1" dirty="0">
              <a:latin typeface="Open Sans"/>
              <a:ea typeface="Open Sans"/>
              <a:cs typeface="Open Sans"/>
              <a:sym typeface="Open Sans"/>
            </a:endParaRPr>
          </a:p>
          <a:p>
            <a:pPr marL="107950" lvl="0" indent="0" algn="l" rtl="0">
              <a:spcBef>
                <a:spcPts val="0"/>
              </a:spcBef>
              <a:spcAft>
                <a:spcPts val="0"/>
              </a:spcAft>
              <a:buSzPts val="1900"/>
              <a:buNone/>
            </a:pP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In the provided data spreadsheet, there are 15 Columns and 205 rows.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indent="0">
              <a:lnSpc>
                <a:spcPct val="100000"/>
              </a:lnSpc>
              <a:spcBef>
                <a:spcPts val="1600"/>
              </a:spcBef>
              <a:buNone/>
            </a:pPr>
            <a:r>
              <a:rPr lang="en-AU" sz="1700" dirty="0"/>
              <a:t>20% growth a year for the next 5 years.</a:t>
            </a:r>
            <a:endParaRPr sz="1700" dirty="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lvl="0" indent="0">
              <a:lnSpc>
                <a:spcPct val="100000"/>
              </a:lnSpc>
              <a:spcBef>
                <a:spcPts val="1600"/>
              </a:spcBef>
              <a:buNone/>
            </a:pPr>
            <a:r>
              <a:rPr lang="en-AU" sz="1700" dirty="0"/>
              <a:t>salary information is sensitive and restricted data and needs to be restricted to HR and management level employees only.</a:t>
            </a:r>
            <a:endParaRPr sz="1700" dirty="0">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p>
          <a:p>
            <a:pPr lvl="0" indent="0">
              <a:lnSpc>
                <a:spcPct val="100000"/>
              </a:lnSpc>
              <a:spcBef>
                <a:spcPts val="1600"/>
              </a:spcBef>
              <a:buNone/>
            </a:pPr>
            <a:r>
              <a:rPr lang="en-AU" sz="1700" dirty="0">
                <a:sym typeface="Open Sans"/>
              </a:rPr>
              <a:t>1. New storage system: Database will help as more data needs to be    managed as the company grows.</a:t>
            </a:r>
          </a:p>
          <a:p>
            <a:pPr lvl="0" indent="0">
              <a:lnSpc>
                <a:spcPct val="100000"/>
              </a:lnSpc>
              <a:spcBef>
                <a:spcPts val="1600"/>
              </a:spcBef>
              <a:buNone/>
            </a:pPr>
            <a:r>
              <a:rPr lang="en-AU" sz="1700" dirty="0"/>
              <a:t>2. Maintain  data integrity and data security</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Tables: employee,  job, employee_salary, employee_job_hist, office, department, state, city</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 is  the suitable Data Ingestion method here,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lvl="0" indent="0">
              <a:lnSpc>
                <a:spcPct val="100000"/>
              </a:lnSpc>
              <a:spcBef>
                <a:spcPts val="1600"/>
              </a:spcBef>
              <a:buNone/>
            </a:pPr>
            <a:r>
              <a:rPr lang="en" sz="1700" b="1" dirty="0">
                <a:latin typeface="Open Sans"/>
                <a:ea typeface="Open Sans"/>
                <a:cs typeface="Open Sans"/>
                <a:sym typeface="Open Sans"/>
              </a:rPr>
              <a:t>Ownership: </a:t>
            </a:r>
            <a:r>
              <a:rPr lang="en-AU" sz="1700" dirty="0"/>
              <a:t>Management and HR employees will be provided write access to the database tables and will own the data.</a:t>
            </a:r>
          </a:p>
          <a:p>
            <a:pPr marL="457200" lvl="0" indent="0" algn="l" rtl="0">
              <a:lnSpc>
                <a:spcPct val="100000"/>
              </a:lnSpc>
              <a:spcBef>
                <a:spcPts val="0"/>
              </a:spcBef>
              <a:spcAft>
                <a:spcPts val="0"/>
              </a:spcAft>
              <a:buNone/>
            </a:pPr>
            <a:endParaRPr sz="1700" dirty="0"/>
          </a:p>
          <a:p>
            <a:pPr indent="0">
              <a:lnSpc>
                <a:spcPct val="100000"/>
              </a:lnSpc>
              <a:buNone/>
            </a:pPr>
            <a:r>
              <a:rPr lang="en" sz="1700" b="1" dirty="0">
                <a:latin typeface="Open Sans"/>
                <a:ea typeface="Open Sans"/>
                <a:cs typeface="Open Sans"/>
                <a:sym typeface="Open Sans"/>
              </a:rPr>
              <a:t>User Access: </a:t>
            </a:r>
            <a:r>
              <a:rPr lang="en-AU" sz="1700" dirty="0"/>
              <a:t>All Employees with a domain login will have read only access to the database tables.</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AU" sz="1900" dirty="0"/>
              <a:t>Data can be replicated to another server to avoid data loss in case of failures.</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38100" indent="0" algn="l">
              <a:buNone/>
            </a:pPr>
            <a:r>
              <a:rPr lang="en-US" sz="1700" dirty="0"/>
              <a:t>       The Relational Database table was normalized and it makes it    easier to add more data.</a:t>
            </a:r>
          </a:p>
          <a:p>
            <a:pPr marL="38100" indent="0" algn="l">
              <a:buNone/>
            </a:pPr>
            <a:br>
              <a:rPr lang="en-US" sz="1200" dirty="0"/>
            </a:br>
            <a:r>
              <a:rPr lang="en-US" sz="1200" dirty="0"/>
              <a:t> </a:t>
            </a: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lvl="0" indent="0">
              <a:lnSpc>
                <a:spcPct val="100000"/>
              </a:lnSpc>
              <a:spcBef>
                <a:spcPts val="1600"/>
              </a:spcBef>
              <a:buNone/>
            </a:pPr>
            <a:r>
              <a:rPr lang="en" sz="1700" b="1" dirty="0">
                <a:latin typeface="Open Sans"/>
                <a:ea typeface="Open Sans"/>
                <a:cs typeface="Open Sans"/>
                <a:sym typeface="Open Sans"/>
              </a:rPr>
              <a:t>Storage (disk or in-memory): </a:t>
            </a:r>
            <a:r>
              <a:rPr lang="en-AU" sz="1700" dirty="0"/>
              <a:t>Databases are stored on spinning disk by default.</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AU" sz="1700" dirty="0"/>
              <a:t>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lvl="0" indent="0">
              <a:spcBef>
                <a:spcPts val="1600"/>
              </a:spcBef>
              <a:buNone/>
            </a:pPr>
            <a:r>
              <a:rPr lang="en-AU" sz="1700" dirty="0"/>
              <a:t>Standard: Backup schedule is a full backup 1x per week.</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2321</Words>
  <Application>Microsoft Office PowerPoint</Application>
  <PresentationFormat>Custom</PresentationFormat>
  <Paragraphs>222</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Source Code Pro</vt:lpstr>
      <vt:lpstr>Helvetica Neue</vt:lpstr>
      <vt:lpstr>Open Sans</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dc:title>
  <dc:creator>Mittal, Arpit</dc:creator>
  <cp:lastModifiedBy>Arpit Mittal</cp:lastModifiedBy>
  <cp:revision>42</cp:revision>
  <dcterms:modified xsi:type="dcterms:W3CDTF">2021-07-06T12:34:54Z</dcterms:modified>
</cp:coreProperties>
</file>