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5"/>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7772400" cy="10058400"/>
  <p:notesSz cx="6858000" cy="9144000"/>
  <p:embeddedFontLst>
    <p:embeddedFont>
      <p:font typeface="Helvetica Neue" panose="020B0604020202020204" charset="0"/>
      <p:regular r:id="rId36"/>
      <p:bold r:id="rId37"/>
      <p:italic r:id="rId38"/>
      <p:boldItalic r:id="rId39"/>
    </p:embeddedFont>
    <p:embeddedFont>
      <p:font typeface="Open Sans" panose="020B0604020202020204" charset="0"/>
      <p:regular r:id="rId40"/>
      <p:bold r:id="rId41"/>
      <p:italic r:id="rId42"/>
      <p:boldItalic r:id="rId43"/>
    </p:embeddedFont>
    <p:embeddedFont>
      <p:font typeface="Open Sans Light" panose="020B0604020202020204" charset="0"/>
      <p:regular r:id="rId44"/>
      <p:bold r:id="rId45"/>
      <p:italic r:id="rId46"/>
      <p:boldItalic r:id="rId47"/>
    </p:embeddedFont>
    <p:embeddedFont>
      <p:font typeface="Source Code Pro"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716" y="-9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[Arpit Mittal &amp; 24 May 2021]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Conceptual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FF0000"/>
                </a:solidFill>
                <a:highlight>
                  <a:srgbClr val="FFFFFF"/>
                </a:highlight>
                <a:latin typeface="Open Sans"/>
                <a:ea typeface="Open Sans"/>
                <a:cs typeface="Open Sans"/>
                <a:sym typeface="Open Sans"/>
              </a:rPr>
              <a:t>** Replace example screenshot below with your response</a:t>
            </a:r>
            <a:endParaRPr sz="1200">
              <a:solidFill>
                <a:srgbClr val="FF0000"/>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a:p>
        </p:txBody>
      </p:sp>
      <p:pic>
        <p:nvPicPr>
          <p:cNvPr id="250" name="Google Shape;250;p62"/>
          <p:cNvPicPr preferRelativeResize="0"/>
          <p:nvPr/>
        </p:nvPicPr>
        <p:blipFill>
          <a:blip r:embed="rId3">
            <a:alphaModFix/>
          </a:blip>
          <a:stretch>
            <a:fillRect/>
          </a:stretch>
        </p:blipFill>
        <p:spPr>
          <a:xfrm>
            <a:off x="755850" y="5786403"/>
            <a:ext cx="6085425" cy="25702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Logical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4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1600"/>
              </a:spcAft>
              <a:buNone/>
            </a:pPr>
            <a:endParaRPr sz="1900"/>
          </a:p>
        </p:txBody>
      </p:sp>
      <p:pic>
        <p:nvPicPr>
          <p:cNvPr id="257" name="Google Shape;257;p63"/>
          <p:cNvPicPr preferRelativeResize="0"/>
          <p:nvPr/>
        </p:nvPicPr>
        <p:blipFill>
          <a:blip r:embed="rId3">
            <a:alphaModFix/>
          </a:blip>
          <a:stretch>
            <a:fillRect/>
          </a:stretch>
        </p:blipFill>
        <p:spPr>
          <a:xfrm>
            <a:off x="484950" y="5969175"/>
            <a:ext cx="6802502" cy="303882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Physical</a:t>
            </a:r>
            <a:endParaRPr sz="1900" b="1">
              <a:latin typeface="Open Sans"/>
              <a:ea typeface="Open Sans"/>
              <a:cs typeface="Open Sans"/>
              <a:sym typeface="Open Sans"/>
            </a:endParaRPr>
          </a:p>
          <a:p>
            <a:pPr marL="45720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5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a:solidFill>
                <a:srgbClr val="525C65"/>
              </a:solidFill>
              <a:highlight>
                <a:srgbClr val="FFFFFF"/>
              </a:highlight>
              <a:latin typeface="Open Sans"/>
              <a:ea typeface="Open Sans"/>
              <a:cs typeface="Open Sans"/>
              <a:sym typeface="Open Sans"/>
            </a:endParaRPr>
          </a:p>
        </p:txBody>
      </p:sp>
      <p:pic>
        <p:nvPicPr>
          <p:cNvPr id="264" name="Google Shape;264;p64"/>
          <p:cNvPicPr preferRelativeResize="0"/>
          <p:nvPr/>
        </p:nvPicPr>
        <p:blipFill>
          <a:blip r:embed="rId3">
            <a:alphaModFix/>
          </a:blip>
          <a:stretch>
            <a:fillRect/>
          </a:stretch>
        </p:blipFill>
        <p:spPr>
          <a:xfrm>
            <a:off x="832174" y="5859975"/>
            <a:ext cx="6108049" cy="363042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Hints</a:t>
            </a:r>
            <a:endParaRPr sz="1350" b="1">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83" name="Google Shape;283;p67"/>
          <p:cNvPicPr preferRelativeResize="0"/>
          <p:nvPr/>
        </p:nvPicPr>
        <p:blipFill rotWithShape="1">
          <a:blip r:embed="rId3">
            <a:alphaModFix/>
          </a:blip>
          <a:srcRect l="2818" t="2391"/>
          <a:stretch/>
        </p:blipFill>
        <p:spPr>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1: Return a list of employees with Job Titles and Department Names</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2: Insert Web Programmer as a new job title</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3: Correct the job title from web programmer to web developer</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4: Delete the job title Web Developer from the database</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5: How many employees are in each department?</a:t>
            </a: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Question 7: Describe how you would apply table security to restrict access to employee salaries using an SQL server.</a:t>
            </a:r>
            <a:endParaRPr sz="1900" b="1">
              <a:latin typeface="Open Sans"/>
              <a:ea typeface="Open Sans"/>
              <a:cs typeface="Open Sans"/>
              <a:sym typeface="Open Sans"/>
            </a:endParaRPr>
          </a:p>
          <a:p>
            <a:pPr marL="0" lvl="0" indent="0" algn="l" rtl="0">
              <a:spcBef>
                <a:spcPts val="1600"/>
              </a:spcBef>
              <a:spcAft>
                <a:spcPts val="0"/>
              </a:spcAft>
              <a:buNone/>
            </a:pPr>
            <a:r>
              <a:rPr lang="en" sz="1900" b="1">
                <a:solidFill>
                  <a:srgbClr val="FF0000"/>
                </a:solidFill>
                <a:latin typeface="Open Sans"/>
                <a:ea typeface="Open Sans"/>
                <a:cs typeface="Open Sans"/>
                <a:sym typeface="Open Sans"/>
              </a:rPr>
              <a:t>** answer in a short paragraph, how you would apply table security to restrict access to employee salaries</a:t>
            </a:r>
            <a:endParaRPr sz="1900" b="1">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a:latin typeface="Open Sans"/>
                <a:ea typeface="Open Sans"/>
                <a:cs typeface="Open Sans"/>
                <a:sym typeface="Open Sans"/>
              </a:rPr>
              <a:t>Purpose of the new database:</a:t>
            </a:r>
            <a:endParaRPr sz="1900" b="1">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a:t>What is the business partner requesting  </a:t>
            </a:r>
            <a:endParaRPr sz="1700"/>
          </a:p>
          <a:p>
            <a:pPr marL="457200" lvl="0" indent="0" algn="l" rtl="0">
              <a:lnSpc>
                <a:spcPct val="100000"/>
              </a:lnSpc>
              <a:spcBef>
                <a:spcPts val="0"/>
              </a:spcBef>
              <a:spcAft>
                <a:spcPts val="0"/>
              </a:spcAft>
              <a:buClr>
                <a:schemeClr val="dk1"/>
              </a:buClr>
              <a:buSzPts val="1100"/>
              <a:buFont typeface="Arial"/>
              <a:buNone/>
            </a:pPr>
            <a:endParaRPr sz="1700"/>
          </a:p>
          <a:p>
            <a:pPr marL="457200" lvl="0" indent="-349250" algn="l" rtl="0">
              <a:spcBef>
                <a:spcPts val="1200"/>
              </a:spcBef>
              <a:spcAft>
                <a:spcPts val="0"/>
              </a:spcAft>
              <a:buSzPts val="1900"/>
              <a:buFont typeface="Open Sans"/>
              <a:buChar char="●"/>
            </a:pPr>
            <a:r>
              <a:rPr lang="en" sz="1900" b="1">
                <a:latin typeface="Open Sans"/>
                <a:ea typeface="Open Sans"/>
                <a:cs typeface="Open Sans"/>
                <a:sym typeface="Open Sans"/>
              </a:rPr>
              <a:t>Describe current data management solution:</a:t>
            </a:r>
            <a:endParaRPr sz="1900" b="1">
              <a:solidFill>
                <a:srgbClr val="000000"/>
              </a:solidFill>
              <a:latin typeface="Arial"/>
              <a:ea typeface="Arial"/>
              <a:cs typeface="Arial"/>
              <a:sym typeface="Arial"/>
            </a:endParaRPr>
          </a:p>
          <a:p>
            <a:pPr marL="457200" lvl="0" indent="0" algn="l" rtl="0">
              <a:spcBef>
                <a:spcPts val="1200"/>
              </a:spcBef>
              <a:spcAft>
                <a:spcPts val="0"/>
              </a:spcAft>
              <a:buNone/>
            </a:pPr>
            <a:r>
              <a:rPr lang="en" sz="1700"/>
              <a:t>What is the current method data storage/management</a:t>
            </a:r>
            <a:endParaRPr sz="1900">
              <a:solidFill>
                <a:srgbClr val="000000"/>
              </a:solidFill>
              <a:latin typeface="Arial"/>
              <a:ea typeface="Arial"/>
              <a:cs typeface="Arial"/>
              <a:sym typeface="Arial"/>
            </a:endParaRPr>
          </a:p>
          <a:p>
            <a:pPr marL="457200" lvl="0" indent="0" algn="l" rtl="0">
              <a:spcBef>
                <a:spcPts val="1200"/>
              </a:spcBef>
              <a:spcAft>
                <a:spcPts val="0"/>
              </a:spcAft>
              <a:buNone/>
            </a:pPr>
            <a:endParaRPr sz="1100">
              <a:solidFill>
                <a:srgbClr val="000000"/>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1900" b="1">
                <a:latin typeface="Open Sans"/>
                <a:ea typeface="Open Sans"/>
                <a:cs typeface="Open Sans"/>
                <a:sym typeface="Open Sans"/>
              </a:rPr>
              <a:t>Describe current data available:</a:t>
            </a:r>
            <a:endParaRPr sz="1900" b="1">
              <a:latin typeface="Open Sans"/>
              <a:ea typeface="Open Sans"/>
              <a:cs typeface="Open Sans"/>
              <a:sym typeface="Open Sans"/>
            </a:endParaRPr>
          </a:p>
          <a:p>
            <a:pPr marL="0" lvl="0" indent="0" algn="l" rtl="0">
              <a:spcBef>
                <a:spcPts val="1600"/>
              </a:spcBef>
              <a:spcAft>
                <a:spcPts val="0"/>
              </a:spcAft>
              <a:buNone/>
            </a:pPr>
            <a:r>
              <a:rPr lang="en" sz="1900" b="1">
                <a:latin typeface="Open Sans"/>
                <a:ea typeface="Open Sans"/>
                <a:cs typeface="Open Sans"/>
                <a:sym typeface="Open Sans"/>
              </a:rPr>
              <a:t>	</a:t>
            </a:r>
            <a:r>
              <a:rPr lang="en" sz="1900"/>
              <a:t>What data does the business currently have available</a:t>
            </a: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Additional data requests:</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Does the user have future data requests</a:t>
            </a:r>
            <a:endParaRPr sz="1900"/>
          </a:p>
          <a:p>
            <a:pPr marL="457200" lvl="0" indent="0" algn="l" rtl="0">
              <a:spcBef>
                <a:spcPts val="0"/>
              </a:spcBef>
              <a:spcAft>
                <a:spcPts val="0"/>
              </a:spcAft>
              <a:buClr>
                <a:schemeClr val="dk1"/>
              </a:buClr>
              <a:buSzPts val="1100"/>
              <a:buFont typeface="Arial"/>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Who will own/manage data</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What department will own / manage the data in the database</a:t>
            </a:r>
            <a:endParaRPr sz="1900"/>
          </a:p>
          <a:p>
            <a:pPr marL="457200" lvl="0" indent="0" algn="l" rtl="0">
              <a:lnSpc>
                <a:spcPct val="100000"/>
              </a:lnSpc>
              <a:spcBef>
                <a:spcPts val="0"/>
              </a:spcBef>
              <a:spcAft>
                <a:spcPts val="0"/>
              </a:spcAft>
              <a:buNone/>
            </a:pPr>
            <a:endParaRPr sz="1900"/>
          </a:p>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Who will have access to database</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List user types that will have access; also list any restrictions to access.</a:t>
            </a:r>
            <a:endParaRPr sz="1900"/>
          </a:p>
          <a:p>
            <a:pPr marL="457200" lvl="0" indent="0" algn="l" rtl="0">
              <a:spcBef>
                <a:spcPts val="0"/>
              </a:spcBef>
              <a:spcAft>
                <a:spcPts val="0"/>
              </a:spcAft>
              <a:buClr>
                <a:schemeClr val="dk1"/>
              </a:buClr>
              <a:buSzPts val="1100"/>
              <a:buFont typeface="Arial"/>
              <a:buNone/>
            </a:pPr>
            <a:endParaRPr sz="1900"/>
          </a:p>
          <a:p>
            <a:pPr marL="457200" lvl="0" indent="0" algn="l" rtl="0">
              <a:spcBef>
                <a:spcPts val="1600"/>
              </a:spcBef>
              <a:spcAft>
                <a:spcPts val="1600"/>
              </a:spcAft>
              <a:buNone/>
            </a:pP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Estimated size of database</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List the size of the database in terms of numbers of rows. Business users often understand row or column size instead of GBs or MBs</a:t>
            </a:r>
            <a:endParaRPr sz="1900"/>
          </a:p>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Estimated annual growth</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List any expected growth to the data</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Is any of the data sensitive/restricted</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List any data that may be sensitive or restricted from particular users</a:t>
            </a:r>
            <a:endParaRPr sz="1900"/>
          </a:p>
          <a:p>
            <a:pPr marL="0" lvl="0" indent="0" algn="l" rtl="0">
              <a:spcBef>
                <a:spcPts val="0"/>
              </a:spcBef>
              <a:spcAft>
                <a:spcPts val="0"/>
              </a:spcAft>
              <a:buNone/>
            </a:pP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endParaRPr sz="1700"/>
          </a:p>
          <a:p>
            <a:pPr marL="457200" lvl="0" indent="0" algn="l" rtl="0">
              <a:lnSpc>
                <a:spcPct val="100000"/>
              </a:lnSpc>
              <a:spcBef>
                <a:spcPts val="0"/>
              </a:spcBef>
              <a:spcAft>
                <a:spcPts val="0"/>
              </a:spcAft>
              <a:buNone/>
            </a:pP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Justification for the new database</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Provide at least two justifications for building a database</a:t>
            </a:r>
            <a:endParaRPr sz="1900"/>
          </a:p>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Database objects</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List the database objects (tables, views, special procedures)  that will be created for the database. </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 sz="1700"/>
              <a:t>Hint - you may want to circle back to this answer after completing the logical ERD in step 2.</a:t>
            </a:r>
            <a:endParaRPr sz="1700"/>
          </a:p>
          <a:p>
            <a:pPr marL="45720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Data ingestion</a:t>
            </a:r>
            <a:endParaRPr sz="1900" b="1">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a:t>Select a data ingestion method (ETL, Direct feed, API) based on the information provided.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Data governance (Ownership and User access)</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a:latin typeface="Open Sans"/>
                <a:ea typeface="Open Sans"/>
                <a:cs typeface="Open Sans"/>
                <a:sym typeface="Open Sans"/>
              </a:rPr>
              <a:t>Ownership: </a:t>
            </a:r>
            <a:r>
              <a:rPr lang="en" sz="1700"/>
              <a:t>who will own and maintain the data</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 sz="1700" b="1">
                <a:latin typeface="Open Sans"/>
                <a:ea typeface="Open Sans"/>
                <a:cs typeface="Open Sans"/>
                <a:sym typeface="Open Sans"/>
              </a:rPr>
              <a:t>User Access: </a:t>
            </a:r>
            <a:r>
              <a:rPr lang="en" sz="1700"/>
              <a:t>who will and will not have access to the data</a:t>
            </a:r>
            <a:endParaRPr sz="17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Scalability </a:t>
            </a:r>
            <a:endParaRPr sz="1900" b="1">
              <a:latin typeface="Open Sans"/>
              <a:ea typeface="Open Sans"/>
              <a:cs typeface="Open Sans"/>
              <a:sym typeface="Open Sans"/>
            </a:endParaRPr>
          </a:p>
          <a:p>
            <a:pPr marL="457200" lvl="0" indent="0" algn="l" rtl="0">
              <a:spcBef>
                <a:spcPts val="1600"/>
              </a:spcBef>
              <a:spcAft>
                <a:spcPts val="0"/>
              </a:spcAft>
              <a:buNone/>
            </a:pPr>
            <a:r>
              <a:rPr lang="en" sz="1900"/>
              <a:t>Should replication or sharding be used to ensure scalability based on user needs</a:t>
            </a: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Flexibility</a:t>
            </a:r>
            <a:endParaRPr sz="1900"/>
          </a:p>
          <a:p>
            <a:pPr marL="457200" lvl="0" indent="0" algn="l" rtl="0">
              <a:spcBef>
                <a:spcPts val="1600"/>
              </a:spcBef>
              <a:spcAft>
                <a:spcPts val="0"/>
              </a:spcAft>
              <a:buNone/>
            </a:pPr>
            <a:r>
              <a:rPr lang="en" sz="1900"/>
              <a:t>Describe measures taken to ensure future data integration if needed</a:t>
            </a: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Storage &amp; retention</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a:latin typeface="Open Sans"/>
                <a:ea typeface="Open Sans"/>
                <a:cs typeface="Open Sans"/>
                <a:sym typeface="Open Sans"/>
              </a:rPr>
              <a:t>Storage (disk or in-memory): </a:t>
            </a:r>
            <a:r>
              <a:rPr lang="en" sz="1700"/>
              <a:t>check </a:t>
            </a:r>
            <a:r>
              <a:rPr lang="en" sz="1700" u="sng">
                <a:solidFill>
                  <a:schemeClr val="hlink"/>
                </a:solidFill>
                <a:hlinkClick r:id="rId3"/>
              </a:rPr>
              <a:t>IT best practices document</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 sz="1700" b="1">
                <a:latin typeface="Open Sans"/>
                <a:ea typeface="Open Sans"/>
                <a:cs typeface="Open Sans"/>
                <a:sym typeface="Open Sans"/>
              </a:rPr>
              <a:t>Retention: </a:t>
            </a:r>
            <a:r>
              <a:rPr lang="en" sz="1700"/>
              <a:t>how long does the data have to be kept for?</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Backup</a:t>
            </a:r>
            <a:endParaRPr sz="1900" b="1">
              <a:latin typeface="Open Sans"/>
              <a:ea typeface="Open Sans"/>
              <a:cs typeface="Open Sans"/>
              <a:sym typeface="Open Sans"/>
            </a:endParaRPr>
          </a:p>
          <a:p>
            <a:pPr marL="457200" lvl="0" indent="0" algn="l" rtl="0">
              <a:spcBef>
                <a:spcPts val="1600"/>
              </a:spcBef>
              <a:spcAft>
                <a:spcPts val="0"/>
              </a:spcAft>
              <a:buNone/>
            </a:pPr>
            <a:r>
              <a:rPr lang="en" sz="1700"/>
              <a:t> </a:t>
            </a:r>
            <a:r>
              <a:rPr lang="en" sz="1700" u="sng">
                <a:solidFill>
                  <a:schemeClr val="hlink"/>
                </a:solidFill>
                <a:hlinkClick r:id="rId3"/>
              </a:rPr>
              <a:t>IT Best Practices document</a:t>
            </a:r>
            <a:r>
              <a:rPr lang="en" sz="1700"/>
              <a:t> lists Backup schedule requirements</a:t>
            </a:r>
            <a:endParaRPr sz="1700"/>
          </a:p>
          <a:p>
            <a:pPr marL="457200" lvl="0" indent="0" algn="l" rtl="0">
              <a:lnSpc>
                <a:spcPct val="100000"/>
              </a:lnSpc>
              <a:spcBef>
                <a:spcPts val="1600"/>
              </a:spcBef>
              <a:spcAft>
                <a:spcPts val="0"/>
              </a:spcAft>
              <a:buNone/>
            </a:pPr>
            <a:endParaRPr sz="1700"/>
          </a:p>
          <a:p>
            <a:pPr marL="0" lvl="0" indent="0" algn="l" rtl="0">
              <a:lnSpc>
                <a:spcPct val="100000"/>
              </a:lnSpc>
              <a:spcBef>
                <a:spcPts val="0"/>
              </a:spcBef>
              <a:spcAft>
                <a:spcPts val="0"/>
              </a:spcAft>
              <a:buClr>
                <a:schemeClr val="dk1"/>
              </a:buClr>
              <a:buSzPts val="1100"/>
              <a:buFont typeface="Arial"/>
              <a:buNone/>
            </a:pP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2454</Words>
  <Application>Microsoft Office PowerPoint</Application>
  <PresentationFormat>Custom</PresentationFormat>
  <Paragraphs>254</Paragraphs>
  <Slides>30</Slides>
  <Notes>30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30</vt:i4>
      </vt:variant>
    </vt:vector>
  </HeadingPairs>
  <TitlesOfParts>
    <vt:vector size="39" baseType="lpstr">
      <vt:lpstr>Helvetica Neue</vt:lpstr>
      <vt:lpstr>Arial</vt:lpstr>
      <vt:lpstr>Open Sans Light</vt:lpstr>
      <vt:lpstr>Open Sans</vt:lpstr>
      <vt:lpstr>Source Code Pro</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Mittal, Arpit</cp:lastModifiedBy>
  <cp:revision>2</cp:revision>
  <dcterms:modified xsi:type="dcterms:W3CDTF">2021-05-24T10:49:50Z</dcterms:modified>
</cp:coreProperties>
</file>