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400"/>
              <a:t>NLP Chatbot for Discharge Summaries</a:t>
            </a:r>
            <a:br>
              <a:rPr lang="en" sz="4400"/>
            </a:br>
            <a:r>
              <a:rPr lang="en" sz="4400"/>
              <a:t>-------</a:t>
            </a:r>
            <a:br>
              <a:rPr lang="en" sz="4400"/>
            </a:br>
            <a:r>
              <a:rPr b="0" lang="en" sz="2200"/>
              <a:t>[MED 277 project]</a:t>
            </a:r>
            <a:endParaRPr b="0" sz="2200"/>
          </a:p>
        </p:txBody>
      </p:sp>
      <p:sp>
        <p:nvSpPr>
          <p:cNvPr id="87" name="Shape 87"/>
          <p:cNvSpPr txBox="1"/>
          <p:nvPr>
            <p:ph idx="1" type="subTitle"/>
          </p:nvPr>
        </p:nvSpPr>
        <p:spPr>
          <a:xfrm>
            <a:off x="729452" y="423805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Presented by:</a:t>
            </a:r>
            <a:endParaRPr/>
          </a:p>
          <a:p>
            <a:pPr indent="0" lvl="0" marL="0">
              <a:spcBef>
                <a:spcPts val="0"/>
              </a:spcBef>
              <a:spcAft>
                <a:spcPts val="0"/>
              </a:spcAft>
              <a:buNone/>
            </a:pPr>
            <a:r>
              <a:rPr lang="en"/>
              <a:t>Harsh Lal, Soheil karimi, Ali Alattar &amp; Thomas Liu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NLP Chatbot</a:t>
            </a:r>
            <a:endParaRPr/>
          </a:p>
        </p:txBody>
      </p:sp>
      <p:pic>
        <p:nvPicPr>
          <p:cNvPr id="143" name="Shape 143"/>
          <p:cNvPicPr preferRelativeResize="0"/>
          <p:nvPr/>
        </p:nvPicPr>
        <p:blipFill>
          <a:blip r:embed="rId3">
            <a:alphaModFix/>
          </a:blip>
          <a:stretch>
            <a:fillRect/>
          </a:stretch>
        </p:blipFill>
        <p:spPr>
          <a:xfrm>
            <a:off x="1508825" y="1853850"/>
            <a:ext cx="6129950" cy="3216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Topic Modelling</a:t>
            </a:r>
            <a:endParaRPr/>
          </a:p>
        </p:txBody>
      </p:sp>
      <p:sp>
        <p:nvSpPr>
          <p:cNvPr id="149" name="Shape 1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spcBef>
                <a:spcPts val="0"/>
              </a:spcBef>
              <a:spcAft>
                <a:spcPts val="0"/>
              </a:spcAft>
              <a:buSzPts val="1700"/>
              <a:buChar char="●"/>
            </a:pPr>
            <a:r>
              <a:rPr lang="en" sz="1700"/>
              <a:t>Latent Dirichlet Modeling (LDA) of processed data for topic modeling to generate topic map</a:t>
            </a:r>
            <a:endParaRPr sz="1700"/>
          </a:p>
          <a:p>
            <a:pPr indent="-336550" lvl="1" marL="914400" rtl="0">
              <a:spcBef>
                <a:spcPts val="0"/>
              </a:spcBef>
              <a:spcAft>
                <a:spcPts val="0"/>
              </a:spcAft>
              <a:buSzPts val="1700"/>
              <a:buChar char="○"/>
            </a:pPr>
            <a:r>
              <a:rPr lang="en" sz="1700"/>
              <a:t>Document Topic Modeling - We split the specified discharge summary into sentences, extract topic from each sentence and save a dictionary of topic to sentence matching as “Topic Map”.</a:t>
            </a:r>
            <a:endParaRPr sz="1700"/>
          </a:p>
          <a:p>
            <a:pPr indent="-336550" lvl="1" marL="914400" rtl="0">
              <a:spcBef>
                <a:spcPts val="0"/>
              </a:spcBef>
              <a:spcAft>
                <a:spcPts val="0"/>
              </a:spcAft>
              <a:buSzPts val="1700"/>
              <a:buChar char="○"/>
            </a:pPr>
            <a:r>
              <a:rPr lang="en" sz="1700"/>
              <a:t>Corpus Topic Modeling - We use Document topic modelling described above and collect topics for all the sentences in entire corpus. We then generate embedding  for each of topic from entire corpus and save it “Topic Embedding Map”</a:t>
            </a:r>
            <a:br>
              <a:rPr lang="en" sz="1700"/>
            </a:br>
            <a:endParaRPr sz="1700"/>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Types of Question</a:t>
            </a:r>
            <a:endParaRPr/>
          </a:p>
        </p:txBody>
      </p:sp>
      <p:sp>
        <p:nvSpPr>
          <p:cNvPr id="155" name="Shape 1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Instruction Question - These are special defined commands or instructions that are used to invoke specific functionality. Ex. “summary” prints out discharge summary.</a:t>
            </a:r>
            <a:endParaRPr/>
          </a:p>
          <a:p>
            <a:pPr indent="-311150" lvl="0" marL="457200" rtl="0">
              <a:spcBef>
                <a:spcPts val="0"/>
              </a:spcBef>
              <a:spcAft>
                <a:spcPts val="0"/>
              </a:spcAft>
              <a:buSzPts val="1300"/>
              <a:buAutoNum type="arabicPeriod"/>
            </a:pPr>
            <a:r>
              <a:rPr lang="en"/>
              <a:t>Extraction Question - These are the questions whose answers can be directly extracted from the discharge summaries. Ex. What is my date of birth?</a:t>
            </a:r>
            <a:endParaRPr/>
          </a:p>
          <a:p>
            <a:pPr indent="-311150" lvl="0" marL="457200" rtl="0">
              <a:spcBef>
                <a:spcPts val="0"/>
              </a:spcBef>
              <a:spcAft>
                <a:spcPts val="0"/>
              </a:spcAft>
              <a:buSzPts val="1300"/>
              <a:buAutoNum type="arabicPeriod"/>
            </a:pPr>
            <a:r>
              <a:rPr lang="en"/>
              <a:t>Direct topic Question -  For this type of questions we try finding the topic of the question in the discharge summary document. We look for an exact match of topics in “Topic Map”.</a:t>
            </a:r>
            <a:endParaRPr/>
          </a:p>
          <a:p>
            <a:pPr indent="-311150" lvl="0" marL="457200" rtl="0">
              <a:spcBef>
                <a:spcPts val="0"/>
              </a:spcBef>
              <a:spcAft>
                <a:spcPts val="0"/>
              </a:spcAft>
              <a:buSzPts val="1300"/>
              <a:buAutoNum type="arabicPeriod"/>
            </a:pPr>
            <a:r>
              <a:rPr lang="en"/>
              <a:t>Indirect topic Question - Here we look for similarity between the question topic, and all other topics present in the entire corpus (all the discharge summaries for all the patients available). We use cosine similarity to measure similarity between the topics.</a:t>
            </a:r>
            <a:endParaRPr/>
          </a:p>
          <a:p>
            <a:pPr indent="0" lvl="0" marL="0">
              <a:spcBef>
                <a:spcPts val="1600"/>
              </a:spcBef>
              <a:spcAft>
                <a:spcPts val="1600"/>
              </a:spcAft>
              <a:buNone/>
            </a:pPr>
            <a:r>
              <a:rPr lang="en"/>
              <a:t>The Questions follow the hierarchy shown above, meaning any question os first tested for Instruction Question, then Extraction Question and so 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NLP Chatbot</a:t>
            </a:r>
            <a:endParaRPr/>
          </a:p>
        </p:txBody>
      </p:sp>
      <p:sp>
        <p:nvSpPr>
          <p:cNvPr id="161" name="Shape 1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spcBef>
                <a:spcPts val="0"/>
              </a:spcBef>
              <a:spcAft>
                <a:spcPts val="0"/>
              </a:spcAft>
              <a:buSzPts val="1700"/>
              <a:buChar char="●"/>
            </a:pPr>
            <a:r>
              <a:rPr lang="en" sz="1700"/>
              <a:t>Chatbot workflow:</a:t>
            </a:r>
            <a:endParaRPr sz="1700"/>
          </a:p>
          <a:p>
            <a:pPr indent="-336550" lvl="1" marL="914400" rtl="0">
              <a:spcBef>
                <a:spcPts val="0"/>
              </a:spcBef>
              <a:spcAft>
                <a:spcPts val="0"/>
              </a:spcAft>
              <a:buSzPts val="1700"/>
              <a:buChar char="○"/>
            </a:pPr>
            <a:r>
              <a:rPr lang="en" sz="1700"/>
              <a:t>Question(Q) Topic extraction using LDA.</a:t>
            </a:r>
            <a:endParaRPr sz="1700"/>
          </a:p>
          <a:p>
            <a:pPr indent="-336550" lvl="1" marL="914400" rtl="0">
              <a:spcBef>
                <a:spcPts val="0"/>
              </a:spcBef>
              <a:spcAft>
                <a:spcPts val="0"/>
              </a:spcAft>
              <a:buSzPts val="1700"/>
              <a:buChar char="○"/>
            </a:pPr>
            <a:r>
              <a:rPr lang="en" sz="1700"/>
              <a:t>Check the type of Question(Q) against defined types.</a:t>
            </a:r>
            <a:endParaRPr sz="1700"/>
          </a:p>
          <a:p>
            <a:pPr indent="-336550" lvl="1" marL="914400" rtl="0">
              <a:spcBef>
                <a:spcPts val="0"/>
              </a:spcBef>
              <a:spcAft>
                <a:spcPts val="0"/>
              </a:spcAft>
              <a:buSzPts val="1700"/>
              <a:buChar char="○"/>
            </a:pPr>
            <a:r>
              <a:rPr lang="en" sz="1700"/>
              <a:t>If the question is an instruction then execute it.</a:t>
            </a:r>
            <a:endParaRPr sz="1700"/>
          </a:p>
          <a:p>
            <a:pPr indent="-336550" lvl="1" marL="914400" rtl="0">
              <a:spcBef>
                <a:spcPts val="0"/>
              </a:spcBef>
              <a:spcAft>
                <a:spcPts val="0"/>
              </a:spcAft>
              <a:buSzPts val="1700"/>
              <a:buChar char="○"/>
            </a:pPr>
            <a:r>
              <a:rPr lang="en" sz="1700"/>
              <a:t>Otherwise answer either using direct information extraction  using regular expressions, or</a:t>
            </a:r>
            <a:endParaRPr sz="1700"/>
          </a:p>
          <a:p>
            <a:pPr indent="-336550" lvl="1" marL="914400" rtl="0">
              <a:spcBef>
                <a:spcPts val="0"/>
              </a:spcBef>
              <a:spcAft>
                <a:spcPts val="0"/>
              </a:spcAft>
              <a:buSzPts val="1700"/>
              <a:buChar char="○"/>
            </a:pPr>
            <a:r>
              <a:rPr lang="en" sz="1700"/>
              <a:t>Use sentences with same or similar topic to answer the question.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67" name="Shape 167"/>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NLP chatbot based on topic modelling does good job of retrieving sentences with similar topics.</a:t>
            </a:r>
            <a:endParaRPr sz="2000"/>
          </a:p>
          <a:p>
            <a:pPr indent="-355600" lvl="0" marL="457200" rtl="0">
              <a:spcBef>
                <a:spcPts val="0"/>
              </a:spcBef>
              <a:spcAft>
                <a:spcPts val="0"/>
              </a:spcAft>
              <a:buSzPts val="2000"/>
              <a:buChar char="●"/>
            </a:pPr>
            <a:r>
              <a:rPr lang="en" sz="2000"/>
              <a:t>Chatbot provides functionality of specific information extraction and executing specialized instructions (maybe third party)</a:t>
            </a:r>
            <a:endParaRPr sz="2000"/>
          </a:p>
          <a:p>
            <a:pPr indent="-355600" lvl="0" marL="457200" rtl="0">
              <a:spcBef>
                <a:spcPts val="0"/>
              </a:spcBef>
              <a:spcAft>
                <a:spcPts val="0"/>
              </a:spcAft>
              <a:buSzPts val="2000"/>
              <a:buChar char="●"/>
            </a:pPr>
            <a:r>
              <a:rPr lang="en" sz="2000"/>
              <a:t>The answering mechanism is pretty fast once the chatbot is initialized</a:t>
            </a:r>
            <a:endParaRPr sz="2000"/>
          </a:p>
          <a:p>
            <a:pPr indent="-355600" lvl="0" marL="457200" rtl="0">
              <a:spcBef>
                <a:spcPts val="0"/>
              </a:spcBef>
              <a:spcAft>
                <a:spcPts val="0"/>
              </a:spcAft>
              <a:buSzPts val="2000"/>
              <a:buChar char="●"/>
            </a:pPr>
            <a:r>
              <a:rPr lang="en" sz="2000"/>
              <a:t>Chatbot has large scope for improve but we have demonstrated reasonable performance feasibility.</a:t>
            </a:r>
            <a:endParaRPr sz="2000"/>
          </a:p>
          <a:p>
            <a:pPr indent="0" lvl="0" marL="0" rt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Scope</a:t>
            </a:r>
            <a:endParaRPr/>
          </a:p>
        </p:txBody>
      </p:sp>
      <p:sp>
        <p:nvSpPr>
          <p:cNvPr id="173" name="Shape 1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Variable window size for mixture modeling while creating embeddings.</a:t>
            </a:r>
            <a:endParaRPr sz="2000"/>
          </a:p>
          <a:p>
            <a:pPr indent="-355600" lvl="0" marL="457200" rtl="0">
              <a:spcBef>
                <a:spcPts val="0"/>
              </a:spcBef>
              <a:spcAft>
                <a:spcPts val="0"/>
              </a:spcAft>
              <a:buSzPts val="2000"/>
              <a:buChar char="●"/>
            </a:pPr>
            <a:r>
              <a:rPr lang="en" sz="2000"/>
              <a:t>Make use of features other than context words for information extraction (e.g. date, time of admission)</a:t>
            </a:r>
            <a:endParaRPr sz="2000"/>
          </a:p>
          <a:p>
            <a:pPr indent="-355600" lvl="0" marL="457200" rtl="0">
              <a:spcBef>
                <a:spcPts val="0"/>
              </a:spcBef>
              <a:spcAft>
                <a:spcPts val="0"/>
              </a:spcAft>
              <a:buSzPts val="2000"/>
              <a:buChar char="●"/>
            </a:pPr>
            <a:r>
              <a:rPr lang="en" sz="2000"/>
              <a:t>Add normal conversation functionality, experiment with additional topic modeling techniques and features based on parse structure</a:t>
            </a:r>
            <a:endParaRPr sz="2000"/>
          </a:p>
          <a:p>
            <a:pPr indent="-355600" lvl="0" marL="457200" rtl="0">
              <a:spcBef>
                <a:spcPts val="0"/>
              </a:spcBef>
              <a:spcAft>
                <a:spcPts val="0"/>
              </a:spcAft>
              <a:buSzPts val="2000"/>
              <a:buChar char="●"/>
            </a:pPr>
            <a:r>
              <a:rPr lang="en" sz="2000"/>
              <a:t>Additional </a:t>
            </a:r>
            <a:r>
              <a:rPr lang="en" sz="2000"/>
              <a:t>interoperability</a:t>
            </a:r>
            <a:r>
              <a:rPr lang="en" sz="2000"/>
              <a:t> with other systems.</a:t>
            </a:r>
            <a:endParaRPr sz="2000"/>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One of the most important goals in healthcare is improving the quality of health and service rendered by healthcare industry. </a:t>
            </a:r>
            <a:endParaRPr sz="2000"/>
          </a:p>
          <a:p>
            <a:pPr indent="-355600" lvl="0" marL="457200" rtl="0">
              <a:spcBef>
                <a:spcPts val="0"/>
              </a:spcBef>
              <a:spcAft>
                <a:spcPts val="0"/>
              </a:spcAft>
              <a:buSzPts val="2000"/>
              <a:buChar char="●"/>
            </a:pPr>
            <a:r>
              <a:rPr lang="en" sz="2000"/>
              <a:t>Growing demand for ease of access to healthcare information for patients and providers.</a:t>
            </a:r>
            <a:endParaRPr sz="2000"/>
          </a:p>
          <a:p>
            <a:pPr indent="-355600" lvl="0" marL="457200" rtl="0">
              <a:spcBef>
                <a:spcPts val="0"/>
              </a:spcBef>
              <a:spcAft>
                <a:spcPts val="0"/>
              </a:spcAft>
              <a:buSzPts val="2000"/>
              <a:buChar char="●"/>
            </a:pPr>
            <a:r>
              <a:rPr lang="en" sz="2000"/>
              <a:t> Healthcare, provider notes contain a large amount of information and is difficult to comprehend easily.</a:t>
            </a:r>
            <a:endParaRPr sz="2000"/>
          </a:p>
          <a:p>
            <a:pPr indent="-355600" lvl="0" marL="457200" rtl="0">
              <a:spcBef>
                <a:spcPts val="0"/>
              </a:spcBef>
              <a:spcAft>
                <a:spcPts val="0"/>
              </a:spcAft>
              <a:buSzPts val="2000"/>
              <a:buChar char="●"/>
            </a:pPr>
            <a:r>
              <a:rPr lang="en" sz="2000"/>
              <a:t>NLP-based methods can help extract information and answer questions based on this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Definition</a:t>
            </a:r>
            <a:endParaRPr/>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spcBef>
                <a:spcPts val="0"/>
              </a:spcBef>
              <a:spcAft>
                <a:spcPts val="0"/>
              </a:spcAft>
              <a:buSzPts val="1700"/>
              <a:buChar char="●"/>
            </a:pPr>
            <a:r>
              <a:rPr lang="en" sz="1700"/>
              <a:t>We propose a NLP  chatbot that provides an easy way for patient to analyze and get information from from their clinical notes.</a:t>
            </a:r>
            <a:endParaRPr sz="1700"/>
          </a:p>
          <a:p>
            <a:pPr indent="-336550" lvl="1" marL="914400" rtl="0">
              <a:spcBef>
                <a:spcPts val="0"/>
              </a:spcBef>
              <a:spcAft>
                <a:spcPts val="0"/>
              </a:spcAft>
              <a:buSzPts val="1700"/>
              <a:buChar char="○"/>
            </a:pPr>
            <a:r>
              <a:rPr lang="en" sz="1700"/>
              <a:t>Input: Free-text discharge summaries from MIMIC-III, and Question regarding the discharge summary.</a:t>
            </a:r>
            <a:endParaRPr sz="1700"/>
          </a:p>
          <a:p>
            <a:pPr indent="-336550" lvl="1" marL="914400" rtl="0">
              <a:spcBef>
                <a:spcPts val="0"/>
              </a:spcBef>
              <a:spcAft>
                <a:spcPts val="0"/>
              </a:spcAft>
              <a:buSzPts val="1700"/>
              <a:buChar char="○"/>
            </a:pPr>
            <a:r>
              <a:rPr lang="en" sz="1700"/>
              <a:t>Output: Answer to the question, which is extracted from the discharge summary based on topic modeling and matching.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a:t>
            </a:r>
            <a:endParaRPr/>
          </a:p>
        </p:txBody>
      </p:sp>
      <p:sp>
        <p:nvSpPr>
          <p:cNvPr id="105" name="Shape 10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MIMIC-III  (Medical Information Mart for Intensive Care) Critical Care Database for the analysis.</a:t>
            </a:r>
            <a:endParaRPr sz="2000"/>
          </a:p>
          <a:p>
            <a:pPr indent="-355600" lvl="0" marL="457200" rtl="0">
              <a:spcBef>
                <a:spcPts val="0"/>
              </a:spcBef>
              <a:spcAft>
                <a:spcPts val="0"/>
              </a:spcAft>
              <a:buSzPts val="2000"/>
              <a:buChar char="●"/>
            </a:pPr>
            <a:r>
              <a:rPr lang="en" sz="2000"/>
              <a:t>Information from ICU discharges from Beth Israel Deaconess </a:t>
            </a:r>
            <a:br>
              <a:rPr lang="en" sz="2000"/>
            </a:br>
            <a:r>
              <a:rPr lang="en" sz="2000"/>
              <a:t>Medical center 2001-2010</a:t>
            </a:r>
            <a:endParaRPr sz="2000"/>
          </a:p>
          <a:p>
            <a:pPr indent="-355600" lvl="0" marL="457200" rtl="0">
              <a:spcBef>
                <a:spcPts val="0"/>
              </a:spcBef>
              <a:spcAft>
                <a:spcPts val="0"/>
              </a:spcAft>
              <a:buSzPts val="2000"/>
              <a:buChar char="●"/>
            </a:pPr>
            <a:r>
              <a:rPr lang="en" sz="2000"/>
              <a:t>It has a total of </a:t>
            </a:r>
            <a:r>
              <a:rPr b="1" lang="en" sz="2000"/>
              <a:t>2,083,180</a:t>
            </a:r>
            <a:r>
              <a:rPr lang="en" sz="2000"/>
              <a:t> rows in total.</a:t>
            </a:r>
            <a:endParaRPr sz="2000"/>
          </a:p>
          <a:p>
            <a:pPr indent="-355600" lvl="0" marL="457200" rtl="0">
              <a:spcBef>
                <a:spcPts val="0"/>
              </a:spcBef>
              <a:spcAft>
                <a:spcPts val="0"/>
              </a:spcAft>
              <a:buSzPts val="2000"/>
              <a:buChar char="●"/>
            </a:pPr>
            <a:r>
              <a:rPr lang="en" sz="2000"/>
              <a:t>We filtered dataset using category, “Discharge Summary”. </a:t>
            </a:r>
            <a:endParaRPr sz="2000"/>
          </a:p>
          <a:p>
            <a:pPr indent="-355600" lvl="0" marL="457200" rtl="0">
              <a:spcBef>
                <a:spcPts val="0"/>
              </a:spcBef>
              <a:spcAft>
                <a:spcPts val="0"/>
              </a:spcAft>
              <a:buSzPts val="2000"/>
              <a:buChar char="●"/>
            </a:pPr>
            <a:r>
              <a:rPr lang="en" sz="2000"/>
              <a:t>There were about 59,562 data points after filtering.</a:t>
            </a:r>
            <a:endParaRPr sz="2000"/>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a:t>
            </a:r>
            <a:endParaRPr/>
          </a:p>
        </p:txBody>
      </p:sp>
      <p:pic>
        <p:nvPicPr>
          <p:cNvPr id="111" name="Shape 111"/>
          <p:cNvPicPr preferRelativeResize="0"/>
          <p:nvPr/>
        </p:nvPicPr>
        <p:blipFill>
          <a:blip r:embed="rId3">
            <a:alphaModFix/>
          </a:blip>
          <a:stretch>
            <a:fillRect/>
          </a:stretch>
        </p:blipFill>
        <p:spPr>
          <a:xfrm>
            <a:off x="1675500" y="1853850"/>
            <a:ext cx="5792999" cy="290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a:t>
            </a:r>
            <a:endParaRPr/>
          </a:p>
        </p:txBody>
      </p:sp>
      <p:pic>
        <p:nvPicPr>
          <p:cNvPr id="117" name="Shape 117"/>
          <p:cNvPicPr preferRelativeResize="0"/>
          <p:nvPr/>
        </p:nvPicPr>
        <p:blipFill>
          <a:blip r:embed="rId3">
            <a:alphaModFix/>
          </a:blip>
          <a:stretch>
            <a:fillRect/>
          </a:stretch>
        </p:blipFill>
        <p:spPr>
          <a:xfrm>
            <a:off x="4738938" y="1318650"/>
            <a:ext cx="3781425" cy="3390900"/>
          </a:xfrm>
          <a:prstGeom prst="rect">
            <a:avLst/>
          </a:prstGeom>
          <a:noFill/>
          <a:ln>
            <a:noFill/>
          </a:ln>
        </p:spPr>
      </p:pic>
      <p:pic>
        <p:nvPicPr>
          <p:cNvPr id="118" name="Shape 118"/>
          <p:cNvPicPr preferRelativeResize="0"/>
          <p:nvPr/>
        </p:nvPicPr>
        <p:blipFill>
          <a:blip r:embed="rId4">
            <a:alphaModFix/>
          </a:blip>
          <a:stretch>
            <a:fillRect/>
          </a:stretch>
        </p:blipFill>
        <p:spPr>
          <a:xfrm>
            <a:off x="729450" y="1952775"/>
            <a:ext cx="3714750" cy="253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of a Discharge Summary</a:t>
            </a:r>
            <a:endParaRPr/>
          </a:p>
        </p:txBody>
      </p:sp>
      <p:pic>
        <p:nvPicPr>
          <p:cNvPr id="124" name="Shape 124"/>
          <p:cNvPicPr preferRelativeResize="0"/>
          <p:nvPr/>
        </p:nvPicPr>
        <p:blipFill>
          <a:blip r:embed="rId3">
            <a:alphaModFix/>
          </a:blip>
          <a:stretch>
            <a:fillRect/>
          </a:stretch>
        </p:blipFill>
        <p:spPr>
          <a:xfrm>
            <a:off x="729450" y="1853850"/>
            <a:ext cx="6898151" cy="314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Text Preprocessing</a:t>
            </a:r>
            <a:endParaRPr/>
          </a:p>
        </p:txBody>
      </p:sp>
      <p:sp>
        <p:nvSpPr>
          <p:cNvPr id="130" name="Shape 1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Cleaning, transformation, normalization, &amp; feature extraction</a:t>
            </a:r>
            <a:endParaRPr sz="2000"/>
          </a:p>
          <a:p>
            <a:pPr indent="-355600" lvl="0" marL="457200" rtl="0">
              <a:spcBef>
                <a:spcPts val="0"/>
              </a:spcBef>
              <a:spcAft>
                <a:spcPts val="0"/>
              </a:spcAft>
              <a:buSzPts val="2000"/>
              <a:buChar char="●"/>
            </a:pPr>
            <a:r>
              <a:rPr lang="en" sz="2000"/>
              <a:t>Removal of numbers, special characters, extra spaces, and stop words</a:t>
            </a:r>
            <a:endParaRPr sz="2000"/>
          </a:p>
          <a:p>
            <a:pPr indent="-355600" lvl="0" marL="457200" rtl="0">
              <a:spcBef>
                <a:spcPts val="0"/>
              </a:spcBef>
              <a:spcAft>
                <a:spcPts val="0"/>
              </a:spcAft>
              <a:buSzPts val="2000"/>
              <a:buChar char="●"/>
            </a:pPr>
            <a:r>
              <a:rPr lang="en" sz="2000"/>
              <a:t>Case agnostic processing: converting all text to same case</a:t>
            </a:r>
            <a:endParaRPr sz="2000"/>
          </a:p>
          <a:p>
            <a:pPr indent="-355600" lvl="0" marL="457200" rtl="0">
              <a:spcBef>
                <a:spcPts val="0"/>
              </a:spcBef>
              <a:spcAft>
                <a:spcPts val="0"/>
              </a:spcAft>
              <a:buSzPts val="2000"/>
              <a:buChar char="●"/>
            </a:pPr>
            <a:r>
              <a:rPr lang="en" sz="2000"/>
              <a:t>Stemming: reducing words to their word stem or base</a:t>
            </a:r>
            <a:endParaRPr sz="2000"/>
          </a:p>
          <a:p>
            <a:pPr indent="-355600" lvl="0" marL="457200" rtl="0">
              <a:spcBef>
                <a:spcPts val="0"/>
              </a:spcBef>
              <a:spcAft>
                <a:spcPts val="0"/>
              </a:spcAft>
              <a:buSzPts val="2000"/>
              <a:buChar char="●"/>
            </a:pPr>
            <a:r>
              <a:rPr lang="en" sz="2000"/>
              <a:t>Lemmatization: reducing words to root form in English</a:t>
            </a:r>
            <a:endParaRPr sz="2000"/>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Word Embeddings</a:t>
            </a:r>
            <a:endParaRPr/>
          </a:p>
        </p:txBody>
      </p:sp>
      <p:sp>
        <p:nvSpPr>
          <p:cNvPr id="136" name="Shape 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Creation of N-gram topic embeddings.</a:t>
            </a:r>
            <a:endParaRPr sz="2000"/>
          </a:p>
          <a:p>
            <a:pPr indent="-336550" lvl="1" marL="914400" rtl="0">
              <a:spcBef>
                <a:spcPts val="0"/>
              </a:spcBef>
              <a:spcAft>
                <a:spcPts val="0"/>
              </a:spcAft>
              <a:buSzPts val="1700"/>
              <a:buChar char="○"/>
            </a:pPr>
            <a:r>
              <a:rPr lang="en" sz="1700"/>
              <a:t>Extracted the 1000 most common words to use as context C.</a:t>
            </a:r>
            <a:endParaRPr sz="1700"/>
          </a:p>
          <a:p>
            <a:pPr indent="-336550" lvl="1" marL="914400" rtl="0">
              <a:spcBef>
                <a:spcPts val="0"/>
              </a:spcBef>
              <a:spcAft>
                <a:spcPts val="0"/>
              </a:spcAft>
              <a:buSzPts val="1700"/>
              <a:buChar char="○"/>
            </a:pPr>
            <a:r>
              <a:rPr lang="en" sz="1700"/>
              <a:t>For each topic, looked at a window of size W=4, ie, 2 previous and 2 words after the topic and counted them if they exist in C.</a:t>
            </a:r>
            <a:endParaRPr sz="1700"/>
          </a:p>
          <a:p>
            <a:pPr indent="-336550" lvl="1" marL="914400" rtl="0">
              <a:spcBef>
                <a:spcPts val="0"/>
              </a:spcBef>
              <a:spcAft>
                <a:spcPts val="0"/>
              </a:spcAft>
              <a:buSzPts val="1700"/>
              <a:buChar char="○"/>
            </a:pPr>
            <a:r>
              <a:rPr lang="en" sz="1700"/>
              <a:t>This gives an embedding of 1000 dimensions, which was further compressed using PCA.</a:t>
            </a:r>
            <a:endParaRPr sz="1700"/>
          </a:p>
          <a:p>
            <a:pPr indent="0" lvl="0" marL="0">
              <a:spcBef>
                <a:spcPts val="1600"/>
              </a:spcBef>
              <a:spcAft>
                <a:spcPts val="1600"/>
              </a:spcAft>
              <a:buNone/>
            </a:pPr>
            <a:r>
              <a:t/>
            </a:r>
            <a:endParaRPr/>
          </a:p>
        </p:txBody>
      </p:sp>
      <p:pic>
        <p:nvPicPr>
          <p:cNvPr id="137" name="Shape 137"/>
          <p:cNvPicPr preferRelativeResize="0"/>
          <p:nvPr/>
        </p:nvPicPr>
        <p:blipFill>
          <a:blip r:embed="rId3">
            <a:alphaModFix/>
          </a:blip>
          <a:stretch>
            <a:fillRect/>
          </a:stretch>
        </p:blipFill>
        <p:spPr>
          <a:xfrm>
            <a:off x="4151350" y="3676225"/>
            <a:ext cx="4691400" cy="137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