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Merriweather"/>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bold.fntdata"/><Relationship Id="rId30" Type="http://schemas.openxmlformats.org/officeDocument/2006/relationships/font" Target="fonts/Merriweather-regular.fntdata"/><Relationship Id="rId11" Type="http://schemas.openxmlformats.org/officeDocument/2006/relationships/slide" Target="slides/slide6.xml"/><Relationship Id="rId33" Type="http://schemas.openxmlformats.org/officeDocument/2006/relationships/font" Target="fonts/Merriweather-boldItalic.fntdata"/><Relationship Id="rId10" Type="http://schemas.openxmlformats.org/officeDocument/2006/relationships/slide" Target="slides/slide5.xml"/><Relationship Id="rId32" Type="http://schemas.openxmlformats.org/officeDocument/2006/relationships/font" Target="fonts/Merriweather-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a281e76ed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a281e76ed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323c7f0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b323c7f0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a281e76e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a281e76e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bf19299ed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bf19299ed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bf19299ed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bf19299ed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31c82eb3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b31c82eb3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bf19299ed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bf19299ed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a281e76e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a281e76e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a281e76e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aa281e76e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a281e76ed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aa281e76ed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a281e76ed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a281e76ed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a281e76ed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a281e76ed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bf19299e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bf19299e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bf19299ed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dbf19299e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aa281e76e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aa281e76e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a279fb53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aa279fb53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bf19299ed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bf19299ed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bf95d53c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bf95d53c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bf19299ed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bf19299ed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s://en.wikipedia.org/wiki/Synaps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414725" y="242250"/>
            <a:ext cx="8190600" cy="12825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600">
                <a:solidFill>
                  <a:srgbClr val="741B47"/>
                </a:solidFill>
                <a:latin typeface="Times New Roman"/>
                <a:ea typeface="Times New Roman"/>
                <a:cs typeface="Times New Roman"/>
                <a:sym typeface="Times New Roman"/>
              </a:rPr>
              <a:t>Analysis of Photocatalytic Degradation Using Artificial Neural Network</a:t>
            </a:r>
            <a:endParaRPr b="1" sz="2600">
              <a:solidFill>
                <a:srgbClr val="741B47"/>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65" name="Google Shape;65;p13"/>
          <p:cNvSpPr txBox="1"/>
          <p:nvPr>
            <p:ph idx="1" type="subTitle"/>
          </p:nvPr>
        </p:nvSpPr>
        <p:spPr>
          <a:xfrm>
            <a:off x="291000" y="2041075"/>
            <a:ext cx="8811300" cy="310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4C1130"/>
                </a:solidFill>
                <a:latin typeface="Times New Roman"/>
                <a:ea typeface="Times New Roman"/>
                <a:cs typeface="Times New Roman"/>
                <a:sym typeface="Times New Roman"/>
              </a:rPr>
              <a:t>Anshika</a:t>
            </a:r>
            <a:r>
              <a:rPr lang="en" sz="1700">
                <a:solidFill>
                  <a:srgbClr val="4C1130"/>
                </a:solidFill>
                <a:latin typeface="Times New Roman"/>
                <a:ea typeface="Times New Roman"/>
                <a:cs typeface="Times New Roman"/>
                <a:sym typeface="Times New Roman"/>
              </a:rPr>
              <a:t>(2017BCHE016)</a:t>
            </a:r>
            <a:endParaRPr sz="1700">
              <a:solidFill>
                <a:srgbClr val="4C1130"/>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4C1130"/>
                </a:solidFill>
                <a:latin typeface="Times New Roman"/>
                <a:ea typeface="Times New Roman"/>
                <a:cs typeface="Times New Roman"/>
                <a:sym typeface="Times New Roman"/>
              </a:rPr>
              <a:t>Arpit Shukla</a:t>
            </a:r>
            <a:r>
              <a:rPr lang="en" sz="1700">
                <a:solidFill>
                  <a:srgbClr val="4C1130"/>
                </a:solidFill>
                <a:latin typeface="Times New Roman"/>
                <a:ea typeface="Times New Roman"/>
                <a:cs typeface="Times New Roman"/>
                <a:sym typeface="Times New Roman"/>
              </a:rPr>
              <a:t>(2017BCHE062)</a:t>
            </a:r>
            <a:endParaRPr sz="1700">
              <a:solidFill>
                <a:srgbClr val="4C1130"/>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4C1130"/>
                </a:solidFill>
                <a:latin typeface="Times New Roman"/>
                <a:ea typeface="Times New Roman"/>
                <a:cs typeface="Times New Roman"/>
                <a:sym typeface="Times New Roman"/>
              </a:rPr>
              <a:t>Sandeep Singh Tomar</a:t>
            </a:r>
            <a:r>
              <a:rPr lang="en" sz="1700">
                <a:solidFill>
                  <a:srgbClr val="4C1130"/>
                </a:solidFill>
                <a:latin typeface="Times New Roman"/>
                <a:ea typeface="Times New Roman"/>
                <a:cs typeface="Times New Roman"/>
                <a:sym typeface="Times New Roman"/>
              </a:rPr>
              <a:t>(2017BCHE029)</a:t>
            </a:r>
            <a:endParaRPr sz="1700">
              <a:solidFill>
                <a:srgbClr val="4C1130"/>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FFFF00"/>
              </a:solidFill>
              <a:latin typeface="Times New Roman"/>
              <a:ea typeface="Times New Roman"/>
              <a:cs typeface="Times New Roman"/>
              <a:sym typeface="Times New Roman"/>
            </a:endParaRPr>
          </a:p>
          <a:p>
            <a:pPr indent="0" lvl="0" marL="0" rtl="0" algn="r">
              <a:spcBef>
                <a:spcPts val="0"/>
              </a:spcBef>
              <a:spcAft>
                <a:spcPts val="0"/>
              </a:spcAft>
              <a:buNone/>
            </a:pPr>
            <a:r>
              <a:rPr lang="en" sz="1700">
                <a:solidFill>
                  <a:srgbClr val="000000"/>
                </a:solidFill>
                <a:latin typeface="Times New Roman"/>
                <a:ea typeface="Times New Roman"/>
                <a:cs typeface="Times New Roman"/>
                <a:sym typeface="Times New Roman"/>
              </a:rPr>
              <a:t>                                                      </a:t>
            </a:r>
            <a:r>
              <a:rPr lang="en" sz="1700">
                <a:solidFill>
                  <a:srgbClr val="FFFFFF"/>
                </a:solidFill>
                <a:latin typeface="Times New Roman"/>
                <a:ea typeface="Times New Roman"/>
                <a:cs typeface="Times New Roman"/>
                <a:sym typeface="Times New Roman"/>
              </a:rPr>
              <a:t>Under supervision Of :</a:t>
            </a:r>
            <a:endParaRPr sz="1700">
              <a:solidFill>
                <a:srgbClr val="FFFFFF"/>
              </a:solidFill>
              <a:latin typeface="Times New Roman"/>
              <a:ea typeface="Times New Roman"/>
              <a:cs typeface="Times New Roman"/>
              <a:sym typeface="Times New Roman"/>
            </a:endParaRPr>
          </a:p>
          <a:p>
            <a:pPr indent="0" lvl="0" marL="0" rtl="0" algn="r">
              <a:spcBef>
                <a:spcPts val="0"/>
              </a:spcBef>
              <a:spcAft>
                <a:spcPts val="0"/>
              </a:spcAft>
              <a:buNone/>
            </a:pPr>
            <a:r>
              <a:t/>
            </a:r>
            <a:endParaRPr sz="1700">
              <a:solidFill>
                <a:srgbClr val="FFFFFF"/>
              </a:solidFill>
              <a:latin typeface="Times New Roman"/>
              <a:ea typeface="Times New Roman"/>
              <a:cs typeface="Times New Roman"/>
              <a:sym typeface="Times New Roman"/>
            </a:endParaRPr>
          </a:p>
          <a:p>
            <a:pPr indent="0" lvl="0" marL="0" rtl="0" algn="r">
              <a:spcBef>
                <a:spcPts val="0"/>
              </a:spcBef>
              <a:spcAft>
                <a:spcPts val="0"/>
              </a:spcAft>
              <a:buNone/>
            </a:pPr>
            <a:r>
              <a:rPr lang="en" sz="1700">
                <a:solidFill>
                  <a:srgbClr val="FFFFFF"/>
                </a:solidFill>
                <a:latin typeface="Times New Roman"/>
                <a:ea typeface="Times New Roman"/>
                <a:cs typeface="Times New Roman"/>
                <a:sym typeface="Times New Roman"/>
              </a:rPr>
              <a:t>                                                           Dr. Tanveer Rasool</a:t>
            </a:r>
            <a:endParaRPr sz="1700">
              <a:solidFill>
                <a:srgbClr val="FFFFFF"/>
              </a:solidFill>
              <a:latin typeface="Times New Roman"/>
              <a:ea typeface="Times New Roman"/>
              <a:cs typeface="Times New Roman"/>
              <a:sym typeface="Times New Roman"/>
            </a:endParaRPr>
          </a:p>
          <a:p>
            <a:pPr indent="0" lvl="0" marL="0" rtl="0" algn="r">
              <a:spcBef>
                <a:spcPts val="0"/>
              </a:spcBef>
              <a:spcAft>
                <a:spcPts val="0"/>
              </a:spcAft>
              <a:buNone/>
            </a:pPr>
            <a:r>
              <a:rPr lang="en" sz="1700">
                <a:solidFill>
                  <a:srgbClr val="FFFFFF"/>
                </a:solidFill>
                <a:latin typeface="Times New Roman"/>
                <a:ea typeface="Times New Roman"/>
                <a:cs typeface="Times New Roman"/>
                <a:sym typeface="Times New Roman"/>
              </a:rPr>
              <a:t>                                                          Assistant Professor</a:t>
            </a:r>
            <a:endParaRPr sz="1700">
              <a:solidFill>
                <a:srgbClr val="FFFFFF"/>
              </a:solidFill>
              <a:latin typeface="Times New Roman"/>
              <a:ea typeface="Times New Roman"/>
              <a:cs typeface="Times New Roman"/>
              <a:sym typeface="Times New Roman"/>
            </a:endParaRPr>
          </a:p>
          <a:p>
            <a:pPr indent="0" lvl="0" marL="0" rtl="0" algn="r">
              <a:spcBef>
                <a:spcPts val="0"/>
              </a:spcBef>
              <a:spcAft>
                <a:spcPts val="0"/>
              </a:spcAft>
              <a:buNone/>
            </a:pPr>
            <a:r>
              <a:rPr lang="en" sz="1700">
                <a:solidFill>
                  <a:srgbClr val="FFFFFF"/>
                </a:solidFill>
                <a:latin typeface="Times New Roman"/>
                <a:ea typeface="Times New Roman"/>
                <a:cs typeface="Times New Roman"/>
                <a:sym typeface="Times New Roman"/>
              </a:rPr>
              <a:t>                                                            Department OF Chemical Engineering</a:t>
            </a:r>
            <a:r>
              <a:rPr lang="en" sz="1700">
                <a:solidFill>
                  <a:srgbClr val="FFFF00"/>
                </a:solidFill>
                <a:latin typeface="Times New Roman"/>
                <a:ea typeface="Times New Roman"/>
                <a:cs typeface="Times New Roman"/>
                <a:sym typeface="Times New Roman"/>
              </a:rPr>
              <a:t> </a:t>
            </a:r>
            <a:endParaRPr sz="1700">
              <a:solidFill>
                <a:srgbClr val="000000"/>
              </a:solidFill>
              <a:latin typeface="Times New Roman"/>
              <a:ea typeface="Times New Roman"/>
              <a:cs typeface="Times New Roman"/>
              <a:sym typeface="Times New Roman"/>
            </a:endParaRPr>
          </a:p>
        </p:txBody>
      </p:sp>
      <p:pic>
        <p:nvPicPr>
          <p:cNvPr descr="Picture 1" id="66" name="Google Shape;66;p13"/>
          <p:cNvPicPr preferRelativeResize="0"/>
          <p:nvPr/>
        </p:nvPicPr>
        <p:blipFill>
          <a:blip r:embed="rId3">
            <a:alphaModFix/>
          </a:blip>
          <a:stretch>
            <a:fillRect/>
          </a:stretch>
        </p:blipFill>
        <p:spPr>
          <a:xfrm>
            <a:off x="6804700" y="1799863"/>
            <a:ext cx="2215750" cy="1855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61300" y="327400"/>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latin typeface="Times New Roman"/>
                <a:ea typeface="Times New Roman"/>
                <a:cs typeface="Times New Roman"/>
                <a:sym typeface="Times New Roman"/>
              </a:rPr>
              <a:t>Artificial Neural Network</a:t>
            </a:r>
            <a:endParaRPr b="1" sz="3200">
              <a:latin typeface="Times New Roman"/>
              <a:ea typeface="Times New Roman"/>
              <a:cs typeface="Times New Roman"/>
              <a:sym typeface="Times New Roman"/>
            </a:endParaRPr>
          </a:p>
        </p:txBody>
      </p:sp>
      <p:sp>
        <p:nvSpPr>
          <p:cNvPr id="131" name="Google Shape;131;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2" name="Google Shape;132;p22"/>
          <p:cNvSpPr txBox="1"/>
          <p:nvPr/>
        </p:nvSpPr>
        <p:spPr>
          <a:xfrm>
            <a:off x="361300" y="1759950"/>
            <a:ext cx="8375100" cy="2728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ANN is a computing method useful to imitating the learning skills of  biological cells and human brain. It is collection of connected nodes which is called artificial nodes.</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Neuron is the basic building block of Artificial Neural Network.</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highlight>
                  <a:srgbClr val="FFFFFF"/>
                </a:highlight>
                <a:latin typeface="Times New Roman"/>
                <a:ea typeface="Times New Roman"/>
                <a:cs typeface="Times New Roman"/>
                <a:sym typeface="Times New Roman"/>
              </a:rPr>
              <a:t>Each connection, like the </a:t>
            </a:r>
            <a:r>
              <a:rPr lang="en" sz="1800">
                <a:highlight>
                  <a:srgbClr val="FFFFFF"/>
                </a:highlight>
                <a:uFill>
                  <a:noFill/>
                </a:uFill>
                <a:latin typeface="Times New Roman"/>
                <a:ea typeface="Times New Roman"/>
                <a:cs typeface="Times New Roman"/>
                <a:sym typeface="Times New Roman"/>
                <a:hlinkClick r:id="rId3"/>
              </a:rPr>
              <a:t>sy</a:t>
            </a:r>
            <a:r>
              <a:rPr lang="en" sz="1800">
                <a:highlight>
                  <a:srgbClr val="FFFFFF"/>
                </a:highlight>
                <a:latin typeface="Times New Roman"/>
                <a:ea typeface="Times New Roman"/>
                <a:cs typeface="Times New Roman"/>
                <a:sym typeface="Times New Roman"/>
              </a:rPr>
              <a:t>napses in a biological brain, can transmit a signal to other neurons. An artificial neuron that receives a signal then processes it and can signal neurons connected to it.</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63675" y="2827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latin typeface="Times New Roman"/>
                <a:ea typeface="Times New Roman"/>
                <a:cs typeface="Times New Roman"/>
                <a:sym typeface="Times New Roman"/>
              </a:rPr>
              <a:t>ANN Architecture</a:t>
            </a:r>
            <a:endParaRPr b="1" sz="3200">
              <a:latin typeface="Times New Roman"/>
              <a:ea typeface="Times New Roman"/>
              <a:cs typeface="Times New Roman"/>
              <a:sym typeface="Times New Roman"/>
            </a:endParaRPr>
          </a:p>
        </p:txBody>
      </p:sp>
      <p:sp>
        <p:nvSpPr>
          <p:cNvPr id="138" name="Google Shape;138;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9" name="Google Shape;139;p23"/>
          <p:cNvPicPr preferRelativeResize="0"/>
          <p:nvPr/>
        </p:nvPicPr>
        <p:blipFill>
          <a:blip r:embed="rId3">
            <a:alphaModFix/>
          </a:blip>
          <a:stretch>
            <a:fillRect/>
          </a:stretch>
        </p:blipFill>
        <p:spPr>
          <a:xfrm>
            <a:off x="1460850" y="1340425"/>
            <a:ext cx="6450925" cy="371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421825" y="322250"/>
            <a:ext cx="8520600" cy="8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latin typeface="Times New Roman"/>
                <a:ea typeface="Times New Roman"/>
                <a:cs typeface="Times New Roman"/>
                <a:sym typeface="Times New Roman"/>
              </a:rPr>
              <a:t>How it is used in Modelling</a:t>
            </a:r>
            <a:endParaRPr b="1" sz="3200">
              <a:latin typeface="Times New Roman"/>
              <a:ea typeface="Times New Roman"/>
              <a:cs typeface="Times New Roman"/>
              <a:sym typeface="Times New Roman"/>
            </a:endParaRPr>
          </a:p>
        </p:txBody>
      </p:sp>
      <p:sp>
        <p:nvSpPr>
          <p:cNvPr id="145" name="Google Shape;145;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6" name="Google Shape;146;p24"/>
          <p:cNvSpPr txBox="1"/>
          <p:nvPr/>
        </p:nvSpPr>
        <p:spPr>
          <a:xfrm>
            <a:off x="374075" y="1301375"/>
            <a:ext cx="8146500" cy="37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sp>
        <p:nvSpPr>
          <p:cNvPr id="147" name="Google Shape;147;p24"/>
          <p:cNvSpPr txBox="1"/>
          <p:nvPr/>
        </p:nvSpPr>
        <p:spPr>
          <a:xfrm>
            <a:off x="363750" y="1505675"/>
            <a:ext cx="8416500" cy="3378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The feed-forward neural network with back propagation method has been used for the model development.</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Levenberg-Marquardt (LM) was used for the training of the network.</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The input layer comprises of four (04) number of neurons such as; pH, time (min), dose (g/L) and concentration (mg/L), while the output layer comprises one (01) neuron i.e. phenol degradation (%).</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T</a:t>
            </a:r>
            <a:r>
              <a:rPr lang="en" sz="1800">
                <a:latin typeface="Times New Roman"/>
                <a:ea typeface="Times New Roman"/>
                <a:cs typeface="Times New Roman"/>
                <a:sym typeface="Times New Roman"/>
              </a:rPr>
              <a:t>he number of neurons in the hidden layer was selected by a iterative approach to produce the minimum RMSE for the training network.</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22125" y="282700"/>
            <a:ext cx="86991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latin typeface="Times New Roman"/>
                <a:ea typeface="Times New Roman"/>
                <a:cs typeface="Times New Roman"/>
                <a:sym typeface="Times New Roman"/>
              </a:rPr>
              <a:t>Custom view of Neural Network in MATLAB</a:t>
            </a:r>
            <a:endParaRPr b="1" sz="3200">
              <a:latin typeface="Times New Roman"/>
              <a:ea typeface="Times New Roman"/>
              <a:cs typeface="Times New Roman"/>
              <a:sym typeface="Times New Roman"/>
            </a:endParaRPr>
          </a:p>
        </p:txBody>
      </p:sp>
      <p:sp>
        <p:nvSpPr>
          <p:cNvPr id="153" name="Google Shape;153;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4" name="Google Shape;154;p25"/>
          <p:cNvPicPr preferRelativeResize="0"/>
          <p:nvPr/>
        </p:nvPicPr>
        <p:blipFill>
          <a:blip r:embed="rId3">
            <a:alphaModFix/>
          </a:blip>
          <a:stretch>
            <a:fillRect/>
          </a:stretch>
        </p:blipFill>
        <p:spPr>
          <a:xfrm>
            <a:off x="228600" y="1485900"/>
            <a:ext cx="8699100" cy="3460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11700" y="2827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latin typeface="Times New Roman"/>
                <a:ea typeface="Times New Roman"/>
                <a:cs typeface="Times New Roman"/>
                <a:sym typeface="Times New Roman"/>
              </a:rPr>
              <a:t>Comparison of Results obtained from ANN</a:t>
            </a:r>
            <a:endParaRPr b="1" sz="3200">
              <a:latin typeface="Times New Roman"/>
              <a:ea typeface="Times New Roman"/>
              <a:cs typeface="Times New Roman"/>
              <a:sym typeface="Times New Roman"/>
            </a:endParaRPr>
          </a:p>
        </p:txBody>
      </p:sp>
      <p:sp>
        <p:nvSpPr>
          <p:cNvPr id="160" name="Google Shape;160;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1" name="Google Shape;161;p26"/>
          <p:cNvPicPr preferRelativeResize="0"/>
          <p:nvPr/>
        </p:nvPicPr>
        <p:blipFill>
          <a:blip r:embed="rId3">
            <a:alphaModFix/>
          </a:blip>
          <a:stretch>
            <a:fillRect/>
          </a:stretch>
        </p:blipFill>
        <p:spPr>
          <a:xfrm>
            <a:off x="311700" y="1297800"/>
            <a:ext cx="8805900" cy="3526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260575" y="265425"/>
            <a:ext cx="86835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latin typeface="Times New Roman"/>
                <a:ea typeface="Times New Roman"/>
                <a:cs typeface="Times New Roman"/>
                <a:sym typeface="Times New Roman"/>
              </a:rPr>
              <a:t>Conclusion</a:t>
            </a:r>
            <a:endParaRPr b="1" sz="3200">
              <a:latin typeface="Times New Roman"/>
              <a:ea typeface="Times New Roman"/>
              <a:cs typeface="Times New Roman"/>
              <a:sym typeface="Times New Roman"/>
            </a:endParaRPr>
          </a:p>
        </p:txBody>
      </p:sp>
      <p:sp>
        <p:nvSpPr>
          <p:cNvPr id="167" name="Google Shape;167;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8" name="Google Shape;168;p27"/>
          <p:cNvSpPr txBox="1"/>
          <p:nvPr/>
        </p:nvSpPr>
        <p:spPr>
          <a:xfrm>
            <a:off x="446725" y="1492525"/>
            <a:ext cx="8311200" cy="34431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The final R value for this model came out to be 0.98623 .</a:t>
            </a:r>
            <a:endParaRPr sz="1800">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800">
              <a:latin typeface="Times New Roman"/>
              <a:ea typeface="Times New Roman"/>
              <a:cs typeface="Times New Roman"/>
              <a:sym typeface="Times New Roman"/>
            </a:endParaRPr>
          </a:p>
          <a:p>
            <a:pPr indent="-342900" lvl="0" marL="457200" rtl="0" algn="just">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For the training the value of R was 0.99872.</a:t>
            </a:r>
            <a:endParaRPr sz="1800">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800">
              <a:latin typeface="Times New Roman"/>
              <a:ea typeface="Times New Roman"/>
              <a:cs typeface="Times New Roman"/>
              <a:sym typeface="Times New Roman"/>
            </a:endParaRPr>
          </a:p>
          <a:p>
            <a:pPr indent="-342900" lvl="0" marL="457200" rtl="0" algn="just">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For the validation purpose the R was found to be 0.97548. </a:t>
            </a:r>
            <a:endParaRPr sz="1800">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800">
              <a:latin typeface="Times New Roman"/>
              <a:ea typeface="Times New Roman"/>
              <a:cs typeface="Times New Roman"/>
              <a:sym typeface="Times New Roman"/>
            </a:endParaRPr>
          </a:p>
          <a:p>
            <a:pPr indent="-342900" lvl="0" marL="457200" rtl="0" algn="just">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And for the testing the value of R was 0.99031. </a:t>
            </a:r>
            <a:endParaRPr sz="1800">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800">
              <a:latin typeface="Times New Roman"/>
              <a:ea typeface="Times New Roman"/>
              <a:cs typeface="Times New Roman"/>
              <a:sym typeface="Times New Roman"/>
            </a:endParaRPr>
          </a:p>
          <a:p>
            <a:pPr indent="-342900" lvl="0" marL="457200" rtl="0" algn="just">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The accuracy can be improved if we use a larger data set for the training of this model</a:t>
            </a:r>
            <a:r>
              <a:rPr lang="en">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282400" y="51950"/>
            <a:ext cx="8787000" cy="1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latin typeface="Times New Roman"/>
                <a:ea typeface="Times New Roman"/>
                <a:cs typeface="Times New Roman"/>
                <a:sym typeface="Times New Roman"/>
              </a:rPr>
              <a:t>Figure depicting Values of R for different stages of training</a:t>
            </a:r>
            <a:endParaRPr b="1" sz="3200">
              <a:latin typeface="Times New Roman"/>
              <a:ea typeface="Times New Roman"/>
              <a:cs typeface="Times New Roman"/>
              <a:sym typeface="Times New Roman"/>
            </a:endParaRPr>
          </a:p>
        </p:txBody>
      </p:sp>
      <p:sp>
        <p:nvSpPr>
          <p:cNvPr id="174" name="Google Shape;174;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5" name="Google Shape;175;p28"/>
          <p:cNvPicPr preferRelativeResize="0"/>
          <p:nvPr/>
        </p:nvPicPr>
        <p:blipFill>
          <a:blip r:embed="rId3">
            <a:alphaModFix/>
          </a:blip>
          <a:stretch>
            <a:fillRect/>
          </a:stretch>
        </p:blipFill>
        <p:spPr>
          <a:xfrm>
            <a:off x="215900" y="1279850"/>
            <a:ext cx="8712224" cy="377697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500550" y="307550"/>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rgbClr val="FFFFFF"/>
                </a:solidFill>
                <a:latin typeface="Times New Roman"/>
                <a:ea typeface="Times New Roman"/>
                <a:cs typeface="Times New Roman"/>
                <a:sym typeface="Times New Roman"/>
              </a:rPr>
              <a:t>Future Recommendations</a:t>
            </a:r>
            <a:endParaRPr sz="3200">
              <a:solidFill>
                <a:srgbClr val="FFFFFF"/>
              </a:solidFill>
            </a:endParaRPr>
          </a:p>
        </p:txBody>
      </p:sp>
      <p:sp>
        <p:nvSpPr>
          <p:cNvPr id="181" name="Google Shape;181;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2" name="Google Shape;182;p29"/>
          <p:cNvSpPr txBox="1"/>
          <p:nvPr/>
        </p:nvSpPr>
        <p:spPr>
          <a:xfrm>
            <a:off x="489300" y="1527450"/>
            <a:ext cx="8165400" cy="33147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ANN is to be used widely in nearly every field of modelling so using it in a precise manner would help us reach results economically and faster </a:t>
            </a:r>
            <a:r>
              <a:rPr lang="en">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800">
              <a:latin typeface="Times New Roman"/>
              <a:ea typeface="Times New Roman"/>
              <a:cs typeface="Times New Roman"/>
              <a:sym typeface="Times New Roman"/>
            </a:endParaRPr>
          </a:p>
          <a:p>
            <a:pPr indent="-342900" lvl="0" marL="457200" rtl="0" algn="just">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Using ANN would save a lot of time to check the degradation experimentally , because using it we can predict the results in a couple of seconds hence research should be promoted on using ANN in degradation techniques.</a:t>
            </a:r>
            <a:endParaRPr sz="1800">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Research in degradation of air pollutants along with modelling using ANN would give a new way out for chemical industries involving SOx,NOx and other harmful species.</a:t>
            </a:r>
            <a:endParaRPr sz="2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800">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1800">
              <a:latin typeface="Times New Roman"/>
              <a:ea typeface="Times New Roman"/>
              <a:cs typeface="Times New Roman"/>
              <a:sym typeface="Times New Roman"/>
            </a:endParaRPr>
          </a:p>
          <a:p>
            <a:pPr indent="0" lvl="0" marL="457200" rtl="0" algn="l">
              <a:lnSpc>
                <a:spcPct val="150000"/>
              </a:lnSpc>
              <a:spcBef>
                <a:spcPts val="1600"/>
              </a:spcBef>
              <a:spcAft>
                <a:spcPts val="160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500550" y="29387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latin typeface="Times New Roman"/>
                <a:ea typeface="Times New Roman"/>
                <a:cs typeface="Times New Roman"/>
                <a:sym typeface="Times New Roman"/>
              </a:rPr>
              <a:t>References</a:t>
            </a:r>
            <a:endParaRPr b="1" sz="3200">
              <a:latin typeface="Times New Roman"/>
              <a:ea typeface="Times New Roman"/>
              <a:cs typeface="Times New Roman"/>
              <a:sym typeface="Times New Roman"/>
            </a:endParaRPr>
          </a:p>
        </p:txBody>
      </p:sp>
      <p:sp>
        <p:nvSpPr>
          <p:cNvPr id="188" name="Google Shape;188;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9" name="Google Shape;189;p30"/>
          <p:cNvSpPr txBox="1"/>
          <p:nvPr/>
        </p:nvSpPr>
        <p:spPr>
          <a:xfrm>
            <a:off x="368400" y="1325425"/>
            <a:ext cx="8391000" cy="37314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M.Zulfiqar, M.F.R.Samsudin, S.A.Taqvi, S.Sufian(2019), Modelling and optimization of photocatalytic degradation of phenol via TiO2 nanoparticles: An insight into response surface methodology and artificial neural network, vol. 400,  p. 112-649.</a:t>
            </a:r>
            <a:endParaRPr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M.Tanzifi, M.T.Yaraki, A.D.Kiadehi, S.H.Hosseini, M.Olazar, A.K. Bhati, S.Agarwal, V.K.Gupta, A.Kazemi(2018), Adsorption of Amido Black 10B from aqueous solution using polyaniline/SiO2 nanocomposite: Experimental investigation and artificial neural network modeling, vol. 510, p. 246-261. </a:t>
            </a:r>
            <a:endParaRPr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M.Tanzifi, M.T.Yaraki, M.Karami, S.Karimi, A.D.Kiadehi, K.Karimipour, S.Wang(2018), Modelling of dye adsorption from aqueous solution on polyaniline/carboxymethyl cellulose/TiO2 nanocomposites, vol. 519 , p. 154-173.</a:t>
            </a:r>
            <a:endParaRPr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I.Ali , O.M.L.Alharbi , Z.A.Alothmanc, A.Y. Badjah ,A. Alwarthan , A.A.Basheer(2018), Artificial neural network modelling of amido black dye sorption on iron composite nano material: Kinetics and thermodynamics studies, vol. 25, p. 1-8 .</a:t>
            </a:r>
            <a:endParaRPr sz="16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6" name="Google Shape;196;p31"/>
          <p:cNvSpPr txBox="1"/>
          <p:nvPr/>
        </p:nvSpPr>
        <p:spPr>
          <a:xfrm>
            <a:off x="337825" y="1312800"/>
            <a:ext cx="8468400" cy="38307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C. A. Franco, T. Montoya,N. N. Nassar,P.P.Almao, F.B. Cortés(2013), Adsorption and Subsequent Oxidation of Colombian Asphaltenes onto Nickel and/or Palladium Oxide Supported on Fumed Silica Nanoparticles, vol. 80, p.  65-223. </a:t>
            </a:r>
            <a:endParaRPr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R.Stiuﬁuc, C.Iacovita,C. M. Lucaciu, G. Stiuﬁuc, R. Nicoara, M. Oltean, V. Chis, E. Bodoki(2013), Adsorption geometry of propranolol enantiomers on silver nanoparticles, vol. 1031, p. 201-206. </a:t>
            </a:r>
            <a:endParaRPr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A. saxena, H. Mangal, P.K.Rai, A.S.Rawat, V. Kumar, M.Dutta(2010), Adsorption of diethylclorophosphate on metal oxide nanoparticles under static condition, vol. 180, p. 566-576.</a:t>
            </a:r>
            <a:endParaRPr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B. Pergolese, M. Muniz-Miranda, A.Bigotto(2004), Adsorption Models of Bipyrazine on Silver Colloidal Nanoparticles: a Computational Study, vol. 2, p. 000-008.</a:t>
            </a:r>
            <a:endParaRPr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M.F.Samsudin, P.J.Jayabalan, W.J. Ong, Y.H.Ng, S.Sufian(2019), Photocatalytic degradation of real industrial poultry wastewater via platinum decorated BiVO4/g-C3N4 photocatalyst under Photobiol. A:Chem., vol. 378, p. 46–56.</a:t>
            </a:r>
            <a:endParaRPr sz="16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428000" y="302650"/>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latin typeface="Times New Roman"/>
                <a:ea typeface="Times New Roman"/>
                <a:cs typeface="Times New Roman"/>
                <a:sym typeface="Times New Roman"/>
              </a:rPr>
              <a:t>Index</a:t>
            </a:r>
            <a:endParaRPr b="1" sz="3200">
              <a:latin typeface="Times New Roman"/>
              <a:ea typeface="Times New Roman"/>
              <a:cs typeface="Times New Roman"/>
              <a:sym typeface="Times New Roman"/>
            </a:endParaRPr>
          </a:p>
        </p:txBody>
      </p:sp>
      <p:sp>
        <p:nvSpPr>
          <p:cNvPr id="72" name="Google Shape;7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3" name="Google Shape;73;p14"/>
          <p:cNvSpPr txBox="1"/>
          <p:nvPr/>
        </p:nvSpPr>
        <p:spPr>
          <a:xfrm>
            <a:off x="718850" y="2193725"/>
            <a:ext cx="1016400" cy="33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741B47"/>
                </a:solidFill>
                <a:latin typeface="Merriweather"/>
                <a:ea typeface="Merriweather"/>
                <a:cs typeface="Merriweather"/>
                <a:sym typeface="Merriweather"/>
              </a:rPr>
              <a:t>                                                                                         </a:t>
            </a:r>
            <a:endParaRPr sz="1800">
              <a:solidFill>
                <a:srgbClr val="741B47"/>
              </a:solidFill>
              <a:latin typeface="Merriweather"/>
              <a:ea typeface="Merriweather"/>
              <a:cs typeface="Merriweather"/>
              <a:sym typeface="Merriweather"/>
            </a:endParaRPr>
          </a:p>
        </p:txBody>
      </p:sp>
      <p:sp>
        <p:nvSpPr>
          <p:cNvPr id="74" name="Google Shape;74;p14"/>
          <p:cNvSpPr txBox="1"/>
          <p:nvPr>
            <p:ph idx="1" type="body"/>
          </p:nvPr>
        </p:nvSpPr>
        <p:spPr>
          <a:xfrm>
            <a:off x="428000" y="1310425"/>
            <a:ext cx="3419100" cy="39579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700">
                <a:solidFill>
                  <a:srgbClr val="000000"/>
                </a:solidFill>
                <a:latin typeface="Times New Roman"/>
                <a:ea typeface="Times New Roman"/>
                <a:cs typeface="Times New Roman"/>
                <a:sym typeface="Times New Roman"/>
              </a:rPr>
              <a:t>Topic</a:t>
            </a:r>
            <a:endParaRPr b="1" sz="1700">
              <a:solidFill>
                <a:srgbClr val="000000"/>
              </a:solidFill>
              <a:latin typeface="Times New Roman"/>
              <a:ea typeface="Times New Roman"/>
              <a:cs typeface="Times New Roman"/>
              <a:sym typeface="Times New Roman"/>
            </a:endParaRPr>
          </a:p>
          <a:p>
            <a:pPr indent="0" lvl="0" marL="0" rtl="0" algn="ctr">
              <a:lnSpc>
                <a:spcPct val="100000"/>
              </a:lnSpc>
              <a:spcBef>
                <a:spcPts val="1600"/>
              </a:spcBef>
              <a:spcAft>
                <a:spcPts val="0"/>
              </a:spcAft>
              <a:buNone/>
            </a:pPr>
            <a:r>
              <a:rPr lang="en" sz="1700">
                <a:solidFill>
                  <a:srgbClr val="000000"/>
                </a:solidFill>
                <a:latin typeface="Times New Roman"/>
                <a:ea typeface="Times New Roman"/>
                <a:cs typeface="Times New Roman"/>
                <a:sym typeface="Times New Roman"/>
              </a:rPr>
              <a:t>Introduction</a:t>
            </a:r>
            <a:endParaRPr sz="1700">
              <a:solidFill>
                <a:srgbClr val="000000"/>
              </a:solidFill>
              <a:latin typeface="Times New Roman"/>
              <a:ea typeface="Times New Roman"/>
              <a:cs typeface="Times New Roman"/>
              <a:sym typeface="Times New Roman"/>
            </a:endParaRPr>
          </a:p>
          <a:p>
            <a:pPr indent="0" lvl="0" marL="0" rtl="0" algn="ctr">
              <a:lnSpc>
                <a:spcPct val="100000"/>
              </a:lnSpc>
              <a:spcBef>
                <a:spcPts val="1600"/>
              </a:spcBef>
              <a:spcAft>
                <a:spcPts val="0"/>
              </a:spcAft>
              <a:buNone/>
            </a:pPr>
            <a:r>
              <a:rPr lang="en" sz="1700">
                <a:solidFill>
                  <a:srgbClr val="000000"/>
                </a:solidFill>
                <a:latin typeface="Times New Roman"/>
                <a:ea typeface="Times New Roman"/>
                <a:cs typeface="Times New Roman"/>
                <a:sym typeface="Times New Roman"/>
              </a:rPr>
              <a:t>Objectives</a:t>
            </a:r>
            <a:endParaRPr sz="1700">
              <a:solidFill>
                <a:srgbClr val="000000"/>
              </a:solidFill>
              <a:latin typeface="Times New Roman"/>
              <a:ea typeface="Times New Roman"/>
              <a:cs typeface="Times New Roman"/>
              <a:sym typeface="Times New Roman"/>
            </a:endParaRPr>
          </a:p>
          <a:p>
            <a:pPr indent="0" lvl="0" marL="0" rtl="0" algn="ctr">
              <a:lnSpc>
                <a:spcPct val="100000"/>
              </a:lnSpc>
              <a:spcBef>
                <a:spcPts val="1600"/>
              </a:spcBef>
              <a:spcAft>
                <a:spcPts val="0"/>
              </a:spcAft>
              <a:buNone/>
            </a:pPr>
            <a:r>
              <a:rPr lang="en" sz="1700">
                <a:solidFill>
                  <a:srgbClr val="000000"/>
                </a:solidFill>
                <a:latin typeface="Times New Roman"/>
                <a:ea typeface="Times New Roman"/>
                <a:cs typeface="Times New Roman"/>
                <a:sym typeface="Times New Roman"/>
              </a:rPr>
              <a:t>Literature Review</a:t>
            </a:r>
            <a:endParaRPr sz="1700">
              <a:solidFill>
                <a:srgbClr val="000000"/>
              </a:solidFill>
              <a:latin typeface="Times New Roman"/>
              <a:ea typeface="Times New Roman"/>
              <a:cs typeface="Times New Roman"/>
              <a:sym typeface="Times New Roman"/>
            </a:endParaRPr>
          </a:p>
          <a:p>
            <a:pPr indent="0" lvl="0" marL="0" rtl="0" algn="ctr">
              <a:lnSpc>
                <a:spcPct val="100000"/>
              </a:lnSpc>
              <a:spcBef>
                <a:spcPts val="1600"/>
              </a:spcBef>
              <a:spcAft>
                <a:spcPts val="0"/>
              </a:spcAft>
              <a:buNone/>
            </a:pPr>
            <a:r>
              <a:rPr lang="en" sz="1700">
                <a:solidFill>
                  <a:srgbClr val="000000"/>
                </a:solidFill>
                <a:latin typeface="Times New Roman"/>
                <a:ea typeface="Times New Roman"/>
                <a:cs typeface="Times New Roman"/>
                <a:sym typeface="Times New Roman"/>
              </a:rPr>
              <a:t>Materials and Methods</a:t>
            </a:r>
            <a:endParaRPr sz="1700">
              <a:solidFill>
                <a:srgbClr val="000000"/>
              </a:solidFill>
              <a:latin typeface="Times New Roman"/>
              <a:ea typeface="Times New Roman"/>
              <a:cs typeface="Times New Roman"/>
              <a:sym typeface="Times New Roman"/>
            </a:endParaRPr>
          </a:p>
          <a:p>
            <a:pPr indent="0" lvl="0" marL="0" rtl="0" algn="ctr">
              <a:lnSpc>
                <a:spcPct val="100000"/>
              </a:lnSpc>
              <a:spcBef>
                <a:spcPts val="1600"/>
              </a:spcBef>
              <a:spcAft>
                <a:spcPts val="0"/>
              </a:spcAft>
              <a:buNone/>
            </a:pPr>
            <a:r>
              <a:rPr lang="en" sz="1700">
                <a:solidFill>
                  <a:srgbClr val="000000"/>
                </a:solidFill>
                <a:latin typeface="Times New Roman"/>
                <a:ea typeface="Times New Roman"/>
                <a:cs typeface="Times New Roman"/>
                <a:sym typeface="Times New Roman"/>
              </a:rPr>
              <a:t>Conclusion </a:t>
            </a:r>
            <a:endParaRPr sz="1700">
              <a:solidFill>
                <a:srgbClr val="000000"/>
              </a:solidFill>
              <a:latin typeface="Times New Roman"/>
              <a:ea typeface="Times New Roman"/>
              <a:cs typeface="Times New Roman"/>
              <a:sym typeface="Times New Roman"/>
            </a:endParaRPr>
          </a:p>
          <a:p>
            <a:pPr indent="0" lvl="0" marL="0" rtl="0" algn="ctr">
              <a:lnSpc>
                <a:spcPct val="100000"/>
              </a:lnSpc>
              <a:spcBef>
                <a:spcPts val="1600"/>
              </a:spcBef>
              <a:spcAft>
                <a:spcPts val="0"/>
              </a:spcAft>
              <a:buNone/>
            </a:pPr>
            <a:r>
              <a:rPr lang="en" sz="1700">
                <a:solidFill>
                  <a:srgbClr val="000000"/>
                </a:solidFill>
                <a:latin typeface="Times New Roman"/>
                <a:ea typeface="Times New Roman"/>
                <a:cs typeface="Times New Roman"/>
                <a:sym typeface="Times New Roman"/>
              </a:rPr>
              <a:t>Future Recommendations</a:t>
            </a:r>
            <a:endParaRPr sz="1700">
              <a:solidFill>
                <a:srgbClr val="000000"/>
              </a:solidFill>
              <a:latin typeface="Times New Roman"/>
              <a:ea typeface="Times New Roman"/>
              <a:cs typeface="Times New Roman"/>
              <a:sym typeface="Times New Roman"/>
            </a:endParaRPr>
          </a:p>
          <a:p>
            <a:pPr indent="0" lvl="0" marL="0" rtl="0" algn="ctr">
              <a:lnSpc>
                <a:spcPct val="100000"/>
              </a:lnSpc>
              <a:spcBef>
                <a:spcPts val="1600"/>
              </a:spcBef>
              <a:spcAft>
                <a:spcPts val="1600"/>
              </a:spcAft>
              <a:buNone/>
            </a:pPr>
            <a:r>
              <a:rPr lang="en" sz="1700">
                <a:solidFill>
                  <a:srgbClr val="000000"/>
                </a:solidFill>
                <a:latin typeface="Times New Roman"/>
                <a:ea typeface="Times New Roman"/>
                <a:cs typeface="Times New Roman"/>
                <a:sym typeface="Times New Roman"/>
              </a:rPr>
              <a:t>References</a:t>
            </a:r>
            <a:endParaRPr sz="1700">
              <a:solidFill>
                <a:srgbClr val="000000"/>
              </a:solidFill>
              <a:latin typeface="Times New Roman"/>
              <a:ea typeface="Times New Roman"/>
              <a:cs typeface="Times New Roman"/>
              <a:sym typeface="Times New Roman"/>
            </a:endParaRPr>
          </a:p>
        </p:txBody>
      </p:sp>
      <p:sp>
        <p:nvSpPr>
          <p:cNvPr id="75" name="Google Shape;75;p14"/>
          <p:cNvSpPr txBox="1"/>
          <p:nvPr>
            <p:ph idx="2" type="body"/>
          </p:nvPr>
        </p:nvSpPr>
        <p:spPr>
          <a:xfrm>
            <a:off x="7633525" y="1310425"/>
            <a:ext cx="1128000" cy="369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rgbClr val="000000"/>
                </a:solidFill>
                <a:latin typeface="Times New Roman"/>
                <a:ea typeface="Times New Roman"/>
                <a:cs typeface="Times New Roman"/>
                <a:sym typeface="Times New Roman"/>
              </a:rPr>
              <a:t>Page no</a:t>
            </a:r>
            <a:r>
              <a:rPr b="1" lang="en" sz="1700">
                <a:solidFill>
                  <a:srgbClr val="000000"/>
                </a:solidFill>
              </a:rPr>
              <a:t>.</a:t>
            </a:r>
            <a:endParaRPr b="1" sz="1700">
              <a:solidFill>
                <a:srgbClr val="000000"/>
              </a:solidFill>
            </a:endParaRPr>
          </a:p>
          <a:p>
            <a:pPr indent="0" lvl="0" marL="0" rtl="0" algn="ctr">
              <a:lnSpc>
                <a:spcPct val="100000"/>
              </a:lnSpc>
              <a:spcBef>
                <a:spcPts val="1600"/>
              </a:spcBef>
              <a:spcAft>
                <a:spcPts val="0"/>
              </a:spcAft>
              <a:buNone/>
            </a:pPr>
            <a:r>
              <a:rPr lang="en" sz="1700">
                <a:solidFill>
                  <a:srgbClr val="000000"/>
                </a:solidFill>
                <a:latin typeface="Times New Roman"/>
                <a:ea typeface="Times New Roman"/>
                <a:cs typeface="Times New Roman"/>
                <a:sym typeface="Times New Roman"/>
              </a:rPr>
              <a:t>3</a:t>
            </a:r>
            <a:endParaRPr sz="1700">
              <a:solidFill>
                <a:srgbClr val="000000"/>
              </a:solidFill>
              <a:latin typeface="Times New Roman"/>
              <a:ea typeface="Times New Roman"/>
              <a:cs typeface="Times New Roman"/>
              <a:sym typeface="Times New Roman"/>
            </a:endParaRPr>
          </a:p>
          <a:p>
            <a:pPr indent="0" lvl="0" marL="0" rtl="0" algn="ctr">
              <a:lnSpc>
                <a:spcPct val="100000"/>
              </a:lnSpc>
              <a:spcBef>
                <a:spcPts val="1600"/>
              </a:spcBef>
              <a:spcAft>
                <a:spcPts val="0"/>
              </a:spcAft>
              <a:buNone/>
            </a:pPr>
            <a:r>
              <a:rPr lang="en" sz="1700">
                <a:solidFill>
                  <a:srgbClr val="000000"/>
                </a:solidFill>
                <a:latin typeface="Times New Roman"/>
                <a:ea typeface="Times New Roman"/>
                <a:cs typeface="Times New Roman"/>
                <a:sym typeface="Times New Roman"/>
              </a:rPr>
              <a:t>5</a:t>
            </a:r>
            <a:endParaRPr sz="1700">
              <a:solidFill>
                <a:srgbClr val="000000"/>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sz="1700">
                <a:solidFill>
                  <a:srgbClr val="000000"/>
                </a:solidFill>
                <a:latin typeface="Times New Roman"/>
                <a:ea typeface="Times New Roman"/>
                <a:cs typeface="Times New Roman"/>
                <a:sym typeface="Times New Roman"/>
              </a:rPr>
              <a:t>        6</a:t>
            </a:r>
            <a:endParaRPr sz="1700">
              <a:solidFill>
                <a:srgbClr val="000000"/>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sz="1700">
                <a:solidFill>
                  <a:srgbClr val="000000"/>
                </a:solidFill>
                <a:latin typeface="Times New Roman"/>
                <a:ea typeface="Times New Roman"/>
                <a:cs typeface="Times New Roman"/>
                <a:sym typeface="Times New Roman"/>
              </a:rPr>
              <a:t>        9</a:t>
            </a:r>
            <a:endParaRPr sz="1700">
              <a:solidFill>
                <a:srgbClr val="000000"/>
              </a:solidFill>
              <a:latin typeface="Times New Roman"/>
              <a:ea typeface="Times New Roman"/>
              <a:cs typeface="Times New Roman"/>
              <a:sym typeface="Times New Roman"/>
            </a:endParaRPr>
          </a:p>
          <a:p>
            <a:pPr indent="0" lvl="0" marL="0" rtl="0" algn="ctr">
              <a:lnSpc>
                <a:spcPct val="100000"/>
              </a:lnSpc>
              <a:spcBef>
                <a:spcPts val="1600"/>
              </a:spcBef>
              <a:spcAft>
                <a:spcPts val="0"/>
              </a:spcAft>
              <a:buNone/>
            </a:pPr>
            <a:r>
              <a:rPr lang="en" sz="1700">
                <a:solidFill>
                  <a:srgbClr val="000000"/>
                </a:solidFill>
                <a:latin typeface="Times New Roman"/>
                <a:ea typeface="Times New Roman"/>
                <a:cs typeface="Times New Roman"/>
                <a:sym typeface="Times New Roman"/>
              </a:rPr>
              <a:t>15</a:t>
            </a:r>
            <a:endParaRPr sz="1700">
              <a:solidFill>
                <a:srgbClr val="000000"/>
              </a:solidFill>
              <a:latin typeface="Times New Roman"/>
              <a:ea typeface="Times New Roman"/>
              <a:cs typeface="Times New Roman"/>
              <a:sym typeface="Times New Roman"/>
            </a:endParaRPr>
          </a:p>
          <a:p>
            <a:pPr indent="0" lvl="0" marL="0" rtl="0" algn="ctr">
              <a:lnSpc>
                <a:spcPct val="100000"/>
              </a:lnSpc>
              <a:spcBef>
                <a:spcPts val="1600"/>
              </a:spcBef>
              <a:spcAft>
                <a:spcPts val="0"/>
              </a:spcAft>
              <a:buNone/>
            </a:pPr>
            <a:r>
              <a:rPr lang="en" sz="1700">
                <a:solidFill>
                  <a:srgbClr val="000000"/>
                </a:solidFill>
                <a:latin typeface="Times New Roman"/>
                <a:ea typeface="Times New Roman"/>
                <a:cs typeface="Times New Roman"/>
                <a:sym typeface="Times New Roman"/>
              </a:rPr>
              <a:t>17</a:t>
            </a:r>
            <a:endParaRPr sz="1700">
              <a:solidFill>
                <a:srgbClr val="000000"/>
              </a:solidFill>
              <a:latin typeface="Times New Roman"/>
              <a:ea typeface="Times New Roman"/>
              <a:cs typeface="Times New Roman"/>
              <a:sym typeface="Times New Roman"/>
            </a:endParaRPr>
          </a:p>
          <a:p>
            <a:pPr indent="0" lvl="0" marL="0" rtl="0" algn="ctr">
              <a:lnSpc>
                <a:spcPct val="100000"/>
              </a:lnSpc>
              <a:spcBef>
                <a:spcPts val="1600"/>
              </a:spcBef>
              <a:spcAft>
                <a:spcPts val="1600"/>
              </a:spcAft>
              <a:buNone/>
            </a:pPr>
            <a:r>
              <a:rPr lang="en" sz="1700">
                <a:solidFill>
                  <a:srgbClr val="000000"/>
                </a:solidFill>
                <a:latin typeface="Times New Roman"/>
                <a:ea typeface="Times New Roman"/>
                <a:cs typeface="Times New Roman"/>
                <a:sym typeface="Times New Roman"/>
              </a:rPr>
              <a:t>18</a:t>
            </a:r>
            <a:endParaRPr sz="1700">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3" name="Google Shape;203;p32"/>
          <p:cNvSpPr txBox="1"/>
          <p:nvPr/>
        </p:nvSpPr>
        <p:spPr>
          <a:xfrm>
            <a:off x="152400" y="2571750"/>
            <a:ext cx="8679900" cy="149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 </a:t>
            </a:r>
            <a:r>
              <a:rPr lang="en" sz="4200">
                <a:solidFill>
                  <a:srgbClr val="4C1130"/>
                </a:solidFill>
                <a:latin typeface="Times New Roman"/>
                <a:ea typeface="Times New Roman"/>
                <a:cs typeface="Times New Roman"/>
                <a:sym typeface="Times New Roman"/>
              </a:rPr>
              <a:t>THANK YOU</a:t>
            </a:r>
            <a:endParaRPr sz="4200">
              <a:solidFill>
                <a:srgbClr val="4C113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25" y="2723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latin typeface="Times New Roman"/>
                <a:ea typeface="Times New Roman"/>
                <a:cs typeface="Times New Roman"/>
                <a:sym typeface="Times New Roman"/>
              </a:rPr>
              <a:t>Introduction</a:t>
            </a:r>
            <a:endParaRPr/>
          </a:p>
        </p:txBody>
      </p:sp>
      <p:sp>
        <p:nvSpPr>
          <p:cNvPr id="81" name="Google Shape;8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2" name="Google Shape;82;p15"/>
          <p:cNvSpPr txBox="1"/>
          <p:nvPr/>
        </p:nvSpPr>
        <p:spPr>
          <a:xfrm>
            <a:off x="311725" y="1465200"/>
            <a:ext cx="8427000" cy="3591600"/>
          </a:xfrm>
          <a:prstGeom prst="rect">
            <a:avLst/>
          </a:prstGeom>
          <a:noFill/>
          <a:ln>
            <a:noFill/>
          </a:ln>
        </p:spPr>
        <p:txBody>
          <a:bodyPr anchorCtr="0" anchor="t" bIns="91425" lIns="91425" spcFirstLastPara="1" rIns="91425" wrap="square" tIns="91425">
            <a:noAutofit/>
          </a:bodyPr>
          <a:lstStyle/>
          <a:p>
            <a:pPr indent="-336550" lvl="0" marL="457200" rtl="0" algn="just">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Water is </a:t>
            </a:r>
            <a:r>
              <a:rPr lang="en" sz="1700">
                <a:latin typeface="Times New Roman"/>
                <a:ea typeface="Times New Roman"/>
                <a:cs typeface="Times New Roman"/>
                <a:sym typeface="Times New Roman"/>
              </a:rPr>
              <a:t>the most precious resource of human civilization.</a:t>
            </a:r>
            <a:r>
              <a:rPr lang="en"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indent="-336550" lvl="0" marL="457200" rtl="0" algn="just">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W</a:t>
            </a:r>
            <a:r>
              <a:rPr lang="en" sz="1700">
                <a:latin typeface="Times New Roman"/>
                <a:ea typeface="Times New Roman"/>
                <a:cs typeface="Times New Roman"/>
                <a:sym typeface="Times New Roman"/>
              </a:rPr>
              <a:t>ith the intensification of industrial and agricultural activities, the continuous discharge of toxic organic pollutants into water bodies pollute water resources.</a:t>
            </a:r>
            <a:endParaRPr sz="1700">
              <a:latin typeface="Times New Roman"/>
              <a:ea typeface="Times New Roman"/>
              <a:cs typeface="Times New Roman"/>
              <a:sym typeface="Times New Roman"/>
            </a:endParaRPr>
          </a:p>
          <a:p>
            <a:pPr indent="-336550" lvl="0" marL="457200" rtl="0" algn="just">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Water-soluble organic pollutants, especially phenolic compounds, have an annual global production of about 3 million tons, which is an emerging pollutant (ECs).</a:t>
            </a:r>
            <a:endParaRPr sz="1700">
              <a:latin typeface="Times New Roman"/>
              <a:ea typeface="Times New Roman"/>
              <a:cs typeface="Times New Roman"/>
              <a:sym typeface="Times New Roman"/>
            </a:endParaRPr>
          </a:p>
          <a:p>
            <a:pPr indent="-336550" lvl="0" marL="457200" rtl="0" algn="just">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Heavy exposure to phenol can be fatal to humans. It can quickly penetrate the skin and cause severe painless burns.</a:t>
            </a:r>
            <a:endParaRPr sz="1700">
              <a:latin typeface="Times New Roman"/>
              <a:ea typeface="Times New Roman"/>
              <a:cs typeface="Times New Roman"/>
              <a:sym typeface="Times New Roman"/>
            </a:endParaRPr>
          </a:p>
          <a:p>
            <a:pPr indent="-336550" lvl="0" marL="457200" rtl="0" algn="just">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Traditional methods to remove phenolic compounds :</a:t>
            </a:r>
            <a:endParaRPr sz="1700">
              <a:latin typeface="Times New Roman"/>
              <a:ea typeface="Times New Roman"/>
              <a:cs typeface="Times New Roman"/>
              <a:sym typeface="Times New Roman"/>
            </a:endParaRPr>
          </a:p>
          <a:p>
            <a:pPr indent="-336550" lvl="0" marL="914400" rtl="0" algn="just">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Biological treatment</a:t>
            </a:r>
            <a:endParaRPr sz="1700">
              <a:latin typeface="Times New Roman"/>
              <a:ea typeface="Times New Roman"/>
              <a:cs typeface="Times New Roman"/>
              <a:sym typeface="Times New Roman"/>
            </a:endParaRPr>
          </a:p>
          <a:p>
            <a:pPr indent="-336550" lvl="0" marL="914400" rtl="0" algn="just">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Adsorption in the activated carbon </a:t>
            </a:r>
            <a:endParaRPr sz="1700">
              <a:latin typeface="Times New Roman"/>
              <a:ea typeface="Times New Roman"/>
              <a:cs typeface="Times New Roman"/>
              <a:sym typeface="Times New Roman"/>
            </a:endParaRPr>
          </a:p>
          <a:p>
            <a:pPr indent="-336550" lvl="0" marL="457200" rtl="0" algn="just">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But they are slow processes and transport pollutants from one environment to another.  </a:t>
            </a:r>
            <a:endParaRPr sz="17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9" name="Google Shape;89;p16"/>
          <p:cNvSpPr txBox="1"/>
          <p:nvPr/>
        </p:nvSpPr>
        <p:spPr>
          <a:xfrm>
            <a:off x="311725" y="1551925"/>
            <a:ext cx="8343000" cy="3504900"/>
          </a:xfrm>
          <a:prstGeom prst="rect">
            <a:avLst/>
          </a:prstGeom>
          <a:noFill/>
          <a:ln>
            <a:noFill/>
          </a:ln>
        </p:spPr>
        <p:txBody>
          <a:bodyPr anchorCtr="0" anchor="t" bIns="91425" lIns="91425" spcFirstLastPara="1" rIns="91425" wrap="square" tIns="91425">
            <a:noAutofit/>
          </a:bodyPr>
          <a:lstStyle/>
          <a:p>
            <a:pPr indent="-336550" lvl="0" marL="457200" rtl="0" algn="just">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So advanced oxidation processes (AOP) is used to oxidize hazardous and difficult-to-handle organic compounds.</a:t>
            </a:r>
            <a:endParaRPr sz="1700">
              <a:latin typeface="Times New Roman"/>
              <a:ea typeface="Times New Roman"/>
              <a:cs typeface="Times New Roman"/>
              <a:sym typeface="Times New Roman"/>
            </a:endParaRPr>
          </a:p>
          <a:p>
            <a:pPr indent="-336550" lvl="0" marL="457200" rtl="0" algn="just">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AOP is based on the formation of hydroxyl radicals.</a:t>
            </a:r>
            <a:endParaRPr sz="1700">
              <a:latin typeface="Times New Roman"/>
              <a:ea typeface="Times New Roman"/>
              <a:cs typeface="Times New Roman"/>
              <a:sym typeface="Times New Roman"/>
            </a:endParaRPr>
          </a:p>
          <a:p>
            <a:pPr indent="-336550" lvl="0" marL="457200" rtl="0" algn="just">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Various methods of generating hydroxyl radicals include : </a:t>
            </a:r>
            <a:endParaRPr sz="1700">
              <a:latin typeface="Times New Roman"/>
              <a:ea typeface="Times New Roman"/>
              <a:cs typeface="Times New Roman"/>
              <a:sym typeface="Times New Roman"/>
            </a:endParaRPr>
          </a:p>
          <a:p>
            <a:pPr indent="-336550" lvl="0" marL="914400" rtl="0" algn="just">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Ozone using ultraviolet rays</a:t>
            </a:r>
            <a:endParaRPr sz="1700">
              <a:latin typeface="Times New Roman"/>
              <a:ea typeface="Times New Roman"/>
              <a:cs typeface="Times New Roman"/>
              <a:sym typeface="Times New Roman"/>
            </a:endParaRPr>
          </a:p>
          <a:p>
            <a:pPr indent="-336550" lvl="0" marL="914400" rtl="0" algn="just">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Hydrogen peroxide using ultraviolet rays</a:t>
            </a:r>
            <a:endParaRPr sz="1700">
              <a:latin typeface="Times New Roman"/>
              <a:ea typeface="Times New Roman"/>
              <a:cs typeface="Times New Roman"/>
              <a:sym typeface="Times New Roman"/>
            </a:endParaRPr>
          </a:p>
          <a:p>
            <a:pPr indent="-336550" lvl="0" marL="914400" rtl="0" algn="just">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Photocatalysis using semiconductors</a:t>
            </a:r>
            <a:endParaRPr sz="1700">
              <a:latin typeface="Times New Roman"/>
              <a:ea typeface="Times New Roman"/>
              <a:cs typeface="Times New Roman"/>
              <a:sym typeface="Times New Roman"/>
            </a:endParaRPr>
          </a:p>
          <a:p>
            <a:pPr indent="-336550" lvl="0" marL="457200" rtl="0" algn="just">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Processes like ozonation, are more expensive than using UV catalysts.</a:t>
            </a:r>
            <a:endParaRPr sz="1700">
              <a:latin typeface="Times New Roman"/>
              <a:ea typeface="Times New Roman"/>
              <a:cs typeface="Times New Roman"/>
              <a:sym typeface="Times New Roman"/>
            </a:endParaRPr>
          </a:p>
          <a:p>
            <a:pPr indent="-336550" lvl="0" marL="457200" rtl="0" algn="just">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Titanium dioxide is selected as a photocatalyst because it is non-toxic, highly active, photochemically inert and low in price.</a:t>
            </a:r>
            <a:endParaRPr sz="17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500550" y="26507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latin typeface="Times New Roman"/>
                <a:ea typeface="Times New Roman"/>
                <a:cs typeface="Times New Roman"/>
                <a:sym typeface="Times New Roman"/>
              </a:rPr>
              <a:t>Objectives</a:t>
            </a:r>
            <a:endParaRPr b="1" sz="32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95" name="Google Shape;95;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6" name="Google Shape;96;p17"/>
          <p:cNvSpPr txBox="1"/>
          <p:nvPr/>
        </p:nvSpPr>
        <p:spPr>
          <a:xfrm>
            <a:off x="332500" y="1445700"/>
            <a:ext cx="8567400" cy="3521100"/>
          </a:xfrm>
          <a:prstGeom prst="rect">
            <a:avLst/>
          </a:prstGeom>
          <a:noFill/>
          <a:ln>
            <a:noFill/>
          </a:ln>
        </p:spPr>
        <p:txBody>
          <a:bodyPr anchorCtr="0" anchor="t" bIns="91425" lIns="91425" spcFirstLastPara="1" rIns="91425" wrap="square" tIns="91425">
            <a:noAutofit/>
          </a:bodyPr>
          <a:lstStyle/>
          <a:p>
            <a:pPr indent="-336550" lvl="0" marL="457200" rtl="0" algn="just">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The main objective of the project is the degradation of phenol by TiO2 nanoparticles. The ANN is also used for training the model and predicting the results with Input Parameters pH, phenol concentration, catalyst doses and degradation time.</a:t>
            </a:r>
            <a:endParaRPr sz="1700">
              <a:latin typeface="Times New Roman"/>
              <a:ea typeface="Times New Roman"/>
              <a:cs typeface="Times New Roman"/>
              <a:sym typeface="Times New Roman"/>
            </a:endParaRPr>
          </a:p>
          <a:p>
            <a:pPr indent="-336550" lvl="0" marL="457200" rtl="0" algn="just">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Study of toxicity of phenolic compounds</a:t>
            </a:r>
            <a:endParaRPr sz="1700">
              <a:latin typeface="Times New Roman"/>
              <a:ea typeface="Times New Roman"/>
              <a:cs typeface="Times New Roman"/>
              <a:sym typeface="Times New Roman"/>
            </a:endParaRPr>
          </a:p>
          <a:p>
            <a:pPr indent="-336550" lvl="0" marL="457200" rtl="0" algn="just">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Use of Artificial Neural Network to ease the computation</a:t>
            </a:r>
            <a:endParaRPr sz="1700">
              <a:latin typeface="Times New Roman"/>
              <a:ea typeface="Times New Roman"/>
              <a:cs typeface="Times New Roman"/>
              <a:sym typeface="Times New Roman"/>
            </a:endParaRPr>
          </a:p>
          <a:p>
            <a:pPr indent="-336550" lvl="0" marL="457200" rtl="0" algn="just">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Study of TiO2 nanoparticle</a:t>
            </a:r>
            <a:endParaRPr sz="1700">
              <a:latin typeface="Times New Roman"/>
              <a:ea typeface="Times New Roman"/>
              <a:cs typeface="Times New Roman"/>
              <a:sym typeface="Times New Roman"/>
            </a:endParaRPr>
          </a:p>
          <a:p>
            <a:pPr indent="-336550" lvl="0" marL="457200" rtl="0" algn="just">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To predict and validate the data points obtained from research papers. </a:t>
            </a:r>
            <a:endParaRPr sz="17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500550" y="238575"/>
            <a:ext cx="8520600" cy="7590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3200">
                <a:solidFill>
                  <a:srgbClr val="FFFFFF"/>
                </a:solidFill>
                <a:latin typeface="Times New Roman"/>
                <a:ea typeface="Times New Roman"/>
                <a:cs typeface="Times New Roman"/>
                <a:sym typeface="Times New Roman"/>
              </a:rPr>
              <a:t>Literature Review</a:t>
            </a:r>
            <a:endParaRPr b="1" sz="3200">
              <a:solidFill>
                <a:srgbClr val="FFFFFF"/>
              </a:solidFill>
              <a:latin typeface="Times New Roman"/>
              <a:ea typeface="Times New Roman"/>
              <a:cs typeface="Times New Roman"/>
              <a:sym typeface="Times New Roman"/>
            </a:endParaRPr>
          </a:p>
        </p:txBody>
      </p:sp>
      <p:sp>
        <p:nvSpPr>
          <p:cNvPr id="102" name="Google Shape;10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3" name="Google Shape;103;p18"/>
          <p:cNvSpPr txBox="1"/>
          <p:nvPr/>
        </p:nvSpPr>
        <p:spPr>
          <a:xfrm>
            <a:off x="353325" y="1723475"/>
            <a:ext cx="8292000" cy="3222600"/>
          </a:xfrm>
          <a:prstGeom prst="rect">
            <a:avLst/>
          </a:prstGeom>
          <a:noFill/>
          <a:ln>
            <a:noFill/>
          </a:ln>
        </p:spPr>
        <p:txBody>
          <a:bodyPr anchorCtr="0" anchor="t" bIns="91425" lIns="91425" spcFirstLastPara="1" rIns="91425" wrap="square" tIns="91425">
            <a:noAutofit/>
          </a:bodyPr>
          <a:lstStyle/>
          <a:p>
            <a:pPr indent="-336550" lvl="0" marL="457200" rtl="0" algn="just">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This chapter reviews previous work and studies on the photocatalytic degradation of phenol by TiO2 nanoparticles. The aim was to provide information that would provide the context within which the project on degradation of phenol by TiO2 could be Undertaken more comprehensively. </a:t>
            </a:r>
            <a:endParaRPr sz="1700">
              <a:latin typeface="Times New Roman"/>
              <a:ea typeface="Times New Roman"/>
              <a:cs typeface="Times New Roman"/>
              <a:sym typeface="Times New Roman"/>
            </a:endParaRPr>
          </a:p>
          <a:p>
            <a:pPr indent="-336550" lvl="0" marL="457200" rtl="0" algn="just">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This work provides an insight into statistical modelling and optimization which could provide exposure for developing an optimized nanomaterial towards the removal of hazardous pollutants. </a:t>
            </a:r>
            <a:endParaRPr sz="17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7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0" name="Google Shape;110;p19"/>
          <p:cNvSpPr txBox="1"/>
          <p:nvPr/>
        </p:nvSpPr>
        <p:spPr>
          <a:xfrm>
            <a:off x="0" y="1326150"/>
            <a:ext cx="9144000" cy="4002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0"/>
              </a:spcBef>
              <a:spcAft>
                <a:spcPts val="0"/>
              </a:spcAft>
              <a:buNone/>
            </a:pPr>
            <a:r>
              <a:t/>
            </a:r>
            <a:endParaRPr>
              <a:latin typeface="Times New Roman"/>
              <a:ea typeface="Times New Roman"/>
              <a:cs typeface="Times New Roman"/>
              <a:sym typeface="Times New Roman"/>
            </a:endParaRPr>
          </a:p>
        </p:txBody>
      </p:sp>
      <p:sp>
        <p:nvSpPr>
          <p:cNvPr id="111" name="Google Shape;111;p19"/>
          <p:cNvSpPr txBox="1"/>
          <p:nvPr/>
        </p:nvSpPr>
        <p:spPr>
          <a:xfrm>
            <a:off x="374100" y="1326150"/>
            <a:ext cx="8395800" cy="3817500"/>
          </a:xfrm>
          <a:prstGeom prst="rect">
            <a:avLst/>
          </a:prstGeom>
          <a:noFill/>
          <a:ln>
            <a:noFill/>
          </a:ln>
        </p:spPr>
        <p:txBody>
          <a:bodyPr anchorCtr="0" anchor="t" bIns="91425" lIns="91425" spcFirstLastPara="1" rIns="91425" wrap="square" tIns="91425">
            <a:noAutofit/>
          </a:bodyPr>
          <a:lstStyle/>
          <a:p>
            <a:pPr indent="-336550" lvl="0" marL="457200" rtl="0" algn="just">
              <a:lnSpc>
                <a:spcPct val="115000"/>
              </a:lnSpc>
              <a:spcBef>
                <a:spcPts val="0"/>
              </a:spcBef>
              <a:spcAft>
                <a:spcPts val="0"/>
              </a:spcAft>
              <a:buSzPts val="1700"/>
              <a:buFont typeface="Times New Roman"/>
              <a:buChar char="●"/>
            </a:pPr>
            <a:r>
              <a:rPr b="1" lang="en" sz="1700">
                <a:latin typeface="Times New Roman"/>
                <a:ea typeface="Times New Roman"/>
                <a:cs typeface="Times New Roman"/>
                <a:sym typeface="Times New Roman"/>
              </a:rPr>
              <a:t>Zulfiqar et al. (2019)</a:t>
            </a:r>
            <a:r>
              <a:rPr lang="en"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rPr lang="en" sz="1700">
                <a:latin typeface="Times New Roman"/>
                <a:ea typeface="Times New Roman"/>
                <a:cs typeface="Times New Roman"/>
                <a:sym typeface="Times New Roman"/>
              </a:rPr>
              <a:t>The target element was phenol while Tio2 was used as a photocatalytic material. The artificial neural network (ANN) was employed for suitable modelling and optimized condition of the TiO2 nanoparticles in yielding a profound rate of phenol removal. The designed system fits well with the Pseudo-First-Order and the Langmuir isotherm model with R2 &gt; 0.999.</a:t>
            </a:r>
            <a:endParaRPr sz="1700">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700">
              <a:latin typeface="Times New Roman"/>
              <a:ea typeface="Times New Roman"/>
              <a:cs typeface="Times New Roman"/>
              <a:sym typeface="Times New Roman"/>
            </a:endParaRPr>
          </a:p>
          <a:p>
            <a:pPr indent="-336550" lvl="0" marL="457200" rtl="0" algn="just">
              <a:lnSpc>
                <a:spcPct val="115000"/>
              </a:lnSpc>
              <a:spcBef>
                <a:spcPts val="0"/>
              </a:spcBef>
              <a:spcAft>
                <a:spcPts val="0"/>
              </a:spcAft>
              <a:buSzPts val="1700"/>
              <a:buFont typeface="Times New Roman"/>
              <a:buChar char="●"/>
            </a:pPr>
            <a:r>
              <a:rPr b="1" lang="en" sz="1700">
                <a:latin typeface="Times New Roman"/>
                <a:ea typeface="Times New Roman"/>
                <a:cs typeface="Times New Roman"/>
                <a:sym typeface="Times New Roman"/>
              </a:rPr>
              <a:t>Tanzifi et al. (2018)</a:t>
            </a:r>
            <a:r>
              <a:rPr lang="en"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rPr lang="en" sz="1700">
                <a:latin typeface="Times New Roman"/>
                <a:ea typeface="Times New Roman"/>
                <a:cs typeface="Times New Roman"/>
                <a:sym typeface="Times New Roman"/>
              </a:rPr>
              <a:t>This work focus on the performance of SiO2 nanocomposite for removing Amido Black 10B dye from aqueous solution. The effect of different variables, such as adsorption time, the mass of adsorbent, solution pH and initial dye concentration was studied and also was optimized by an Artificial Neural Network (ANN) method. </a:t>
            </a:r>
            <a:endParaRPr sz="17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8" name="Google Shape;118;p20"/>
          <p:cNvSpPr txBox="1"/>
          <p:nvPr/>
        </p:nvSpPr>
        <p:spPr>
          <a:xfrm>
            <a:off x="374100" y="1309225"/>
            <a:ext cx="8395800" cy="3917400"/>
          </a:xfrm>
          <a:prstGeom prst="rect">
            <a:avLst/>
          </a:prstGeom>
          <a:noFill/>
          <a:ln>
            <a:noFill/>
          </a:ln>
        </p:spPr>
        <p:txBody>
          <a:bodyPr anchorCtr="0" anchor="t" bIns="91425" lIns="91425" spcFirstLastPara="1" rIns="91425" wrap="square" tIns="91425">
            <a:noAutofit/>
          </a:bodyPr>
          <a:lstStyle/>
          <a:p>
            <a:pPr indent="-336550" lvl="0" marL="457200" rtl="0" algn="just">
              <a:lnSpc>
                <a:spcPct val="115000"/>
              </a:lnSpc>
              <a:spcBef>
                <a:spcPts val="0"/>
              </a:spcBef>
              <a:spcAft>
                <a:spcPts val="0"/>
              </a:spcAft>
              <a:buSzPts val="1700"/>
              <a:buFont typeface="Times New Roman"/>
              <a:buChar char="●"/>
            </a:pPr>
            <a:r>
              <a:rPr b="1" lang="en" sz="1700">
                <a:latin typeface="Times New Roman"/>
                <a:ea typeface="Times New Roman"/>
                <a:cs typeface="Times New Roman"/>
                <a:sym typeface="Times New Roman"/>
              </a:rPr>
              <a:t>Tanzifi et al. (2018)</a:t>
            </a:r>
            <a:r>
              <a:rPr lang="en"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rPr lang="en" sz="1700">
                <a:latin typeface="Times New Roman"/>
                <a:ea typeface="Times New Roman"/>
                <a:cs typeface="Times New Roman"/>
                <a:sym typeface="Times New Roman"/>
              </a:rPr>
              <a:t>In this study, TiO2 nanocomposite was synthesized by a polymerization method, and was used for adsorption of Congo Red from aqueous  solution. The effects of operational parameters of the adsorption process including pH, initial dye concentration, temperature, adsorbent dosage, and adsorption time on adsorption efficiency were investigated.</a:t>
            </a:r>
            <a:endParaRPr sz="17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700">
              <a:latin typeface="Times New Roman"/>
              <a:ea typeface="Times New Roman"/>
              <a:cs typeface="Times New Roman"/>
              <a:sym typeface="Times New Roman"/>
            </a:endParaRPr>
          </a:p>
          <a:p>
            <a:pPr indent="-336550" lvl="0" marL="457200" rtl="0" algn="just">
              <a:lnSpc>
                <a:spcPct val="115000"/>
              </a:lnSpc>
              <a:spcBef>
                <a:spcPts val="0"/>
              </a:spcBef>
              <a:spcAft>
                <a:spcPts val="0"/>
              </a:spcAft>
              <a:buSzPts val="1700"/>
              <a:buFont typeface="Times New Roman"/>
              <a:buChar char="●"/>
            </a:pPr>
            <a:r>
              <a:rPr b="1" lang="en" sz="1700">
                <a:latin typeface="Times New Roman"/>
                <a:ea typeface="Times New Roman"/>
                <a:cs typeface="Times New Roman"/>
                <a:sym typeface="Times New Roman"/>
              </a:rPr>
              <a:t>Ali et al. (2018)</a:t>
            </a:r>
            <a:r>
              <a:rPr lang="en"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rPr lang="en" sz="1700">
                <a:latin typeface="Times New Roman"/>
                <a:ea typeface="Times New Roman"/>
                <a:cs typeface="Times New Roman"/>
                <a:sym typeface="Times New Roman"/>
              </a:rPr>
              <a:t>The sorption of amido black dye in water on iron composite nano material , starting amido black amount, agitation time, pH, nano martial dose, and temp. The artificial neural network modelling confirmed the applicability of the developed method. The method was competent to grind at normal water assets pHs with low sorbent amount and agitate time.</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324250"/>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latin typeface="Times New Roman"/>
                <a:ea typeface="Times New Roman"/>
                <a:cs typeface="Times New Roman"/>
                <a:sym typeface="Times New Roman"/>
              </a:rPr>
              <a:t>Materials and Methods</a:t>
            </a:r>
            <a:endParaRPr b="1" sz="3200">
              <a:latin typeface="Times New Roman"/>
              <a:ea typeface="Times New Roman"/>
              <a:cs typeface="Times New Roman"/>
              <a:sym typeface="Times New Roman"/>
            </a:endParaRPr>
          </a:p>
        </p:txBody>
      </p:sp>
      <p:sp>
        <p:nvSpPr>
          <p:cNvPr id="124" name="Google Shape;124;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5" name="Google Shape;125;p21"/>
          <p:cNvSpPr txBox="1"/>
          <p:nvPr/>
        </p:nvSpPr>
        <p:spPr>
          <a:xfrm>
            <a:off x="348150" y="1435275"/>
            <a:ext cx="8447700" cy="34068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Titanium dioxide (TiO2) nanoparticles (purity ≥ 99.5%) with specific surface area of 49.16 m2/g and 21 nm particle size.</a:t>
            </a:r>
            <a:endParaRPr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NaOH (purity = 95%) </a:t>
            </a:r>
            <a:endParaRPr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HNO3 (purity = 95%) </a:t>
            </a:r>
            <a:endParaRPr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HCl (purity = 95%)</a:t>
            </a:r>
            <a:endParaRPr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Phenol (purity &gt; 99%)</a:t>
            </a:r>
            <a:endParaRPr sz="17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Titanium dioxide</a:t>
            </a:r>
            <a:r>
              <a:rPr lang="en" sz="1700">
                <a:latin typeface="Times New Roman"/>
                <a:ea typeface="Times New Roman"/>
                <a:cs typeface="Times New Roman"/>
                <a:sym typeface="Times New Roman"/>
              </a:rPr>
              <a:t> can be used without pretreatment and provides the best catalytic efficiency. </a:t>
            </a:r>
            <a:endParaRPr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The solution of phenol and TiO2 in distilled water was </a:t>
            </a:r>
            <a:r>
              <a:rPr lang="en" sz="1700">
                <a:latin typeface="Times New Roman"/>
                <a:ea typeface="Times New Roman"/>
                <a:cs typeface="Times New Roman"/>
                <a:sym typeface="Times New Roman"/>
              </a:rPr>
              <a:t>prepared</a:t>
            </a:r>
            <a:r>
              <a:rPr lang="en" sz="1700">
                <a:latin typeface="Times New Roman"/>
                <a:ea typeface="Times New Roman"/>
                <a:cs typeface="Times New Roman"/>
                <a:sym typeface="Times New Roman"/>
              </a:rPr>
              <a:t> and the pH of the solution was </a:t>
            </a:r>
            <a:r>
              <a:rPr lang="en" sz="1700">
                <a:latin typeface="Times New Roman"/>
                <a:ea typeface="Times New Roman"/>
                <a:cs typeface="Times New Roman"/>
                <a:sym typeface="Times New Roman"/>
              </a:rPr>
              <a:t>adjusted </a:t>
            </a:r>
            <a:r>
              <a:rPr lang="en" sz="1700">
                <a:latin typeface="Times New Roman"/>
                <a:ea typeface="Times New Roman"/>
                <a:cs typeface="Times New Roman"/>
                <a:sym typeface="Times New Roman"/>
              </a:rPr>
              <a:t>with nitric acid (HNO3). </a:t>
            </a:r>
            <a:endParaRPr sz="17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