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2"/>
  </p:notesMasterIdLst>
  <p:sldIdLst>
    <p:sldId id="367" r:id="rId5"/>
    <p:sldId id="373" r:id="rId6"/>
    <p:sldId id="378" r:id="rId7"/>
    <p:sldId id="375" r:id="rId8"/>
    <p:sldId id="376" r:id="rId9"/>
    <p:sldId id="377" r:id="rId10"/>
    <p:sldId id="34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163"/>
    <a:srgbClr val="223366"/>
    <a:srgbClr val="0000A8"/>
    <a:srgbClr val="0000FF"/>
    <a:srgbClr val="001131"/>
    <a:srgbClr val="DDE8FF"/>
    <a:srgbClr val="851910"/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07D8D1-1A23-69AB-47C8-E78FABC90A80}" v="1" dt="2025-03-06T11:59:40.831"/>
    <p1510:client id="{537CC2A3-F777-973D-29F7-77EF1141DA06}" v="2" dt="2025-03-06T11:58:56.607"/>
    <p1510:client id="{6557EB82-1558-AE3F-7E0D-AAC9B9CE4B3B}" v="6" dt="2025-03-06T11:59:31.397"/>
    <p1510:client id="{7400A641-47A2-60F9-24BC-5B01561A8364}" v="2" dt="2025-03-06T11:59:28.910"/>
    <p1510:client id="{872A1299-E1F3-761C-C13E-89E8ECE9B4DF}" v="4" dt="2025-03-06T11:59:13.371"/>
    <p1510:client id="{9233048B-1672-480D-7AD3-ABAE0DE4C104}" v="3" dt="2025-03-06T11:59:10.480"/>
    <p1510:client id="{E11F5254-FE87-313C-9E29-BF8859EE2D8C}" v="1" dt="2025-03-06T11:58:57.595"/>
    <p1510:client id="{E89FAAED-DADD-ED09-10DB-E45B0B96FE15}" v="2" dt="2025-03-06T11:59:07.966"/>
    <p1510:client id="{EE678A40-2FF0-92BE-AE73-89C33537A156}" v="1" dt="2025-03-06T11:58:37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885" y="63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4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Slides</a:t>
            </a:r>
            <a:r>
              <a:rPr lang="en-US"/>
              <a:t>: Prepare a short slide deck (10-12 slides) summarizing the project objectives, methodology, and key results.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IN" sz="2000" b="0" spc="-1"/>
              <a:t>thank you very much for joining</a:t>
            </a:r>
            <a:r>
              <a:rPr lang="en-IN" b="0"/>
              <a:t> this </a:t>
            </a:r>
            <a:r>
              <a:rPr lang="en-IN"/>
              <a:t>PPT</a:t>
            </a:r>
            <a:r>
              <a:rPr lang="en-IN" b="0"/>
              <a:t>, keep learning.</a:t>
            </a:r>
          </a:p>
        </p:txBody>
      </p:sp>
      <p:sp>
        <p:nvSpPr>
          <p:cNvPr id="3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9D2A155-03D1-406C-89CB-ED7F9F0CCA44}" type="slidenum">
              <a:rPr lang="en-IN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531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35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2400" b="0" strike="noStrike" spc="-1">
                <a:latin typeface="Arial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81BF06D3-496D-4060-A653-877D7024FA53}" type="datetime1">
              <a:rPr lang="en-IN" smtClean="0"/>
              <a:t>01-04-2025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CED223-EF63-605A-08B3-3B52963FC6A6}"/>
              </a:ext>
            </a:extLst>
          </p:cNvPr>
          <p:cNvSpPr/>
          <p:nvPr userDrawn="1"/>
        </p:nvSpPr>
        <p:spPr>
          <a:xfrm>
            <a:off x="1" y="-78892"/>
            <a:ext cx="7088224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err="1"/>
              <a:t>Xyz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055C93-3B68-7B2F-D1BC-57DBBDF9047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7435308" y="29029"/>
            <a:ext cx="1245494" cy="4050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27CC02B-8BB1-0D1C-2198-59015B45F89B}"/>
              </a:ext>
            </a:extLst>
          </p:cNvPr>
          <p:cNvSpPr/>
          <p:nvPr userDrawn="1"/>
        </p:nvSpPr>
        <p:spPr>
          <a:xfrm>
            <a:off x="9027886" y="0"/>
            <a:ext cx="116114" cy="46728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2" r:id="rId2"/>
    <p:sldLayoutId id="2147483653" r:id="rId3"/>
    <p:sldLayoutId id="2147483654" r:id="rId4"/>
    <p:sldLayoutId id="2147483668" r:id="rId5"/>
    <p:sldLayoutId id="2147483669" r:id="rId6"/>
    <p:sldLayoutId id="2147483670" r:id="rId7"/>
    <p:sldLayoutId id="2147483656" r:id="rId8"/>
    <p:sldLayoutId id="2147483657" r:id="rId9"/>
    <p:sldLayoutId id="2147483674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arpitchauhan075@gmail.com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5EB3E8-4D66-E74C-AA85-D6FA3DDF1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22464"/>
            <a:ext cx="9144000" cy="51435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BB721ED-22E4-6DB0-5857-C0300ED9B39A}"/>
              </a:ext>
            </a:extLst>
          </p:cNvPr>
          <p:cNvGrpSpPr/>
          <p:nvPr/>
        </p:nvGrpSpPr>
        <p:grpSpPr>
          <a:xfrm>
            <a:off x="899998" y="483002"/>
            <a:ext cx="6047412" cy="601034"/>
            <a:chOff x="1567263" y="1495382"/>
            <a:chExt cx="6047412" cy="601034"/>
          </a:xfrm>
        </p:grpSpPr>
        <p:pic>
          <p:nvPicPr>
            <p:cNvPr id="8" name="Google Shape;110;p4" descr="A close up of a sign&#10;&#10;Description automatically generated">
              <a:extLst>
                <a:ext uri="{FF2B5EF4-FFF2-40B4-BE49-F238E27FC236}">
                  <a16:creationId xmlns:a16="http://schemas.microsoft.com/office/drawing/2014/main" id="{C5DCF4E0-0C65-1FEB-0A76-8E20240537A0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5974" y="1620847"/>
              <a:ext cx="1163978" cy="389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54FDD9-FF0B-C2F3-8CBA-8430CF9EF2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0552"/>
            <a:stretch/>
          </p:blipFill>
          <p:spPr>
            <a:xfrm>
              <a:off x="3675859" y="1608154"/>
              <a:ext cx="787775" cy="414497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703E3D-DC42-4972-13BC-75B3433F0AAC}"/>
                </a:ext>
              </a:extLst>
            </p:cNvPr>
            <p:cNvCxnSpPr>
              <a:cxnSpLocks/>
            </p:cNvCxnSpPr>
            <p:nvPr/>
          </p:nvCxnSpPr>
          <p:spPr>
            <a:xfrm>
              <a:off x="4609804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2864786-7EB9-0435-2B7E-A519DAC0B2C3}"/>
                </a:ext>
              </a:extLst>
            </p:cNvPr>
            <p:cNvCxnSpPr>
              <a:cxnSpLocks/>
            </p:cNvCxnSpPr>
            <p:nvPr/>
          </p:nvCxnSpPr>
          <p:spPr>
            <a:xfrm>
              <a:off x="6066122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C1401D8-FA66-1261-CD90-51590003DB53}"/>
                </a:ext>
              </a:extLst>
            </p:cNvPr>
            <p:cNvPicPr/>
            <p:nvPr/>
          </p:nvPicPr>
          <p:blipFill>
            <a:blip r:embed="rId6"/>
            <a:stretch/>
          </p:blipFill>
          <p:spPr>
            <a:xfrm>
              <a:off x="6212294" y="1633695"/>
              <a:ext cx="1402381" cy="363414"/>
            </a:xfrm>
            <a:prstGeom prst="rect">
              <a:avLst/>
            </a:prstGeom>
            <a:ln w="0">
              <a:noFill/>
            </a:ln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3B6D403-A251-4241-C8B1-03F239798137}"/>
                </a:ext>
              </a:extLst>
            </p:cNvPr>
            <p:cNvCxnSpPr>
              <a:cxnSpLocks/>
            </p:cNvCxnSpPr>
            <p:nvPr/>
          </p:nvCxnSpPr>
          <p:spPr>
            <a:xfrm>
              <a:off x="3529689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2" name="Picture 21" descr="A blue and black text&#10;&#10;Description automatically generated">
              <a:extLst>
                <a:ext uri="{FF2B5EF4-FFF2-40B4-BE49-F238E27FC236}">
                  <a16:creationId xmlns:a16="http://schemas.microsoft.com/office/drawing/2014/main" id="{7EE3A363-7C08-0337-B159-84F504E87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67263" y="1495382"/>
              <a:ext cx="1816256" cy="454064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FD0626E-7FFA-F384-1DF5-056574800B20}"/>
              </a:ext>
            </a:extLst>
          </p:cNvPr>
          <p:cNvSpPr txBox="1"/>
          <p:nvPr/>
        </p:nvSpPr>
        <p:spPr>
          <a:xfrm>
            <a:off x="665723" y="1282807"/>
            <a:ext cx="652006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AI-Powered Resume Screening and Ranking System</a:t>
            </a:r>
            <a:endParaRPr lang="en-IN" sz="18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  <a:p>
            <a:endParaRPr lang="en-US" sz="1400" dirty="0"/>
          </a:p>
          <a:p>
            <a:r>
              <a:rPr lang="en-US" sz="1400" dirty="0">
                <a:solidFill>
                  <a:schemeClr val="accent3"/>
                </a:solidFill>
              </a:rPr>
              <a:t>Team :  </a:t>
            </a:r>
            <a:r>
              <a:rPr lang="en-US" sz="1400" dirty="0">
                <a:solidFill>
                  <a:schemeClr val="accent3"/>
                </a:solidFill>
                <a:latin typeface="+mj-lt"/>
              </a:rPr>
              <a:t>Chauhan Arpit </a:t>
            </a:r>
            <a:r>
              <a:rPr lang="en-US" sz="1400" dirty="0" err="1">
                <a:solidFill>
                  <a:schemeClr val="accent3"/>
                </a:solidFill>
                <a:latin typeface="+mj-lt"/>
              </a:rPr>
              <a:t>Nareshji</a:t>
            </a:r>
            <a:r>
              <a:rPr lang="en-US" sz="14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400" dirty="0">
                <a:solidFill>
                  <a:schemeClr val="accent3"/>
                </a:solidFill>
              </a:rPr>
              <a:t>, </a:t>
            </a:r>
            <a:r>
              <a:rPr lang="en-US" sz="1400" dirty="0">
                <a:solidFill>
                  <a:schemeClr val="accent3"/>
                </a:solidFill>
                <a:hlinkClick r:id="rId8"/>
              </a:rPr>
              <a:t>arpitchauhan</a:t>
            </a:r>
            <a:r>
              <a:rPr lang="en-US" dirty="0">
                <a:solidFill>
                  <a:schemeClr val="accent3"/>
                </a:solidFill>
                <a:hlinkClick r:id="rId8"/>
              </a:rPr>
              <a:t>075@gmail.com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sz="1400" dirty="0"/>
              <a:t>		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Guide: </a:t>
            </a:r>
            <a:r>
              <a:rPr lang="en-US" dirty="0" err="1">
                <a:solidFill>
                  <a:schemeClr val="accent3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Saomya</a:t>
            </a:r>
            <a:r>
              <a:rPr lang="en-US" dirty="0">
                <a:solidFill>
                  <a:schemeClr val="accent3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Chaudhri </a:t>
            </a:r>
            <a:endParaRPr lang="en-IN" dirty="0">
              <a:solidFill>
                <a:schemeClr val="accent3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dirty="0"/>
          </a:p>
          <a:p>
            <a:pPr algn="ctr"/>
            <a:endParaRPr lang="en-US" dirty="0"/>
          </a:p>
          <a:p>
            <a:pPr algn="ctr"/>
            <a:endParaRPr lang="en-US" sz="1400" dirty="0"/>
          </a:p>
          <a:p>
            <a:pPr algn="ctr"/>
            <a:endParaRPr lang="en-US" dirty="0"/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071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826"/>
    </mc:Choice>
    <mc:Fallback xmlns="">
      <p:transition spd="slow" advTm="4182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6AB8DAF2-B141-0C0D-4015-6BE8A25CF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83099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  <a:b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600EE7B-64A6-5F9B-C864-1DCE2DE6493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41644" y="1854726"/>
            <a:ext cx="7659356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Extraction from PDFs (PyPDF2)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Extraction (TF-IDF)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Similarity Calculation (Cosine Similarity)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Ranking Resumes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6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175"/>
    </mc:Choice>
    <mc:Fallback xmlns="">
      <p:transition spd="slow" advTm="8017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7B98E-E45A-51F9-F233-C6A5DCB9F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2400" b="1" dirty="0">
                <a:solidFill>
                  <a:srgbClr val="213163"/>
                </a:solidFill>
              </a:rPr>
              <a:t>Methodology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6C685-D1B2-1DBB-5939-F719E5175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258" y="2124145"/>
            <a:ext cx="6858000" cy="144804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/>
              <a:t>Step 1:</a:t>
            </a:r>
            <a:r>
              <a:rPr lang="en-US" sz="1600" dirty="0"/>
              <a:t> Extract text from resumes using PyPDF2.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/>
              <a:t>Step 2:</a:t>
            </a:r>
            <a:r>
              <a:rPr lang="en-US" sz="1600" dirty="0"/>
              <a:t> Convert text to numerical vectors using TF-IDF.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/>
              <a:t>Step 3:</a:t>
            </a:r>
            <a:r>
              <a:rPr lang="en-US" sz="1600" dirty="0"/>
              <a:t> Compare resumes with job description using Cosine Similarity.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/>
              <a:t>Step 4:</a:t>
            </a:r>
            <a:r>
              <a:rPr lang="en-US" sz="1600" dirty="0"/>
              <a:t> Rank resumes based on similarity scores.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71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545A-A71E-998F-6939-7CE2A3612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Demo of Project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D086C-A65E-66B1-4178-BD9470E983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E02CE6-CDA1-4B49-C8C8-C7368CB97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10" y="1356527"/>
            <a:ext cx="7146890" cy="353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8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586"/>
    </mc:Choice>
    <mc:Fallback xmlns="">
      <p:transition spd="slow" advTm="9758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0F4B-9803-CB1B-02A8-FB5D111C9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sz="24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1E697-F87A-A8BE-A489-AD677304A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2105130"/>
            <a:ext cx="7199643" cy="239653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AI-powered resume ranking reduces manual effort and hiring biases.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Enhances recruitment efficiency using NLP and ML techniques.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Demonstrates AI's potential in transforming HR processes.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478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15"/>
    </mc:Choice>
    <mc:Fallback xmlns="">
      <p:transition spd="slow" advTm="321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0A2C-122D-B694-9544-674D5B7F3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  <a:endParaRPr lang="en-IN" sz="24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70860-AA6A-4232-9268-BED665945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7831" y="2125228"/>
            <a:ext cx="6307853" cy="198957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Integration with </a:t>
            </a:r>
            <a:r>
              <a:rPr lang="en-US" sz="1600" b="1" dirty="0"/>
              <a:t>ATS (Applicant Tracking Systems)</a:t>
            </a:r>
            <a:r>
              <a:rPr lang="en-US" sz="16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Improving NLP techniques (BERT, Transformer models).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Incorporating </a:t>
            </a:r>
            <a:r>
              <a:rPr lang="en-US" sz="1600" b="1" dirty="0"/>
              <a:t>experience, skills, and certifications</a:t>
            </a:r>
            <a:r>
              <a:rPr lang="en-US" sz="1600" dirty="0"/>
              <a:t> into ranking.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70511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27"/>
    </mc:Choice>
    <mc:Fallback xmlns="">
      <p:transition spd="slow" advTm="1782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g5fab984687_2_0">
            <a:extLst>
              <a:ext uri="{FF2B5EF4-FFF2-40B4-BE49-F238E27FC236}">
                <a16:creationId xmlns:a16="http://schemas.microsoft.com/office/drawing/2014/main" id="{AE76DA37-EEF4-E854-985B-BBFC06857B90}"/>
              </a:ext>
            </a:extLst>
          </p:cNvPr>
          <p:cNvSpPr txBox="1">
            <a:spLocks/>
          </p:cNvSpPr>
          <p:nvPr/>
        </p:nvSpPr>
        <p:spPr>
          <a:xfrm>
            <a:off x="3161462" y="2041411"/>
            <a:ext cx="2821075" cy="53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3000" b="1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8237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92"/>
    </mc:Choice>
    <mc:Fallback xmlns="">
      <p:transition spd="slow" advTm="21192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4eeb56d-118c-48c3-937f-7f05817f737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21E1C5FD398A4287C0920180B68150" ma:contentTypeVersion="18" ma:contentTypeDescription="Create a new document." ma:contentTypeScope="" ma:versionID="26704334229d571494ec08df731579b2">
  <xsd:schema xmlns:xsd="http://www.w3.org/2001/XMLSchema" xmlns:xs="http://www.w3.org/2001/XMLSchema" xmlns:p="http://schemas.microsoft.com/office/2006/metadata/properties" xmlns:ns3="94eeb56d-118c-48c3-937f-7f05817f7373" xmlns:ns4="fe56e3b0-34a1-4d6f-a501-a0b2b7006a18" targetNamespace="http://schemas.microsoft.com/office/2006/metadata/properties" ma:root="true" ma:fieldsID="646583e16dee9c97f40ce908d27133ed" ns3:_="" ns4:_="">
    <xsd:import namespace="94eeb56d-118c-48c3-937f-7f05817f7373"/>
    <xsd:import namespace="fe56e3b0-34a1-4d6f-a501-a0b2b7006a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eeb56d-118c-48c3-937f-7f05817f73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56e3b0-34a1-4d6f-a501-a0b2b7006a1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559A34-456E-49A1-8157-9E3D18BFAD36}">
  <ds:schemaRefs>
    <ds:schemaRef ds:uri="94eeb56d-118c-48c3-937f-7f05817f7373"/>
    <ds:schemaRef ds:uri="fe56e3b0-34a1-4d6f-a501-a0b2b7006a1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2B6CD32-2537-46E7-8CC3-A58D44622414}">
  <ds:schemaRefs>
    <ds:schemaRef ds:uri="94eeb56d-118c-48c3-937f-7f05817f7373"/>
    <ds:schemaRef ds:uri="fe56e3b0-34a1-4d6f-a501-a0b2b7006a1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resume</Template>
  <TotalTime>0</TotalTime>
  <Words>196</Words>
  <Application>Microsoft Office PowerPoint</Application>
  <PresentationFormat>On-screen Show (16:9)</PresentationFormat>
  <Paragraphs>35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Simple Light</vt:lpstr>
      <vt:lpstr>PowerPoint Presentation</vt:lpstr>
      <vt:lpstr>System Architecture </vt:lpstr>
      <vt:lpstr>Methodology </vt:lpstr>
      <vt:lpstr>Live Demo of Project</vt:lpstr>
      <vt:lpstr>Conclusion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arpitchauhan075@gmail.com</dc:creator>
  <cp:lastModifiedBy>arpitchauhan075@gmail.com</cp:lastModifiedBy>
  <cp:revision>1</cp:revision>
  <dcterms:created xsi:type="dcterms:W3CDTF">2025-03-31T20:18:34Z</dcterms:created>
  <dcterms:modified xsi:type="dcterms:W3CDTF">2025-03-31T20:19:02Z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0x0101009921E1C5FD398A4287C0920180B68150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2023-07-11T03:09:09Z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698b2528-286a-444d-a68d-b8bbb1f69870</vt:lpwstr>
  </property>
  <property fmtid="{D5CDD505-2E9C-101B-9397-08002B2CF9AE}" pid="8" name="MSIP_Label_defa4170-0d19-0005-0004-bc88714345d2_ActionId">
    <vt:lpwstr>9e872e44-4725-4b90-87d6-01f911260b79</vt:lpwstr>
  </property>
  <property fmtid="{D5CDD505-2E9C-101B-9397-08002B2CF9AE}" pid="9" name="MSIP_Label_defa4170-0d19-0005-0004-bc88714345d2_ContentBits">
    <vt:lpwstr>0</vt:lpwstr>
  </property>
</Properties>
</file>