
<file path=[Content_Types].xml><?xml version="1.0" encoding="utf-8"?>
<Types xmlns="http://schemas.openxmlformats.org/package/2006/content-types">
  <Default Extension="1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handoutMasterIdLst>
    <p:handoutMasterId r:id="rId15"/>
  </p:handoutMasterIdLst>
  <p:sldIdLst>
    <p:sldId id="312" r:id="rId5"/>
    <p:sldId id="304" r:id="rId6"/>
    <p:sldId id="307" r:id="rId7"/>
    <p:sldId id="281" r:id="rId8"/>
    <p:sldId id="317" r:id="rId9"/>
    <p:sldId id="318" r:id="rId10"/>
    <p:sldId id="323" r:id="rId11"/>
    <p:sldId id="324" r:id="rId12"/>
    <p:sldId id="297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65" d="100"/>
          <a:sy n="65" d="100"/>
        </p:scale>
        <p:origin x="72" y="341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5A9647-62EA-4461-BDC6-1983CC13CD2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A4E117B-DCFC-4F04-95E3-C4BEC5EE3AC5}">
      <dgm:prSet/>
      <dgm:spPr/>
      <dgm:t>
        <a:bodyPr/>
        <a:lstStyle/>
        <a:p>
          <a:r>
            <a:rPr lang="en-IN"/>
            <a:t>I was using data analytics process in the transportation planning for my daily commute from home to my college. </a:t>
          </a:r>
          <a:endParaRPr lang="en-US"/>
        </a:p>
      </dgm:t>
    </dgm:pt>
    <dgm:pt modelId="{33605964-9155-40BF-9E1A-94927FCD828A}" type="parTrans" cxnId="{8763BFCB-E3B8-4F26-ABBA-7998BBB05B54}">
      <dgm:prSet/>
      <dgm:spPr/>
      <dgm:t>
        <a:bodyPr/>
        <a:lstStyle/>
        <a:p>
          <a:endParaRPr lang="en-US"/>
        </a:p>
      </dgm:t>
    </dgm:pt>
    <dgm:pt modelId="{9061E666-0552-4C9A-982C-95BEF2385906}" type="sibTrans" cxnId="{8763BFCB-E3B8-4F26-ABBA-7998BBB05B54}">
      <dgm:prSet/>
      <dgm:spPr/>
      <dgm:t>
        <a:bodyPr/>
        <a:lstStyle/>
        <a:p>
          <a:endParaRPr lang="en-US"/>
        </a:p>
      </dgm:t>
    </dgm:pt>
    <dgm:pt modelId="{3D9A8A31-E03E-460A-86D4-D2BE304BCFC7}">
      <dgm:prSet/>
      <dgm:spPr/>
      <dgm:t>
        <a:bodyPr/>
        <a:lstStyle/>
        <a:p>
          <a:r>
            <a:rPr lang="en-IN"/>
            <a:t>Let’s breakdown the process using data analytics steps.</a:t>
          </a:r>
          <a:endParaRPr lang="en-US"/>
        </a:p>
      </dgm:t>
    </dgm:pt>
    <dgm:pt modelId="{D1A676F7-F50C-4F74-B2B0-4405AA83C62B}" type="parTrans" cxnId="{38C71C54-8271-4B71-AAD1-F50F88DE6C4D}">
      <dgm:prSet/>
      <dgm:spPr/>
      <dgm:t>
        <a:bodyPr/>
        <a:lstStyle/>
        <a:p>
          <a:endParaRPr lang="en-US"/>
        </a:p>
      </dgm:t>
    </dgm:pt>
    <dgm:pt modelId="{C3E3B23C-3D8A-4A49-8154-B37AA27F4216}" type="sibTrans" cxnId="{38C71C54-8271-4B71-AAD1-F50F88DE6C4D}">
      <dgm:prSet/>
      <dgm:spPr/>
      <dgm:t>
        <a:bodyPr/>
        <a:lstStyle/>
        <a:p>
          <a:endParaRPr lang="en-US"/>
        </a:p>
      </dgm:t>
    </dgm:pt>
    <dgm:pt modelId="{AE2BF715-A4E5-47B8-90E7-6E0819DD3319}" type="pres">
      <dgm:prSet presAssocID="{FA5A9647-62EA-4461-BDC6-1983CC13CD23}" presName="root" presStyleCnt="0">
        <dgm:presLayoutVars>
          <dgm:dir/>
          <dgm:resizeHandles val="exact"/>
        </dgm:presLayoutVars>
      </dgm:prSet>
      <dgm:spPr/>
    </dgm:pt>
    <dgm:pt modelId="{A55900D9-BFC4-4D2C-890F-E9C0659DDF56}" type="pres">
      <dgm:prSet presAssocID="{6A4E117B-DCFC-4F04-95E3-C4BEC5EE3AC5}" presName="compNode" presStyleCnt="0"/>
      <dgm:spPr/>
    </dgm:pt>
    <dgm:pt modelId="{C8161DBE-6FC4-492E-A422-401B1CC5E5B6}" type="pres">
      <dgm:prSet presAssocID="{6A4E117B-DCFC-4F04-95E3-C4BEC5EE3AC5}" presName="bgRect" presStyleLbl="bgShp" presStyleIdx="0" presStyleCnt="2"/>
      <dgm:spPr/>
    </dgm:pt>
    <dgm:pt modelId="{EF7912E1-EEA7-44DB-8095-F1510CD39685}" type="pres">
      <dgm:prSet presAssocID="{6A4E117B-DCFC-4F04-95E3-C4BEC5EE3AC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48028AF4-E983-48CB-B102-080282158592}" type="pres">
      <dgm:prSet presAssocID="{6A4E117B-DCFC-4F04-95E3-C4BEC5EE3AC5}" presName="spaceRect" presStyleCnt="0"/>
      <dgm:spPr/>
    </dgm:pt>
    <dgm:pt modelId="{D7B37B6F-DB45-4CAC-BDAB-745D8EBE4F0C}" type="pres">
      <dgm:prSet presAssocID="{6A4E117B-DCFC-4F04-95E3-C4BEC5EE3AC5}" presName="parTx" presStyleLbl="revTx" presStyleIdx="0" presStyleCnt="2">
        <dgm:presLayoutVars>
          <dgm:chMax val="0"/>
          <dgm:chPref val="0"/>
        </dgm:presLayoutVars>
      </dgm:prSet>
      <dgm:spPr/>
    </dgm:pt>
    <dgm:pt modelId="{5361B027-9302-4E39-BC76-86F709AB07C8}" type="pres">
      <dgm:prSet presAssocID="{9061E666-0552-4C9A-982C-95BEF2385906}" presName="sibTrans" presStyleCnt="0"/>
      <dgm:spPr/>
    </dgm:pt>
    <dgm:pt modelId="{9C8345F6-F16D-46BF-A6CB-5E2FD821E78B}" type="pres">
      <dgm:prSet presAssocID="{3D9A8A31-E03E-460A-86D4-D2BE304BCFC7}" presName="compNode" presStyleCnt="0"/>
      <dgm:spPr/>
    </dgm:pt>
    <dgm:pt modelId="{6512A64A-7287-420C-B975-C1F43C79F8E5}" type="pres">
      <dgm:prSet presAssocID="{3D9A8A31-E03E-460A-86D4-D2BE304BCFC7}" presName="bgRect" presStyleLbl="bgShp" presStyleIdx="1" presStyleCnt="2"/>
      <dgm:spPr/>
    </dgm:pt>
    <dgm:pt modelId="{CC4D3483-FDF6-4276-A985-84182BE25FFA}" type="pres">
      <dgm:prSet presAssocID="{3D9A8A31-E03E-460A-86D4-D2BE304BCFC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6A612A1-9C23-4949-8CD4-ABCCA355B3C2}" type="pres">
      <dgm:prSet presAssocID="{3D9A8A31-E03E-460A-86D4-D2BE304BCFC7}" presName="spaceRect" presStyleCnt="0"/>
      <dgm:spPr/>
    </dgm:pt>
    <dgm:pt modelId="{FBC2220F-D41C-4C95-A620-EFA584C0BEFD}" type="pres">
      <dgm:prSet presAssocID="{3D9A8A31-E03E-460A-86D4-D2BE304BCFC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FDEA005-DDCF-4F6E-8B9B-EFF4FC4EFFD3}" type="presOf" srcId="{3D9A8A31-E03E-460A-86D4-D2BE304BCFC7}" destId="{FBC2220F-D41C-4C95-A620-EFA584C0BEFD}" srcOrd="0" destOrd="0" presId="urn:microsoft.com/office/officeart/2018/2/layout/IconVerticalSolidList"/>
    <dgm:cxn modelId="{85C2D068-072B-47B8-B7B4-5509701D10A9}" type="presOf" srcId="{6A4E117B-DCFC-4F04-95E3-C4BEC5EE3AC5}" destId="{D7B37B6F-DB45-4CAC-BDAB-745D8EBE4F0C}" srcOrd="0" destOrd="0" presId="urn:microsoft.com/office/officeart/2018/2/layout/IconVerticalSolidList"/>
    <dgm:cxn modelId="{38C71C54-8271-4B71-AAD1-F50F88DE6C4D}" srcId="{FA5A9647-62EA-4461-BDC6-1983CC13CD23}" destId="{3D9A8A31-E03E-460A-86D4-D2BE304BCFC7}" srcOrd="1" destOrd="0" parTransId="{D1A676F7-F50C-4F74-B2B0-4405AA83C62B}" sibTransId="{C3E3B23C-3D8A-4A49-8154-B37AA27F4216}"/>
    <dgm:cxn modelId="{EB604A83-83C7-4DC6-A30E-1B51F899941A}" type="presOf" srcId="{FA5A9647-62EA-4461-BDC6-1983CC13CD23}" destId="{AE2BF715-A4E5-47B8-90E7-6E0819DD3319}" srcOrd="0" destOrd="0" presId="urn:microsoft.com/office/officeart/2018/2/layout/IconVerticalSolidList"/>
    <dgm:cxn modelId="{8763BFCB-E3B8-4F26-ABBA-7998BBB05B54}" srcId="{FA5A9647-62EA-4461-BDC6-1983CC13CD23}" destId="{6A4E117B-DCFC-4F04-95E3-C4BEC5EE3AC5}" srcOrd="0" destOrd="0" parTransId="{33605964-9155-40BF-9E1A-94927FCD828A}" sibTransId="{9061E666-0552-4C9A-982C-95BEF2385906}"/>
    <dgm:cxn modelId="{5C84D7CA-C827-4E7A-8D18-F08BFF84B392}" type="presParOf" srcId="{AE2BF715-A4E5-47B8-90E7-6E0819DD3319}" destId="{A55900D9-BFC4-4D2C-890F-E9C0659DDF56}" srcOrd="0" destOrd="0" presId="urn:microsoft.com/office/officeart/2018/2/layout/IconVerticalSolidList"/>
    <dgm:cxn modelId="{9E430034-6EA0-491F-9FF8-3FA9016D61E6}" type="presParOf" srcId="{A55900D9-BFC4-4D2C-890F-E9C0659DDF56}" destId="{C8161DBE-6FC4-492E-A422-401B1CC5E5B6}" srcOrd="0" destOrd="0" presId="urn:microsoft.com/office/officeart/2018/2/layout/IconVerticalSolidList"/>
    <dgm:cxn modelId="{D77D6523-3303-4D22-BC5C-865BA365C7A6}" type="presParOf" srcId="{A55900D9-BFC4-4D2C-890F-E9C0659DDF56}" destId="{EF7912E1-EEA7-44DB-8095-F1510CD39685}" srcOrd="1" destOrd="0" presId="urn:microsoft.com/office/officeart/2018/2/layout/IconVerticalSolidList"/>
    <dgm:cxn modelId="{10610050-A251-4FE6-9AEA-B2B3FB77034F}" type="presParOf" srcId="{A55900D9-BFC4-4D2C-890F-E9C0659DDF56}" destId="{48028AF4-E983-48CB-B102-080282158592}" srcOrd="2" destOrd="0" presId="urn:microsoft.com/office/officeart/2018/2/layout/IconVerticalSolidList"/>
    <dgm:cxn modelId="{75B7EEB0-C37A-4812-96DF-587930EEEB16}" type="presParOf" srcId="{A55900D9-BFC4-4D2C-890F-E9C0659DDF56}" destId="{D7B37B6F-DB45-4CAC-BDAB-745D8EBE4F0C}" srcOrd="3" destOrd="0" presId="urn:microsoft.com/office/officeart/2018/2/layout/IconVerticalSolidList"/>
    <dgm:cxn modelId="{A130202E-A603-4BDC-8B6C-2A7F31A9223D}" type="presParOf" srcId="{AE2BF715-A4E5-47B8-90E7-6E0819DD3319}" destId="{5361B027-9302-4E39-BC76-86F709AB07C8}" srcOrd="1" destOrd="0" presId="urn:microsoft.com/office/officeart/2018/2/layout/IconVerticalSolidList"/>
    <dgm:cxn modelId="{50322BDB-2687-4445-AC14-C05D337275F8}" type="presParOf" srcId="{AE2BF715-A4E5-47B8-90E7-6E0819DD3319}" destId="{9C8345F6-F16D-46BF-A6CB-5E2FD821E78B}" srcOrd="2" destOrd="0" presId="urn:microsoft.com/office/officeart/2018/2/layout/IconVerticalSolidList"/>
    <dgm:cxn modelId="{F4FF19D3-B907-49AE-919E-4B3A477B75CE}" type="presParOf" srcId="{9C8345F6-F16D-46BF-A6CB-5E2FD821E78B}" destId="{6512A64A-7287-420C-B975-C1F43C79F8E5}" srcOrd="0" destOrd="0" presId="urn:microsoft.com/office/officeart/2018/2/layout/IconVerticalSolidList"/>
    <dgm:cxn modelId="{099E695B-56AD-47FD-9446-ED41F916147D}" type="presParOf" srcId="{9C8345F6-F16D-46BF-A6CB-5E2FD821E78B}" destId="{CC4D3483-FDF6-4276-A985-84182BE25FFA}" srcOrd="1" destOrd="0" presId="urn:microsoft.com/office/officeart/2018/2/layout/IconVerticalSolidList"/>
    <dgm:cxn modelId="{C1DB1556-CF42-44CA-B57C-ECC772B3ACFE}" type="presParOf" srcId="{9C8345F6-F16D-46BF-A6CB-5E2FD821E78B}" destId="{36A612A1-9C23-4949-8CD4-ABCCA355B3C2}" srcOrd="2" destOrd="0" presId="urn:microsoft.com/office/officeart/2018/2/layout/IconVerticalSolidList"/>
    <dgm:cxn modelId="{BB0026D8-BB1C-4190-B5E3-A9C0E82A7534}" type="presParOf" srcId="{9C8345F6-F16D-46BF-A6CB-5E2FD821E78B}" destId="{FBC2220F-D41C-4C95-A620-EFA584C0BE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1DBE-6FC4-492E-A422-401B1CC5E5B6}">
      <dsp:nvSpPr>
        <dsp:cNvPr id="0" name=""/>
        <dsp:cNvSpPr/>
      </dsp:nvSpPr>
      <dsp:spPr>
        <a:xfrm>
          <a:off x="0" y="831933"/>
          <a:ext cx="6242839" cy="15358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7912E1-EEA7-44DB-8095-F1510CD39685}">
      <dsp:nvSpPr>
        <dsp:cNvPr id="0" name=""/>
        <dsp:cNvSpPr/>
      </dsp:nvSpPr>
      <dsp:spPr>
        <a:xfrm>
          <a:off x="464602" y="1177506"/>
          <a:ext cx="844732" cy="8447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37B6F-DB45-4CAC-BDAB-745D8EBE4F0C}">
      <dsp:nvSpPr>
        <dsp:cNvPr id="0" name=""/>
        <dsp:cNvSpPr/>
      </dsp:nvSpPr>
      <dsp:spPr>
        <a:xfrm>
          <a:off x="1773938" y="831933"/>
          <a:ext cx="4468900" cy="1535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547" tIns="162547" rIns="162547" bIns="1625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I was using data analytics process in the transportation planning for my daily commute from home to my college. </a:t>
          </a:r>
          <a:endParaRPr lang="en-US" sz="1900" kern="1200"/>
        </a:p>
      </dsp:txBody>
      <dsp:txXfrm>
        <a:off x="1773938" y="831933"/>
        <a:ext cx="4468900" cy="1535877"/>
      </dsp:txXfrm>
    </dsp:sp>
    <dsp:sp modelId="{6512A64A-7287-420C-B975-C1F43C79F8E5}">
      <dsp:nvSpPr>
        <dsp:cNvPr id="0" name=""/>
        <dsp:cNvSpPr/>
      </dsp:nvSpPr>
      <dsp:spPr>
        <a:xfrm>
          <a:off x="0" y="2751780"/>
          <a:ext cx="6242839" cy="15358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4D3483-FDF6-4276-A985-84182BE25FFA}">
      <dsp:nvSpPr>
        <dsp:cNvPr id="0" name=""/>
        <dsp:cNvSpPr/>
      </dsp:nvSpPr>
      <dsp:spPr>
        <a:xfrm>
          <a:off x="464602" y="3097353"/>
          <a:ext cx="844732" cy="8447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2220F-D41C-4C95-A620-EFA584C0BEFD}">
      <dsp:nvSpPr>
        <dsp:cNvPr id="0" name=""/>
        <dsp:cNvSpPr/>
      </dsp:nvSpPr>
      <dsp:spPr>
        <a:xfrm>
          <a:off x="1773938" y="2751780"/>
          <a:ext cx="4468900" cy="1535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547" tIns="162547" rIns="162547" bIns="1625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Let’s breakdown the process using data analytics steps.</a:t>
          </a:r>
          <a:endParaRPr lang="en-US" sz="1900" kern="1200"/>
        </a:p>
      </dsp:txBody>
      <dsp:txXfrm>
        <a:off x="1773938" y="2751780"/>
        <a:ext cx="4468900" cy="1535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57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494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1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rawpixel.com/image/380207/aerial-view-business-data-analysis-graph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iabac.org/blog/the-power-of-business-analytic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iabac.org/blog/what-is-data-analytics-jo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thetoolkit.me/123-method/metrics-based-evaluation/metrics-step-2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1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rawpixel.com/image/380207/aerial-view-business-data-analysis-graph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iabac.org/blog/the-difference-between-data-science-and-data-analytic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 anchor="b">
            <a:normAutofit/>
          </a:bodyPr>
          <a:lstStyle/>
          <a:p>
            <a:r>
              <a:rPr lang="en-US"/>
              <a:t>Data analytics process: real world application</a:t>
            </a:r>
            <a:br>
              <a:rPr lang="en-US"/>
            </a:br>
            <a:endParaRPr lang="en-US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DA7420B-2ED1-BCEC-202F-39F1567761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932237" cy="152466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b="1" kern="1200" cap="all" baseline="0" dirty="0">
                <a:latin typeface="+mj-lt"/>
                <a:ea typeface="+mj-ea"/>
                <a:cs typeface="+mj-cs"/>
              </a:rPr>
              <a:t>Example 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vert="horz" lIns="91440" tIns="45720" rIns="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2286000"/>
            <a:ext cx="3932237" cy="35670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>
                <a:latin typeface="+mn-lt"/>
                <a:ea typeface="+mn-ea"/>
                <a:cs typeface="+mn-cs"/>
              </a:rPr>
              <a:t>Efficiently travel from home to college</a:t>
            </a:r>
            <a:r>
              <a:rPr lang="en-US" kern="1200">
                <a:latin typeface="+mn-lt"/>
                <a:ea typeface="+mn-ea"/>
                <a:cs typeface="+mn-cs"/>
              </a:rPr>
              <a:t>.</a:t>
            </a:r>
          </a:p>
          <a:p>
            <a:endParaRPr lang="en-US" kern="120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E49FA2D5-4C08-AC57-98CB-E0AE925E49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5670153"/>
              </p:ext>
            </p:extLst>
          </p:nvPr>
        </p:nvGraphicFramePr>
        <p:xfrm>
          <a:off x="5183187" y="741459"/>
          <a:ext cx="6242839" cy="5119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7903CD-5CE7-2644-E9D7-EA388EBD7A6B}"/>
              </a:ext>
            </a:extLst>
          </p:cNvPr>
          <p:cNvSpPr txBox="1"/>
          <p:nvPr/>
        </p:nvSpPr>
        <p:spPr>
          <a:xfrm>
            <a:off x="914400" y="1057274"/>
            <a:ext cx="7843837" cy="1012782"/>
          </a:xfrm>
          <a:prstGeom prst="rect">
            <a:avLst/>
          </a:prstGeom>
        </p:spPr>
        <p:txBody>
          <a:bodyPr vert="horz" lIns="91440" tIns="0" rIns="91440" bIns="0" rtlCol="0" anchor="b" anchorCtr="0">
            <a:normAutofit/>
          </a:bodyPr>
          <a:lstStyle/>
          <a:p>
            <a:pPr marL="0" marR="0" lvl="0" indent="0" defTabSz="914400" fontAlgn="auto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3600" b="1" i="0" u="none" strike="noStrike" kern="1200" cap="all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STEP 1:  PLAN</a:t>
            </a:r>
          </a:p>
          <a:p>
            <a:pPr defTabSz="914400">
              <a:spcBef>
                <a:spcPct val="0"/>
              </a:spcBef>
              <a:spcAft>
                <a:spcPts val="600"/>
              </a:spcAft>
            </a:pPr>
            <a:endParaRPr lang="en-US" sz="3600" b="1" kern="1200" cap="all" baseline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CF5047-B5BE-9BB9-8010-1AD857FD0B93}"/>
              </a:ext>
            </a:extLst>
          </p:cNvPr>
          <p:cNvSpPr txBox="1"/>
          <p:nvPr/>
        </p:nvSpPr>
        <p:spPr>
          <a:xfrm>
            <a:off x="914400" y="2331791"/>
            <a:ext cx="6903076" cy="3721817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sz="2000" b="1">
                <a:solidFill>
                  <a:schemeClr val="accent6"/>
                </a:solidFill>
              </a:rPr>
              <a:t>Objective</a:t>
            </a:r>
            <a:r>
              <a:rPr lang="en-US" sz="2000">
                <a:solidFill>
                  <a:schemeClr val="accent6"/>
                </a:solidFill>
              </a:rPr>
              <a:t>: Efficiently travel from home to college.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</a:pPr>
            <a:endParaRPr lang="en-US" sz="2000">
              <a:solidFill>
                <a:schemeClr val="accent6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sz="2000" b="1">
                <a:solidFill>
                  <a:schemeClr val="accent6"/>
                </a:solidFill>
              </a:rPr>
              <a:t>Considerations:</a:t>
            </a:r>
          </a:p>
          <a:p>
            <a:pPr marL="0" lvl="1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sz="2000">
                <a:solidFill>
                  <a:schemeClr val="accent6"/>
                </a:solidFill>
              </a:rPr>
              <a:t> </a:t>
            </a:r>
            <a:r>
              <a:rPr lang="en-US" sz="2000" i="1">
                <a:solidFill>
                  <a:schemeClr val="accent6"/>
                </a:solidFill>
              </a:rPr>
              <a:t>Distance: </a:t>
            </a:r>
            <a:r>
              <a:rPr lang="en-US" sz="2000">
                <a:solidFill>
                  <a:schemeClr val="accent6"/>
                </a:solidFill>
              </a:rPr>
              <a:t>How far is my college from home?</a:t>
            </a:r>
          </a:p>
          <a:p>
            <a:pPr marL="0" lvl="1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sz="2000">
                <a:solidFill>
                  <a:schemeClr val="accent6"/>
                </a:solidFill>
              </a:rPr>
              <a:t> </a:t>
            </a:r>
            <a:r>
              <a:rPr lang="en-US" sz="2000" i="1">
                <a:solidFill>
                  <a:schemeClr val="accent6"/>
                </a:solidFill>
              </a:rPr>
              <a:t>Mode of Transport: </a:t>
            </a:r>
            <a:r>
              <a:rPr lang="en-US" sz="2000">
                <a:solidFill>
                  <a:schemeClr val="accent6"/>
                </a:solidFill>
              </a:rPr>
              <a:t>Will I use public transport, a uber bike, or an ola car?</a:t>
            </a:r>
          </a:p>
          <a:p>
            <a:pPr marL="0" lvl="1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sz="2000" i="1">
                <a:solidFill>
                  <a:schemeClr val="accent6"/>
                </a:solidFill>
              </a:rPr>
              <a:t>Time Constraints: </a:t>
            </a:r>
            <a:r>
              <a:rPr lang="en-US" sz="2000">
                <a:solidFill>
                  <a:schemeClr val="accent6"/>
                </a:solidFill>
              </a:rPr>
              <a:t>What time do my classes start?</a:t>
            </a:r>
          </a:p>
          <a:p>
            <a:pPr marL="0" lvl="1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sz="2000" i="1">
                <a:solidFill>
                  <a:schemeClr val="accent6"/>
                </a:solidFill>
              </a:rPr>
              <a:t>Traffic Patterns</a:t>
            </a:r>
            <a:r>
              <a:rPr lang="en-US" sz="2000">
                <a:solidFill>
                  <a:schemeClr val="accent6"/>
                </a:solidFill>
              </a:rPr>
              <a:t>: Are there peak hours or roadblocks?</a:t>
            </a:r>
          </a:p>
          <a:p>
            <a:pPr marL="0" lvl="1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</a:pPr>
            <a:endParaRPr lang="en-US" sz="2000">
              <a:solidFill>
                <a:schemeClr val="accent6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sz="2000" b="1">
                <a:solidFill>
                  <a:schemeClr val="accent6"/>
                </a:solidFill>
              </a:rPr>
              <a:t>Plan Outcome:</a:t>
            </a:r>
            <a:r>
              <a:rPr lang="en-US" sz="2000">
                <a:solidFill>
                  <a:schemeClr val="accent6"/>
                </a:solidFill>
              </a:rPr>
              <a:t> A well-defined route and travel schedule.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</a:pPr>
            <a:endParaRPr lang="en-US" sz="2000">
              <a:solidFill>
                <a:schemeClr val="accent6"/>
              </a:solidFill>
            </a:endParaRPr>
          </a:p>
        </p:txBody>
      </p:sp>
      <p:pic>
        <p:nvPicPr>
          <p:cNvPr id="7" name="Picture Placeholder 6" descr="A person sitting at a table with a computer and papers&#10;&#10;Description automatically generate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3032" r="19231" b="2"/>
          <a:stretch/>
        </p:blipFill>
        <p:spPr>
          <a:xfrm>
            <a:off x="8989454" y="3405189"/>
            <a:ext cx="3202546" cy="3452811"/>
          </a:xfrm>
          <a:noFill/>
        </p:spPr>
      </p:pic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04FAF260-B675-1EFB-E4AB-DEF74003A6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 anchor="b">
            <a:normAutofit/>
          </a:bodyPr>
          <a:lstStyle/>
          <a:p>
            <a:r>
              <a:rPr lang="en-US" dirty="0"/>
              <a:t>STEP 2: PREPARE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111F8585-3B58-38EC-4369-BBD082002C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6" name="Picture Placeholder 5" descr="A person looking at a computer screen&#10;&#10;Description automatically generated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0192" r="10903" b="1"/>
          <a:stretch/>
        </p:blipFill>
        <p:spPr>
          <a:xfrm>
            <a:off x="914400" y="2303028"/>
            <a:ext cx="3283119" cy="3720337"/>
          </a:xfr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284951" cy="372033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400" b="1"/>
              <a:t>Data Collection: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sz="1400" i="1"/>
              <a:t>Google Maps:  </a:t>
            </a:r>
            <a:r>
              <a:rPr lang="en-US" sz="1400"/>
              <a:t>Assemble data on routes, roads, separations, and calculate travel times.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sz="1400" i="1"/>
              <a:t>Public Transport Plans: </a:t>
            </a:r>
            <a:r>
              <a:rPr lang="en-US" sz="1400"/>
              <a:t>Search for a bus or train schedules if using public transport.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sz="1400" i="1"/>
              <a:t>Weather Estimate</a:t>
            </a:r>
            <a:r>
              <a:rPr lang="en-US" sz="1400"/>
              <a:t>: Check for rain, snow, or anymore climate conditions.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endParaRPr lang="en-US" sz="1400"/>
          </a:p>
          <a:p>
            <a:pPr lvl="1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400" b="1"/>
              <a:t>Prepare Result</a:t>
            </a:r>
            <a:r>
              <a:rPr lang="en-US" sz="1400"/>
              <a:t>: A set of pertinent information sources.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E73FD-C52C-7DB4-D8A5-8AFEE6F560DF}"/>
              </a:ext>
            </a:extLst>
          </p:cNvPr>
          <p:cNvSpPr txBox="1"/>
          <p:nvPr/>
        </p:nvSpPr>
        <p:spPr>
          <a:xfrm>
            <a:off x="1712543" y="5823310"/>
            <a:ext cx="248497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4" tooltip="https://iabac.org/blog/the-power-of-business-analytic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 anchor="b">
            <a:normAutofit/>
          </a:bodyPr>
          <a:lstStyle/>
          <a:p>
            <a:r>
              <a:rPr lang="en-US" dirty="0"/>
              <a:t>STEP 3: Process</a:t>
            </a:r>
          </a:p>
        </p:txBody>
      </p:sp>
      <p:pic>
        <p:nvPicPr>
          <p:cNvPr id="10" name="Picture Placeholder 9" descr="A hand holding a virtual screen&#10;&#10;Description automatically generated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9168" r="9168"/>
          <a:stretch/>
        </p:blipFill>
        <p:spPr>
          <a:xfrm>
            <a:off x="1550564" y="2303028"/>
            <a:ext cx="5829147" cy="3961593"/>
          </a:xfrm>
          <a:noFill/>
        </p:spPr>
      </p:pic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1" y="2303028"/>
            <a:ext cx="3676727" cy="3961593"/>
          </a:xfrm>
        </p:spPr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500" b="1" i="0" dirty="0">
                <a:effectLst/>
                <a:highlight>
                  <a:srgbClr val="FFFFFF"/>
                </a:highlight>
              </a:rPr>
              <a:t>Data Cleaning and Integration:</a:t>
            </a:r>
          </a:p>
          <a:p>
            <a:pPr marL="573786" lvl="1" indent="-285750">
              <a:lnSpc>
                <a:spcPct val="90000"/>
              </a:lnSpc>
            </a:pPr>
            <a:r>
              <a:rPr lang="en-US" sz="1500" i="1" dirty="0">
                <a:effectLst/>
                <a:highlight>
                  <a:srgbClr val="FFFFFF"/>
                </a:highlight>
              </a:rPr>
              <a:t>Combine Information: </a:t>
            </a:r>
            <a:r>
              <a:rPr lang="en-US" sz="1500" i="0" dirty="0">
                <a:effectLst/>
                <a:highlight>
                  <a:srgbClr val="FFFFFF"/>
                </a:highlight>
              </a:rPr>
              <a:t>Coordinated Google Maps information with open transport schedules.</a:t>
            </a:r>
            <a:endParaRPr lang="en-US" sz="1500" dirty="0"/>
          </a:p>
          <a:p>
            <a:pPr marL="573786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i="1" dirty="0">
                <a:effectLst/>
                <a:highlight>
                  <a:srgbClr val="FFFFFF"/>
                </a:highlight>
              </a:rPr>
              <a:t>Remove Commotion</a:t>
            </a:r>
            <a:r>
              <a:rPr lang="en-US" sz="1500" i="0" dirty="0">
                <a:effectLst/>
                <a:highlight>
                  <a:srgbClr val="FFFFFF"/>
                </a:highlight>
              </a:rPr>
              <a:t>: Channel out insignificant data (e.g., irrelevant routes).</a:t>
            </a:r>
          </a:p>
          <a:p>
            <a:pPr marL="573786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i="1" dirty="0">
                <a:effectLst/>
                <a:highlight>
                  <a:srgbClr val="FFFFFF"/>
                </a:highlight>
              </a:rPr>
              <a:t>Format Information: </a:t>
            </a:r>
            <a:r>
              <a:rPr lang="en-US" sz="1500" i="0" dirty="0">
                <a:effectLst/>
                <a:highlight>
                  <a:srgbClr val="FFFFFF"/>
                </a:highlight>
              </a:rPr>
              <a:t>Guarantee consistency (e.g., change over time to a common format).</a:t>
            </a:r>
            <a:br>
              <a:rPr lang="en-US" sz="1500" dirty="0"/>
            </a:br>
            <a:endParaRPr lang="en-US" sz="1500" dirty="0"/>
          </a:p>
          <a:p>
            <a:pPr marL="285750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500" b="1" i="0" dirty="0">
                <a:effectLst/>
                <a:highlight>
                  <a:srgbClr val="FFFFFF"/>
                </a:highlight>
              </a:rPr>
              <a:t>Process Result</a:t>
            </a:r>
            <a:r>
              <a:rPr lang="en-US" sz="1500" b="0" i="0" dirty="0">
                <a:effectLst/>
                <a:highlight>
                  <a:srgbClr val="FFFFFF"/>
                </a:highlight>
              </a:rPr>
              <a:t>: </a:t>
            </a:r>
            <a:r>
              <a:rPr lang="en-US" sz="1500" i="0" dirty="0">
                <a:effectLst/>
                <a:highlight>
                  <a:srgbClr val="FFFFFF"/>
                </a:highlight>
              </a:rPr>
              <a:t>A bound together dataset prepared for analysis</a:t>
            </a:r>
            <a:r>
              <a:rPr lang="en-US" sz="1500" b="0" i="0" dirty="0">
                <a:effectLst/>
                <a:highlight>
                  <a:srgbClr val="FFFFFF"/>
                </a:highlight>
              </a:rPr>
              <a:t>.</a:t>
            </a:r>
            <a:endParaRPr lang="en-IN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5A7F87-AC4F-0E13-C0B2-D4C548A72DF8}"/>
              </a:ext>
            </a:extLst>
          </p:cNvPr>
          <p:cNvSpPr txBox="1"/>
          <p:nvPr/>
        </p:nvSpPr>
        <p:spPr>
          <a:xfrm>
            <a:off x="4894736" y="6064566"/>
            <a:ext cx="248497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4" tooltip="https://iabac.org/blog/what-is-data-analytics-jo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 anchor="b">
            <a:normAutofit/>
          </a:bodyPr>
          <a:lstStyle/>
          <a:p>
            <a:r>
              <a:rPr lang="en-US" dirty="0"/>
              <a:t>STEP 4: analyze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i="0">
                <a:effectLst/>
                <a:highlight>
                  <a:srgbClr val="FFFFFF"/>
                </a:highlight>
              </a:rPr>
              <a:t>Route Optimization:</a:t>
            </a:r>
            <a:endParaRPr lang="en-US" dirty="0"/>
          </a:p>
          <a:p>
            <a:pPr lvl="2"/>
            <a:r>
              <a:rPr lang="en-US" b="0" i="1">
                <a:effectLst/>
                <a:highlight>
                  <a:srgbClr val="FFFFFF"/>
                </a:highlight>
              </a:rPr>
              <a:t>Algorithm: </a:t>
            </a:r>
            <a:r>
              <a:rPr lang="en-US" i="0">
                <a:effectLst/>
                <a:highlight>
                  <a:srgbClr val="FFFFFF"/>
                </a:highlight>
              </a:rPr>
              <a:t>Utilize optimization calculations to   discover the most limited path.</a:t>
            </a:r>
          </a:p>
          <a:p>
            <a:pPr lvl="2"/>
            <a:r>
              <a:rPr lang="en-US" i="1">
                <a:effectLst/>
                <a:highlight>
                  <a:srgbClr val="FFFFFF"/>
                </a:highlight>
              </a:rPr>
              <a:t>Factors: </a:t>
            </a:r>
            <a:r>
              <a:rPr lang="en-US" i="0">
                <a:effectLst/>
                <a:highlight>
                  <a:srgbClr val="FFFFFF"/>
                </a:highlight>
              </a:rPr>
              <a:t>Consider travel time, activity, and mode of transport.</a:t>
            </a:r>
          </a:p>
          <a:p>
            <a:pPr lvl="2"/>
            <a:r>
              <a:rPr lang="en-US" i="1">
                <a:effectLst/>
                <a:highlight>
                  <a:srgbClr val="FFFFFF"/>
                </a:highlight>
              </a:rPr>
              <a:t>Alternatives: </a:t>
            </a:r>
            <a:r>
              <a:rPr lang="en-US" i="0">
                <a:effectLst/>
                <a:highlight>
                  <a:srgbClr val="FFFFFF"/>
                </a:highlight>
              </a:rPr>
              <a:t>Assess different courses (e.g., direct vs. with transfers).</a:t>
            </a:r>
            <a:br>
              <a:rPr lang="en-US" dirty="0"/>
            </a:b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i="0">
                <a:effectLst/>
                <a:highlight>
                  <a:srgbClr val="FFFFFF"/>
                </a:highlight>
              </a:rPr>
              <a:t>Analyze Result</a:t>
            </a:r>
            <a:r>
              <a:rPr lang="en-US" b="0" i="0">
                <a:effectLst/>
                <a:highlight>
                  <a:srgbClr val="FFFFFF"/>
                </a:highlight>
              </a:rPr>
              <a:t>: </a:t>
            </a:r>
            <a:r>
              <a:rPr lang="en-US" i="0">
                <a:effectLst/>
                <a:highlight>
                  <a:srgbClr val="FFFFFF"/>
                </a:highlight>
              </a:rPr>
              <a:t>The foremost effective route based on your preferences.</a:t>
            </a:r>
            <a:endParaRPr lang="en-US" dirty="0"/>
          </a:p>
        </p:txBody>
      </p:sp>
      <p:pic>
        <p:nvPicPr>
          <p:cNvPr id="7" name="Picture Placeholder 6" descr="A magnifying glass and papers&#10;&#10;Description automatically generated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2828" r="3185"/>
          <a:stretch/>
        </p:blipFill>
        <p:spPr>
          <a:xfrm>
            <a:off x="7940842" y="2303028"/>
            <a:ext cx="3485184" cy="3961593"/>
          </a:xfr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35D0E-A91C-46C0-89A4-5A90EA0747A0}"/>
              </a:ext>
            </a:extLst>
          </p:cNvPr>
          <p:cNvSpPr txBox="1"/>
          <p:nvPr/>
        </p:nvSpPr>
        <p:spPr>
          <a:xfrm>
            <a:off x="9070894" y="6064566"/>
            <a:ext cx="235513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4" tooltip="https://thetoolkit.me/123-method/metrics-based-evaluation/metrics-step-2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 anchor="b">
            <a:normAutofit/>
          </a:bodyPr>
          <a:lstStyle/>
          <a:p>
            <a:r>
              <a:rPr lang="en-US" dirty="0"/>
              <a:t>STEP 5: share</a:t>
            </a:r>
          </a:p>
        </p:txBody>
      </p:sp>
      <p:pic>
        <p:nvPicPr>
          <p:cNvPr id="7" name="Picture Placeholder 6" descr="A diagram and a tablet&#10;&#10;Description automatically generated with medium confidence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/>
        </p:blipFill>
        <p:spPr>
          <a:xfrm>
            <a:off x="2484341" y="2303028"/>
            <a:ext cx="3961593" cy="3961593"/>
          </a:xfr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700" b="1" i="0">
                <a:effectLst/>
                <a:highlight>
                  <a:srgbClr val="FFFFFF"/>
                </a:highlight>
              </a:rPr>
              <a:t>Visual Representation:</a:t>
            </a:r>
            <a:br>
              <a:rPr lang="en-US" sz="1700"/>
            </a:br>
            <a:endParaRPr lang="en-US" sz="1700"/>
          </a:p>
          <a:p>
            <a:pPr lvl="1"/>
            <a:r>
              <a:rPr lang="en-US" sz="1700" i="1">
                <a:effectLst/>
                <a:highlight>
                  <a:srgbClr val="FFFFFF"/>
                </a:highlight>
              </a:rPr>
              <a:t>Map:</a:t>
            </a:r>
            <a:r>
              <a:rPr lang="en-US" sz="1700" i="0">
                <a:effectLst/>
                <a:highlight>
                  <a:srgbClr val="FFFFFF"/>
                </a:highlight>
              </a:rPr>
              <a:t> Make an outline appearing the suggested rout</a:t>
            </a:r>
          </a:p>
          <a:p>
            <a:pPr lvl="1"/>
            <a:r>
              <a:rPr lang="en-US" sz="1700" i="1">
                <a:effectLst/>
                <a:highlight>
                  <a:srgbClr val="FFFFFF"/>
                </a:highlight>
              </a:rPr>
              <a:t>Timetable: </a:t>
            </a:r>
            <a:r>
              <a:rPr lang="en-US" sz="1700" i="0">
                <a:effectLst/>
                <a:highlight>
                  <a:srgbClr val="FFFFFF"/>
                </a:highlight>
              </a:rPr>
              <a:t>Share a timetable with flight and entry times.</a:t>
            </a:r>
          </a:p>
          <a:p>
            <a:pPr lvl="1"/>
            <a:r>
              <a:rPr lang="en-US" sz="1700" i="1">
                <a:effectLst/>
                <a:highlight>
                  <a:srgbClr val="FFFFFF"/>
                </a:highlight>
              </a:rPr>
              <a:t>Emergency Contacts</a:t>
            </a:r>
            <a:r>
              <a:rPr lang="en-US" sz="1700" i="0">
                <a:effectLst/>
                <a:highlight>
                  <a:srgbClr val="FFFFFF"/>
                </a:highlight>
              </a:rPr>
              <a:t>: Incorporate contact points of interest for emergencies.</a:t>
            </a:r>
            <a:br>
              <a:rPr lang="en-US" sz="1700"/>
            </a:br>
            <a:endParaRPr lang="en-US" sz="1700"/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b="1" i="0">
                <a:effectLst/>
                <a:highlight>
                  <a:srgbClr val="FFFFFF"/>
                </a:highlight>
              </a:rPr>
              <a:t>Share Result: </a:t>
            </a:r>
            <a:r>
              <a:rPr lang="en-US" sz="1700" i="0">
                <a:effectLst/>
                <a:highlight>
                  <a:srgbClr val="FFFFFF"/>
                </a:highlight>
              </a:rPr>
              <a:t>A clear direct for your commute..</a:t>
            </a:r>
            <a:endParaRPr lang="en-US" sz="17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28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 anchor="b">
            <a:normAutofit/>
          </a:bodyPr>
          <a:lstStyle/>
          <a:p>
            <a:r>
              <a:rPr lang="en-US" dirty="0"/>
              <a:t>STEP 6: 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500" b="1" i="0">
                <a:effectLst/>
                <a:highlight>
                  <a:srgbClr val="FFFFFF"/>
                </a:highlight>
              </a:rPr>
              <a:t>Follow the Plan:</a:t>
            </a:r>
            <a:br>
              <a:rPr lang="en-US" sz="1500"/>
            </a:br>
            <a:endParaRPr lang="en-US" sz="150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500" i="1">
                <a:effectLst/>
                <a:highlight>
                  <a:srgbClr val="FFFFFF"/>
                </a:highlight>
              </a:rPr>
              <a:t>Departure: </a:t>
            </a:r>
            <a:r>
              <a:rPr lang="en-US" sz="1500">
                <a:highlight>
                  <a:srgbClr val="FFFFFF"/>
                </a:highlight>
              </a:rPr>
              <a:t>leave home</a:t>
            </a:r>
            <a:r>
              <a:rPr lang="en-US" sz="1500" i="0">
                <a:effectLst/>
                <a:highlight>
                  <a:srgbClr val="FFFFFF"/>
                </a:highlight>
              </a:rPr>
              <a:t> at the planned time.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500" i="1">
                <a:effectLst/>
                <a:highlight>
                  <a:srgbClr val="FFFFFF"/>
                </a:highlight>
              </a:rPr>
              <a:t>Transfers: </a:t>
            </a:r>
            <a:r>
              <a:rPr lang="en-US" sz="1500" i="0">
                <a:effectLst/>
                <a:highlight>
                  <a:srgbClr val="FFFFFF"/>
                </a:highlight>
              </a:rPr>
              <a:t>Alter buses or trains as planned.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500" i="1">
                <a:effectLst/>
                <a:highlight>
                  <a:srgbClr val="FFFFFF"/>
                </a:highlight>
              </a:rPr>
              <a:t>Adaptations: </a:t>
            </a:r>
            <a:r>
              <a:rPr lang="en-US" sz="1500" i="0">
                <a:effectLst/>
                <a:highlight>
                  <a:srgbClr val="FFFFFF"/>
                </a:highlight>
              </a:rPr>
              <a:t>Alter based on real-time conditions (e.g., activity delays).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endParaRPr lang="en-US" sz="1500">
              <a:highlight>
                <a:srgbClr val="FFFFFF"/>
              </a:highlight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500" b="1" i="0">
                <a:effectLst/>
                <a:highlight>
                  <a:srgbClr val="FFFFFF"/>
                </a:highlight>
              </a:rPr>
              <a:t>Act Result: </a:t>
            </a:r>
            <a:r>
              <a:rPr lang="en-US" sz="1500" i="0">
                <a:effectLst/>
                <a:highlight>
                  <a:srgbClr val="FFFFFF"/>
                </a:highlight>
              </a:rPr>
              <a:t>Effective travel from home to college.</a:t>
            </a:r>
            <a:endParaRPr lang="en-US" sz="1500"/>
          </a:p>
        </p:txBody>
      </p:sp>
      <p:pic>
        <p:nvPicPr>
          <p:cNvPr id="7" name="Picture Placeholder 6" descr="A hand touching a screen with icons&#10;&#10;Description automatically generated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/>
        </p:blipFill>
        <p:spPr>
          <a:xfrm>
            <a:off x="7414194" y="2184348"/>
            <a:ext cx="4344695" cy="2900083"/>
          </a:xfrm>
          <a:noFill/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438475" y="457199"/>
            <a:ext cx="987552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0A9C7-5750-45BC-A1F4-9B95F2C48EC0}"/>
              </a:ext>
            </a:extLst>
          </p:cNvPr>
          <p:cNvSpPr txBox="1"/>
          <p:nvPr/>
        </p:nvSpPr>
        <p:spPr>
          <a:xfrm>
            <a:off x="9273914" y="4884376"/>
            <a:ext cx="248497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4" tooltip="https://iabac.org/blog/the-difference-between-data-science-and-data-analytic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613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Arpit Tripathi</a:t>
            </a:r>
          </a:p>
          <a:p>
            <a:r>
              <a:rPr lang="en-US" dirty="0"/>
              <a:t>Bachelor in Computer Application</a:t>
            </a:r>
          </a:p>
          <a:p>
            <a:r>
              <a:rPr lang="en-US" dirty="0"/>
              <a:t>Amity University, Lucknow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{0E7A51F4-3B2F-4BA0-80BD-4B6DF3287BA5}tf78438558_win32</Template>
  <TotalTime>79</TotalTime>
  <Words>476</Words>
  <Application>Microsoft Office PowerPoint</Application>
  <PresentationFormat>Widescreen</PresentationFormat>
  <Paragraphs>63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Courier New</vt:lpstr>
      <vt:lpstr>Sabon Next LT</vt:lpstr>
      <vt:lpstr>Custom</vt:lpstr>
      <vt:lpstr>Data analytics process: real world application </vt:lpstr>
      <vt:lpstr>Example :</vt:lpstr>
      <vt:lpstr>PowerPoint Presentation</vt:lpstr>
      <vt:lpstr>STEP 2: PREPARE</vt:lpstr>
      <vt:lpstr>STEP 3: Process</vt:lpstr>
      <vt:lpstr>STEP 4: analyze</vt:lpstr>
      <vt:lpstr>STEP 5: share</vt:lpstr>
      <vt:lpstr>STEP 6: ACT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process: real world application </dc:title>
  <dc:subject/>
  <dc:creator>ARPIT TRIPATHI</dc:creator>
  <cp:lastModifiedBy>ARPIT TRIPATHI</cp:lastModifiedBy>
  <cp:revision>1</cp:revision>
  <dcterms:created xsi:type="dcterms:W3CDTF">2024-05-22T22:07:13Z</dcterms:created>
  <dcterms:modified xsi:type="dcterms:W3CDTF">2024-05-22T23:26:46Z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