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9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58" r:id="rId20"/>
    <p:sldId id="277" r:id="rId21"/>
    <p:sldId id="278" r:id="rId22"/>
    <p:sldId id="281" r:id="rId23"/>
    <p:sldId id="262" r:id="rId24"/>
    <p:sldId id="263" r:id="rId25"/>
    <p:sldId id="264" r:id="rId26"/>
    <p:sldId id="266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6762" y="83928"/>
            <a:ext cx="9036260" cy="1824771"/>
          </a:xfrm>
        </p:spPr>
        <p:txBody>
          <a:bodyPr>
            <a:normAutofit/>
          </a:bodyPr>
          <a:lstStyle/>
          <a:p>
            <a:pPr algn="l"/>
            <a:r>
              <a:rPr lang="en-US" sz="5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H1B-VISA PETITION 2011-2016 ANALYSIS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5996" y="4332303"/>
            <a:ext cx="5697026" cy="105249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 : 101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Arpit Khandekar(A20409171)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Devavrat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Bapat(A20405650)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3FAEE-597B-4319-8EC7-8E073339213A}"/>
              </a:ext>
            </a:extLst>
          </p:cNvPr>
          <p:cNvSpPr/>
          <p:nvPr/>
        </p:nvSpPr>
        <p:spPr>
          <a:xfrm>
            <a:off x="2466762" y="2398485"/>
            <a:ext cx="33734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ITMD 527: Data Analytics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4" y="692459"/>
            <a:ext cx="5903650" cy="596579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0"/>
            <a:ext cx="5761608" cy="69245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 VS WAGES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3" y="1145219"/>
            <a:ext cx="4748897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graph represents Job titles with maximum wages.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infer that jobs with Software Engineer title has the highest wages.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6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56" y="692458"/>
            <a:ext cx="5601810" cy="600298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0"/>
            <a:ext cx="5761608" cy="69245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WORKSITE VS PETTITION FILLED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3" y="1145219"/>
            <a:ext cx="4822878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shows H-1B Visa Petition filed with respect to Employer worksites(by states)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see that California(CA) has highest number of petition filed - more than 40%.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TEXAS(TX) and NEWYORK(NY) share  14.3 % and 13.2% petition respectively. Rest all states have less than 10% of H1B applications filled.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5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2458"/>
            <a:ext cx="6004264" cy="60741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0"/>
            <a:ext cx="5761608" cy="69245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 Wages VS APPLICATIONS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3" y="1145219"/>
            <a:ext cx="4748897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wages of Data Scientist over the duration of 2013 to 2016.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increase in wages from 2013 (Max value: $100000) to 2016(Max value:$140000).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3571"/>
            <a:ext cx="6004264" cy="59745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761608" cy="692458"/>
          </a:xfrm>
        </p:spPr>
        <p:txBody>
          <a:bodyPr>
            <a:normAutofit fontScale="90000"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Data Scientist Wages VS Software Developer Wages over years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3" y="1145219"/>
            <a:ext cx="4748897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wages for as Data Scientist and Software Developer over the duration of 2011 to 2016.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 wages vary more than Software Developer.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26" y="692458"/>
            <a:ext cx="6009837" cy="60741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0"/>
            <a:ext cx="5761608" cy="69245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POSITION VS CASE STATUS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3" y="1145219"/>
            <a:ext cx="4748897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tell us about the CASE STATUS for respective JOB POSITION.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figure we can infer that FULL TIME POSITION has maximum number of applications certified whereas PART TIME POSITION has maximum number of application which are denied.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5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45" y="1142848"/>
            <a:ext cx="7160619" cy="51766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695" y="273377"/>
            <a:ext cx="5761608" cy="69245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STATUS ON USA MAP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4" y="1145219"/>
            <a:ext cx="3488848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tell us about the CASE STATUS on USA map.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MAP we can infer that most number of application is filled for EAST of USA.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4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F19-AFAC-4CD4-A586-0069FE5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2406445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69716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CC11-FF7F-45EE-9319-F12B2610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87" y="245097"/>
            <a:ext cx="10018713" cy="1234911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Problem : Wages for Job Position Agricultural Engineers and Electronics Engineers are similar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C187D-1879-4E0C-9A61-3C0F0B3215B8}"/>
              </a:ext>
            </a:extLst>
          </p:cNvPr>
          <p:cNvSpPr/>
          <p:nvPr/>
        </p:nvSpPr>
        <p:spPr>
          <a:xfrm>
            <a:off x="1697514" y="2995471"/>
            <a:ext cx="101708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two sample hypothesis testing having two independent samples.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 hypothesis = Wages of Agricultural Engineers and Electronics Engineers, Except Computer, Non R&amp;D are similar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μae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μee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=Alternative hypothesis= Wages for Agricultural Engineers is greater than Electronics Engineers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μae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l-G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taking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level of significance.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Statistics is calculated by using this formula (</a:t>
            </a:r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X1-X2)/ Sqrt (Sp1/n1+Sp2/n2)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calculation Z statistic value is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1,598.43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5FFEE-E627-42E8-85B6-FB891B44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30" y="1718627"/>
            <a:ext cx="7038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0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0B95E-4E0F-4F1E-A2F2-8FEF26ED6A03}"/>
              </a:ext>
            </a:extLst>
          </p:cNvPr>
          <p:cNvSpPr/>
          <p:nvPr/>
        </p:nvSpPr>
        <p:spPr>
          <a:xfrm>
            <a:off x="1539711" y="348149"/>
            <a:ext cx="102815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that, If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Ho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Ha.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statistic value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1,598.43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P value at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level is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0.00001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0.00001 &lt; 0.05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Ho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Ha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can conclude that mean wages of Agricultural Engineers is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the mean wages of Electronics Engineers.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7AE8C-CBF1-4E77-A389-D3BACCFA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963" y="2625162"/>
            <a:ext cx="4009337" cy="42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7012-AC85-4DB2-8D4A-7A87C967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1562"/>
            <a:ext cx="10018713" cy="2023738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</a:t>
            </a:r>
          </a:p>
        </p:txBody>
      </p:sp>
    </p:spTree>
    <p:extLst>
      <p:ext uri="{BB962C8B-B14F-4D97-AF65-F5344CB8AC3E}">
        <p14:creationId xmlns:p14="http://schemas.microsoft.com/office/powerpoint/2010/main" val="236958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2397-1657-47E3-A05C-C45A471A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04" y="519618"/>
            <a:ext cx="4516996" cy="798991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B0CE-506B-4AE3-B7E5-5437D68E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004" y="2271859"/>
            <a:ext cx="10018713" cy="3667027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H1-B Visa ?</a:t>
            </a:r>
          </a:p>
          <a:p>
            <a:pPr marL="0" indent="0">
              <a:buClr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H1b is the most popular employment authorized, non-immigrant visa category.</a:t>
            </a:r>
          </a:p>
          <a:p>
            <a:pPr marL="0" indent="0">
              <a:buClr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whom ?</a:t>
            </a:r>
          </a:p>
          <a:p>
            <a:pPr marL="0" indent="0">
              <a:buClr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U.S. employers to hire foreign workers for some special occupations.</a:t>
            </a:r>
          </a:p>
          <a:p>
            <a:pPr marL="0" indent="0">
              <a:buClr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factors of the H1-B Visa</a:t>
            </a:r>
          </a:p>
          <a:p>
            <a:pPr marL="0" indent="0">
              <a:buClr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Employer name, area of work, prevailing wages, job type,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60" y="203200"/>
            <a:ext cx="7914640" cy="548116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5" y="1818640"/>
            <a:ext cx="2764535" cy="202708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taking independent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3DCBC-2258-4B76-8954-8F787294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383" y="5863471"/>
            <a:ext cx="9521073" cy="7070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model we can infer that only an independent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is significant as there P value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rest all other variables are not significant.</a:t>
            </a:r>
          </a:p>
        </p:txBody>
      </p:sp>
    </p:spTree>
    <p:extLst>
      <p:ext uri="{BB962C8B-B14F-4D97-AF65-F5344CB8AC3E}">
        <p14:creationId xmlns:p14="http://schemas.microsoft.com/office/powerpoint/2010/main" val="258075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40" y="294640"/>
            <a:ext cx="7782560" cy="53897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5" y="1885361"/>
            <a:ext cx="2764535" cy="1543639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D00180-35FA-4502-AEC4-9F2638AF86C6}"/>
              </a:ext>
            </a:extLst>
          </p:cNvPr>
          <p:cNvSpPr/>
          <p:nvPr/>
        </p:nvSpPr>
        <p:spPr>
          <a:xfrm>
            <a:off x="2529526" y="5851937"/>
            <a:ext cx="9433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build base model taking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single independent variable. This model will be used to build a Forward model.</a:t>
            </a:r>
          </a:p>
        </p:txBody>
      </p:sp>
    </p:spTree>
    <p:extLst>
      <p:ext uri="{BB962C8B-B14F-4D97-AF65-F5344CB8AC3E}">
        <p14:creationId xmlns:p14="http://schemas.microsoft.com/office/powerpoint/2010/main" val="263860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40" y="84841"/>
            <a:ext cx="7782560" cy="54204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5" y="1885361"/>
            <a:ext cx="2764535" cy="1543639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Selection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D00180-35FA-4502-AEC4-9F2638AF86C6}"/>
              </a:ext>
            </a:extLst>
          </p:cNvPr>
          <p:cNvSpPr/>
          <p:nvPr/>
        </p:nvSpPr>
        <p:spPr>
          <a:xfrm>
            <a:off x="2444684" y="5701108"/>
            <a:ext cx="9612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build a forward model using step function(), which is having AIC value: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251.39</a:t>
            </a:r>
          </a:p>
        </p:txBody>
      </p:sp>
    </p:spTree>
    <p:extLst>
      <p:ext uri="{BB962C8B-B14F-4D97-AF65-F5344CB8AC3E}">
        <p14:creationId xmlns:p14="http://schemas.microsoft.com/office/powerpoint/2010/main" val="245955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40" y="138785"/>
            <a:ext cx="7782560" cy="555500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5" y="2387600"/>
            <a:ext cx="2764535" cy="145812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Selection Model.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2DB5A-4F98-4114-8AE9-4692FA81075C}"/>
              </a:ext>
            </a:extLst>
          </p:cNvPr>
          <p:cNvSpPr/>
          <p:nvPr/>
        </p:nvSpPr>
        <p:spPr>
          <a:xfrm>
            <a:off x="2378696" y="5886742"/>
            <a:ext cx="9461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backward model using step function(), which is having AIC value: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250.71</a:t>
            </a:r>
          </a:p>
        </p:txBody>
      </p:sp>
    </p:spTree>
    <p:extLst>
      <p:ext uri="{BB962C8B-B14F-4D97-AF65-F5344CB8AC3E}">
        <p14:creationId xmlns:p14="http://schemas.microsoft.com/office/powerpoint/2010/main" val="849999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17" y="112494"/>
            <a:ext cx="6232519" cy="53251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5" y="2387600"/>
            <a:ext cx="2764535" cy="145812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Comparison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4CFE3-6222-4BC9-A1E3-88530115278C}"/>
              </a:ext>
            </a:extLst>
          </p:cNvPr>
          <p:cNvSpPr/>
          <p:nvPr/>
        </p:nvSpPr>
        <p:spPr>
          <a:xfrm>
            <a:off x="2258568" y="5687568"/>
            <a:ext cx="9683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value(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250.7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Backward model, hence 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Forward model whose AIC value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251.4</a:t>
            </a:r>
          </a:p>
        </p:txBody>
      </p:sp>
    </p:spTree>
    <p:extLst>
      <p:ext uri="{BB962C8B-B14F-4D97-AF65-F5344CB8AC3E}">
        <p14:creationId xmlns:p14="http://schemas.microsoft.com/office/powerpoint/2010/main" val="68743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06" y="1322773"/>
            <a:ext cx="8107058" cy="339126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71" y="2201661"/>
            <a:ext cx="2764535" cy="197253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Model McFadden's R square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573AC-48E6-42BF-A4E7-D87A775DF60E}"/>
              </a:ext>
            </a:extLst>
          </p:cNvPr>
          <p:cNvSpPr/>
          <p:nvPr/>
        </p:nvSpPr>
        <p:spPr>
          <a:xfrm>
            <a:off x="1822514" y="5212061"/>
            <a:ext cx="10177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MacFadden’s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square value for Backward model is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0.5573541</a:t>
            </a:r>
          </a:p>
        </p:txBody>
      </p:sp>
    </p:spTree>
    <p:extLst>
      <p:ext uri="{BB962C8B-B14F-4D97-AF65-F5344CB8AC3E}">
        <p14:creationId xmlns:p14="http://schemas.microsoft.com/office/powerpoint/2010/main" val="154391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76" y="771536"/>
            <a:ext cx="8107058" cy="378188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32" y="1794653"/>
            <a:ext cx="2470244" cy="197253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Model McFadden's R square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5BAC3-9EF4-451E-99B6-4C783A8C7059}"/>
              </a:ext>
            </a:extLst>
          </p:cNvPr>
          <p:cNvSpPr/>
          <p:nvPr/>
        </p:nvSpPr>
        <p:spPr>
          <a:xfrm>
            <a:off x="2227867" y="4919008"/>
            <a:ext cx="81070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MacFadden’s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square value for Forward model is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0.5597286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the value for McFadden's R squared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selection comparatively and therefore we can infer that it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model than backward.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5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C745885-CEF8-4462-8D36-EFC78A2D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65" y="174815"/>
            <a:ext cx="7343560" cy="43484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16986-B49D-496F-9822-1AF9E58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294" y="661066"/>
            <a:ext cx="2554627" cy="197253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(KNN) Classifier: Evaluation Based on Accuracy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4AED4E-3DFB-4499-81AB-5842D9BB9EC8}"/>
              </a:ext>
            </a:extLst>
          </p:cNvPr>
          <p:cNvSpPr/>
          <p:nvPr/>
        </p:nvSpPr>
        <p:spPr>
          <a:xfrm>
            <a:off x="1395167" y="5044854"/>
            <a:ext cx="1057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taken 100 examples as testing set in total, therefore the accuracy will be 83% , 84% and 95% for k=1 , K =3 and k =7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38497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7752-2FD5-409B-8DB1-2FA7C9D5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04" y="266542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938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5D7C-12D2-4EB0-A7E7-B78F6556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8219"/>
            <a:ext cx="6556753" cy="725863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22AD-521D-426B-988D-B0DEFA94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0327"/>
            <a:ext cx="10018713" cy="52601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Department of Labor discloses the data for different visa types annually and can be used for analysis.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 CASE_STATUS: DOL give the status “Certified”, “Certified-Withdrawn,” Denied,” or     		 	  “Withdrawn”.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EMPLOYER_NAME: Employer submitting LCA.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SOC_NAME: Department type associated with the job.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JOB_TITLE: Designation of the employee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 FULL_TIME_POSITION: Type of job – full time or not.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PREVAILING_WAGE: Wages of the job being requested. Determined from the wages offered to 	similarly employed workers in the intended field of employment.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7] YEAR: Year in which H1-B visa petition was filed.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 WORKSITE: City and State where foreign worker intends to work.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9] REGION: Categorization of the worksites into areas like North, South, East, West,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9] LAT: latitude of Worksite.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10] LON: longitude of Worksite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2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F669-A7F6-48BF-A6D8-933DF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4459"/>
            <a:ext cx="10018713" cy="1752599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B6A-560A-4A05-B723-F6F18E3C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2751"/>
            <a:ext cx="10018713" cy="4326903"/>
          </a:xfrm>
        </p:spPr>
        <p:txBody>
          <a:bodyPr>
            <a:normAutofit fontScale="775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Multiple records with NA values.</a:t>
            </a:r>
          </a:p>
          <a:p>
            <a:pPr marL="0" indent="0">
              <a:buClr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na.omit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(h1bdataset)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sampling: 1048575  records found.</a:t>
            </a:r>
          </a:p>
          <a:p>
            <a:pPr marL="0" indent="0">
              <a:buClr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H1B_Data = h1bdataset[sample(nrow(h1bdataset),30000),]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KNN classification algorithm, transformed Categorical features into Binary features.</a:t>
            </a:r>
          </a:p>
          <a:p>
            <a:pPr marL="914400" lvl="2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CERTIFIED				-&gt;	1000</a:t>
            </a:r>
          </a:p>
          <a:p>
            <a:pPr marL="914400" lvl="2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DENIED	          			-&gt;	0100</a:t>
            </a:r>
          </a:p>
          <a:p>
            <a:pPr marL="914400" lvl="2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WITHDRAWN			-&gt;	0010</a:t>
            </a:r>
          </a:p>
          <a:p>
            <a:pPr marL="914400" lvl="2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CERTIFIED WITHDRAWN 	-&gt;	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4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08C9-2112-4857-BC5A-B9EAD9D4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4021"/>
            <a:ext cx="10018713" cy="50999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analyze the percentage of Case status for H1-B Visa petitions filed.</a:t>
            </a:r>
          </a:p>
          <a:p>
            <a:pPr lvl="0"/>
            <a:r>
              <a:rPr lang="en-US" dirty="0"/>
              <a:t>To analyze the states applying most H1-B visa petitions </a:t>
            </a:r>
          </a:p>
          <a:p>
            <a:r>
              <a:rPr lang="en-US" dirty="0"/>
              <a:t>To analyze common job titles for which most applications are filed.</a:t>
            </a:r>
          </a:p>
          <a:p>
            <a:pPr lvl="0"/>
            <a:r>
              <a:rPr lang="en-US" dirty="0"/>
              <a:t>To analyze wages for job titles such as Data Scientist and Software Engineers</a:t>
            </a:r>
          </a:p>
          <a:p>
            <a:pPr lvl="0"/>
            <a:r>
              <a:rPr lang="en-US" dirty="0"/>
              <a:t>To analyze employers who file most H1-B visa petitions.</a:t>
            </a:r>
          </a:p>
          <a:p>
            <a:pPr lvl="0"/>
            <a:r>
              <a:rPr lang="en-US" dirty="0"/>
              <a:t>To analyze Job positions and case status – full time or not.</a:t>
            </a:r>
          </a:p>
          <a:p>
            <a:r>
              <a:rPr lang="en-US" dirty="0"/>
              <a:t>Discover trend to find important factors influencing H1B denials and build a predictive model.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0D8577-8BD1-4A4C-A498-7E47D2BD2EC0}"/>
              </a:ext>
            </a:extLst>
          </p:cNvPr>
          <p:cNvSpPr txBox="1">
            <a:spLocks/>
          </p:cNvSpPr>
          <p:nvPr/>
        </p:nvSpPr>
        <p:spPr>
          <a:xfrm>
            <a:off x="1579004" y="159798"/>
            <a:ext cx="4516996" cy="7989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39391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B1C7A-5F2E-4A4E-BF27-D1945214A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70564"/>
            <a:ext cx="5963920" cy="624519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FC5A71-5AFE-4C2B-A7C5-5DC18F30F500}"/>
              </a:ext>
            </a:extLst>
          </p:cNvPr>
          <p:cNvSpPr/>
          <p:nvPr/>
        </p:nvSpPr>
        <p:spPr>
          <a:xfrm>
            <a:off x="1319753" y="2782669"/>
            <a:ext cx="477624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H1-B visa applications have been   increasing every year.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increase since the year 2016.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BD369-C4B6-4CA7-8F7E-00E7CF6958F2}"/>
              </a:ext>
            </a:extLst>
          </p:cNvPr>
          <p:cNvSpPr/>
          <p:nvPr/>
        </p:nvSpPr>
        <p:spPr>
          <a:xfrm>
            <a:off x="6472353" y="101232"/>
            <a:ext cx="5094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APPLICATION VS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56" y="816746"/>
            <a:ext cx="5601810" cy="58278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0"/>
            <a:ext cx="5761608" cy="692458"/>
          </a:xfrm>
        </p:spPr>
        <p:txBody>
          <a:bodyPr>
            <a:normAutofit fontScale="90000"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STATUS VS PERCENTAGE VALUE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37676" y="1251752"/>
            <a:ext cx="4822878" cy="42080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H-1B Visa petition Case Status percentage wise from our dataset, such as : CERTIFIED = 54.0% , CERTIFIED WITHDRAWN = 18.3%, DENIED = 13.6 %, WITHDRAWN = 14.2%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figure we can infer that more than 50% H1B visa status was CERTIFIED during 2011-2016.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8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26" y="863601"/>
            <a:ext cx="6009837" cy="555752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0"/>
            <a:ext cx="5761608" cy="692458"/>
          </a:xfrm>
        </p:spPr>
        <p:txBody>
          <a:bodyPr>
            <a:normAutofit fontScale="90000"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 VS APPLICATION FILLED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3" y="1145219"/>
            <a:ext cx="4748897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tell us about the employer having most number of applications.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figure we can say that INFOSYS and TCS (TATA CONSULTANT SERVICES) tops the chart having highest number of H1B petition filled more than 20 % of all of applications.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5D6C3F-7EB5-4882-9B87-925553EC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56" y="781234"/>
            <a:ext cx="5761608" cy="59924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47E21-2E9B-4813-8E6F-FB8156A5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0"/>
            <a:ext cx="5761608" cy="69245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 VS NO. OF APPLICATIONS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A76BF-603B-4F9C-B60E-098A5F1D6CB6}"/>
              </a:ext>
            </a:extLst>
          </p:cNvPr>
          <p:cNvSpPr txBox="1">
            <a:spLocks/>
          </p:cNvSpPr>
          <p:nvPr/>
        </p:nvSpPr>
        <p:spPr>
          <a:xfrm>
            <a:off x="1347103" y="1145219"/>
            <a:ext cx="4748897" cy="4314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H-1B Visa Petition filed with respect to JOB TITLE.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infer that Programmer Analyst and Software Developer have highest number of petition filed - more than 25% of all applications.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617</TotalTime>
  <Words>1131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Symbol</vt:lpstr>
      <vt:lpstr>Times New Roman</vt:lpstr>
      <vt:lpstr>Wingdings</vt:lpstr>
      <vt:lpstr>Parallax</vt:lpstr>
      <vt:lpstr>H1B-VISA PETITION 2011-2016 ANALYSIS</vt:lpstr>
      <vt:lpstr>Introduction</vt:lpstr>
      <vt:lpstr>Understanding the Data</vt:lpstr>
      <vt:lpstr>Data Pre-Processing</vt:lpstr>
      <vt:lpstr>PowerPoint Presentation</vt:lpstr>
      <vt:lpstr>PowerPoint Presentation</vt:lpstr>
      <vt:lpstr>CASE STATUS VS PERCENTAGE VALUE</vt:lpstr>
      <vt:lpstr>EMPLOYER VS APPLICATION FILLED</vt:lpstr>
      <vt:lpstr>JOB TITLE VS NO. OF APPLICATIONS</vt:lpstr>
      <vt:lpstr>JOB TITLE VS WAGES</vt:lpstr>
      <vt:lpstr>WORKSITE VS PETTITION FILLED</vt:lpstr>
      <vt:lpstr>Data Scientist Wages VS APPLICATIONS</vt:lpstr>
      <vt:lpstr>Comparison of Data Scientist Wages VS Software Developer Wages over years</vt:lpstr>
      <vt:lpstr>JOB POSITION VS CASE STATUS</vt:lpstr>
      <vt:lpstr>CASE STATUS ON USA MAP</vt:lpstr>
      <vt:lpstr>Hypothesis Testing</vt:lpstr>
      <vt:lpstr>Hypothesis testing Problem : Wages for Job Position Agricultural Engineers and Electronics Engineers are similar</vt:lpstr>
      <vt:lpstr>PowerPoint Presentation</vt:lpstr>
      <vt:lpstr>Building a Model</vt:lpstr>
      <vt:lpstr>Building a model taking independent variables</vt:lpstr>
      <vt:lpstr>Base model</vt:lpstr>
      <vt:lpstr>Forward Selection model</vt:lpstr>
      <vt:lpstr>Backward Selection Model.</vt:lpstr>
      <vt:lpstr>AIC Comparison Chart</vt:lpstr>
      <vt:lpstr>Backward Model McFadden's R square</vt:lpstr>
      <vt:lpstr>Forward Model McFadden's R square</vt:lpstr>
      <vt:lpstr>(KNN) Classifier: Evaluation Based on Accuracy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</dc:creator>
  <cp:lastModifiedBy>Arpit Khandekar</cp:lastModifiedBy>
  <cp:revision>70</cp:revision>
  <dcterms:created xsi:type="dcterms:W3CDTF">2014-09-12T02:11:33Z</dcterms:created>
  <dcterms:modified xsi:type="dcterms:W3CDTF">2017-12-02T18:38:01Z</dcterms:modified>
</cp:coreProperties>
</file>