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2" r:id="rId3"/>
    <p:sldId id="284" r:id="rId4"/>
    <p:sldId id="302" r:id="rId5"/>
    <p:sldId id="301" r:id="rId6"/>
    <p:sldId id="305" r:id="rId7"/>
    <p:sldId id="306" r:id="rId8"/>
    <p:sldId id="307" r:id="rId9"/>
    <p:sldId id="298" r:id="rId10"/>
    <p:sldId id="304" r:id="rId11"/>
    <p:sldId id="285" r:id="rId12"/>
    <p:sldId id="286" r:id="rId13"/>
    <p:sldId id="308" r:id="rId14"/>
    <p:sldId id="309" r:id="rId15"/>
    <p:sldId id="310" r:id="rId16"/>
    <p:sldId id="28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84" autoAdjust="0"/>
    <p:restoredTop sz="94660"/>
  </p:normalViewPr>
  <p:slideViewPr>
    <p:cSldViewPr snapToGrid="0">
      <p:cViewPr varScale="1">
        <p:scale>
          <a:sx n="81" d="100"/>
          <a:sy n="81" d="100"/>
        </p:scale>
        <p:origin x="52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5/6/2019</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5/6/2019</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khandekar@hawk.iit.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public.tableau.com/profile/arpit.khandekar#!/vizhome/Movie_Data_Analysis_15572018094310/Movie_dashboard?publish=yes"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66762" y="83928"/>
            <a:ext cx="9036260" cy="1824771"/>
          </a:xfrm>
        </p:spPr>
        <p:txBody>
          <a:bodyPr>
            <a:normAutofit/>
          </a:bodyPr>
          <a:lstStyle/>
          <a:p>
            <a:pPr algn="l"/>
            <a:r>
              <a:rPr lang="en-US" sz="5000" b="1" u="sng" dirty="0">
                <a:latin typeface="Times New Roman" panose="02020603050405020304" pitchFamily="18" charset="0"/>
                <a:cs typeface="Times New Roman" panose="02020603050405020304" pitchFamily="18" charset="0"/>
              </a:rPr>
              <a:t>Movie Data Science Case Study</a:t>
            </a:r>
            <a:endParaRPr lang="en-US" sz="5000" dirty="0"/>
          </a:p>
        </p:txBody>
      </p:sp>
      <p:sp>
        <p:nvSpPr>
          <p:cNvPr id="3" name="Subtitle 2"/>
          <p:cNvSpPr>
            <a:spLocks noGrp="1"/>
          </p:cNvSpPr>
          <p:nvPr>
            <p:ph type="subTitle" idx="1"/>
          </p:nvPr>
        </p:nvSpPr>
        <p:spPr>
          <a:xfrm>
            <a:off x="5664594" y="4341730"/>
            <a:ext cx="5697026" cy="1052498"/>
          </a:xfrm>
        </p:spPr>
        <p:txBody>
          <a:bodyPr>
            <a:noAutofit/>
          </a:bodyPr>
          <a:lstStyle/>
          <a:p>
            <a:r>
              <a:rPr lang="en-US" sz="2200" dirty="0">
                <a:latin typeface="Times New Roman" panose="02020603050405020304" pitchFamily="18" charset="0"/>
                <a:cs typeface="Times New Roman" panose="02020603050405020304" pitchFamily="18" charset="0"/>
              </a:rPr>
              <a:t>Arpit Khandekar</a:t>
            </a:r>
          </a:p>
          <a:p>
            <a:r>
              <a:rPr lang="en-US" sz="2200" dirty="0">
                <a:latin typeface="Times New Roman" panose="02020603050405020304" pitchFamily="18" charset="0"/>
                <a:cs typeface="Times New Roman" panose="02020603050405020304" pitchFamily="18" charset="0"/>
                <a:hlinkClick r:id="rId2"/>
              </a:rPr>
              <a:t>akhandekar@hawk.iit.edu</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+1 3128010666</a:t>
            </a:r>
          </a:p>
        </p:txBody>
      </p:sp>
    </p:spTree>
    <p:extLst>
      <p:ext uri="{BB962C8B-B14F-4D97-AF65-F5344CB8AC3E}">
        <p14:creationId xmlns:p14="http://schemas.microsoft.com/office/powerpoint/2010/main" val="1642343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A0D8577-8BD1-4A4C-A498-7E47D2BD2EC0}"/>
              </a:ext>
            </a:extLst>
          </p:cNvPr>
          <p:cNvSpPr txBox="1">
            <a:spLocks/>
          </p:cNvSpPr>
          <p:nvPr/>
        </p:nvSpPr>
        <p:spPr>
          <a:xfrm>
            <a:off x="1579004" y="159798"/>
            <a:ext cx="7800666" cy="79899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u="sng" dirty="0">
                <a:latin typeface="Times New Roman" panose="02020603050405020304" pitchFamily="18" charset="0"/>
                <a:cs typeface="Times New Roman" panose="02020603050405020304" pitchFamily="18" charset="0"/>
              </a:rPr>
              <a:t>Defining model</a:t>
            </a:r>
          </a:p>
        </p:txBody>
      </p:sp>
      <p:sp>
        <p:nvSpPr>
          <p:cNvPr id="3" name="Content Placeholder 2">
            <a:extLst>
              <a:ext uri="{FF2B5EF4-FFF2-40B4-BE49-F238E27FC236}">
                <a16:creationId xmlns:a16="http://schemas.microsoft.com/office/drawing/2014/main" id="{C590584C-D77B-4557-8B23-92C1572F69B2}"/>
              </a:ext>
            </a:extLst>
          </p:cNvPr>
          <p:cNvSpPr>
            <a:spLocks noGrp="1"/>
          </p:cNvSpPr>
          <p:nvPr>
            <p:ph idx="1"/>
          </p:nvPr>
        </p:nvSpPr>
        <p:spPr>
          <a:xfrm>
            <a:off x="1579004" y="1451728"/>
            <a:ext cx="10018713" cy="2187018"/>
          </a:xfrm>
        </p:spPr>
        <p:txBody>
          <a:bodyPr>
            <a:normAutofit/>
          </a:bodyPr>
          <a:lstStyle/>
          <a:p>
            <a:pPr>
              <a:buClrTx/>
              <a:buFont typeface="Wingdings" panose="05000000000000000000" pitchFamily="2" charset="2"/>
              <a:buChar char="Ø"/>
            </a:pPr>
            <a:r>
              <a:rPr lang="en-US" dirty="0">
                <a:latin typeface="Calibri" panose="020F0502020204030204" pitchFamily="34" charset="0"/>
                <a:cs typeface="Calibri" panose="020F0502020204030204" pitchFamily="34" charset="0"/>
              </a:rPr>
              <a:t>We have defined the linear regression model having Gross feature as dependent variable and </a:t>
            </a:r>
            <a:r>
              <a:rPr lang="en-US" dirty="0" err="1">
                <a:latin typeface="Calibri" panose="020F0502020204030204" pitchFamily="34" charset="0"/>
                <a:cs typeface="Calibri" panose="020F0502020204030204" pitchFamily="34" charset="0"/>
              </a:rPr>
              <a:t>num_voted_users</a:t>
            </a:r>
            <a:r>
              <a:rPr lang="en-US" dirty="0">
                <a:latin typeface="Calibri" panose="020F0502020204030204" pitchFamily="34" charset="0"/>
                <a:cs typeface="Calibri" panose="020F0502020204030204" pitchFamily="34" charset="0"/>
              </a:rPr>
              <a:t> and </a:t>
            </a:r>
            <a:r>
              <a:rPr lang="en-US" dirty="0" err="1">
                <a:latin typeface="Calibri" panose="020F0502020204030204" pitchFamily="34" charset="0"/>
                <a:cs typeface="Calibri" panose="020F0502020204030204" pitchFamily="34" charset="0"/>
              </a:rPr>
              <a:t>num_user_for_reviews</a:t>
            </a:r>
            <a:r>
              <a:rPr lang="en-US" dirty="0">
                <a:latin typeface="Calibri" panose="020F0502020204030204" pitchFamily="34" charset="0"/>
                <a:cs typeface="Calibri" panose="020F0502020204030204" pitchFamily="34" charset="0"/>
              </a:rPr>
              <a:t> as our independent variable. Hence this model helps in identifying at scale the movie is considered blockbusters.</a:t>
            </a:r>
            <a:endParaRPr lang="en-US" dirty="0"/>
          </a:p>
        </p:txBody>
      </p:sp>
      <p:pic>
        <p:nvPicPr>
          <p:cNvPr id="5" name="Picture 4">
            <a:extLst>
              <a:ext uri="{FF2B5EF4-FFF2-40B4-BE49-F238E27FC236}">
                <a16:creationId xmlns:a16="http://schemas.microsoft.com/office/drawing/2014/main" id="{44C7DE78-A08E-4D44-B1B5-DC810C69757B}"/>
              </a:ext>
            </a:extLst>
          </p:cNvPr>
          <p:cNvPicPr>
            <a:picLocks noChangeAspect="1"/>
          </p:cNvPicPr>
          <p:nvPr/>
        </p:nvPicPr>
        <p:blipFill>
          <a:blip r:embed="rId2"/>
          <a:stretch>
            <a:fillRect/>
          </a:stretch>
        </p:blipFill>
        <p:spPr>
          <a:xfrm>
            <a:off x="1579004" y="3525625"/>
            <a:ext cx="10402464" cy="2337846"/>
          </a:xfrm>
          <a:prstGeom prst="rect">
            <a:avLst/>
          </a:prstGeom>
        </p:spPr>
      </p:pic>
    </p:spTree>
    <p:extLst>
      <p:ext uri="{BB962C8B-B14F-4D97-AF65-F5344CB8AC3E}">
        <p14:creationId xmlns:p14="http://schemas.microsoft.com/office/powerpoint/2010/main" val="4032779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FC5A71-5AFE-4C2B-A7C5-5DC18F30F500}"/>
              </a:ext>
            </a:extLst>
          </p:cNvPr>
          <p:cNvSpPr/>
          <p:nvPr/>
        </p:nvSpPr>
        <p:spPr>
          <a:xfrm>
            <a:off x="782425" y="2782669"/>
            <a:ext cx="5313575" cy="1600438"/>
          </a:xfrm>
          <a:prstGeom prst="rect">
            <a:avLst/>
          </a:prstGeom>
        </p:spPr>
        <p:txBody>
          <a:bodyPr wrap="square">
            <a:spAutoFit/>
          </a:bodyPr>
          <a:lstStyle/>
          <a:p>
            <a:pPr lvl="1">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is clearly seen from the graph that in the year 2012 movies has most grossing.</a:t>
            </a:r>
          </a:p>
          <a:p>
            <a:pPr lvl="1">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Year 2012 was the best year for directors in terms of grossing.</a:t>
            </a:r>
          </a:p>
          <a:p>
            <a:pPr>
              <a:buClrTx/>
              <a:buFont typeface="Wingdings" panose="05000000000000000000" pitchFamily="2" charset="2"/>
              <a:buChar char="Ø"/>
            </a:pPr>
            <a:endParaRPr lang="en-US" dirty="0"/>
          </a:p>
        </p:txBody>
      </p:sp>
      <p:sp>
        <p:nvSpPr>
          <p:cNvPr id="6" name="Rectangle 5">
            <a:extLst>
              <a:ext uri="{FF2B5EF4-FFF2-40B4-BE49-F238E27FC236}">
                <a16:creationId xmlns:a16="http://schemas.microsoft.com/office/drawing/2014/main" id="{FD3BD369-C4B6-4CA7-8F7E-00E7CF6958F2}"/>
              </a:ext>
            </a:extLst>
          </p:cNvPr>
          <p:cNvSpPr/>
          <p:nvPr/>
        </p:nvSpPr>
        <p:spPr>
          <a:xfrm>
            <a:off x="6472353" y="101232"/>
            <a:ext cx="5094335" cy="369332"/>
          </a:xfrm>
          <a:prstGeom prst="rect">
            <a:avLst/>
          </a:prstGeom>
        </p:spPr>
        <p:txBody>
          <a:bodyPr wrap="square">
            <a:spAutoFit/>
          </a:bodyPr>
          <a:lstStyle/>
          <a:p>
            <a:r>
              <a:rPr lang="en-US" b="1" u="sng" dirty="0">
                <a:latin typeface="Times New Roman" panose="02020603050405020304" pitchFamily="18" charset="0"/>
                <a:cs typeface="Times New Roman" panose="02020603050405020304" pitchFamily="18" charset="0"/>
              </a:rPr>
              <a:t>Movies total gross amount by year</a:t>
            </a:r>
            <a:endParaRPr lang="en-US" dirty="0"/>
          </a:p>
        </p:txBody>
      </p:sp>
      <p:pic>
        <p:nvPicPr>
          <p:cNvPr id="8" name="Picture 7">
            <a:extLst>
              <a:ext uri="{FF2B5EF4-FFF2-40B4-BE49-F238E27FC236}">
                <a16:creationId xmlns:a16="http://schemas.microsoft.com/office/drawing/2014/main" id="{65EA85C5-7381-48B8-9071-798801C5F0A2}"/>
              </a:ext>
            </a:extLst>
          </p:cNvPr>
          <p:cNvPicPr>
            <a:picLocks noChangeAspect="1"/>
          </p:cNvPicPr>
          <p:nvPr/>
        </p:nvPicPr>
        <p:blipFill>
          <a:blip r:embed="rId2"/>
          <a:stretch>
            <a:fillRect/>
          </a:stretch>
        </p:blipFill>
        <p:spPr>
          <a:xfrm>
            <a:off x="6472353" y="470564"/>
            <a:ext cx="5719647" cy="6447861"/>
          </a:xfrm>
          <a:prstGeom prst="rect">
            <a:avLst/>
          </a:prstGeom>
        </p:spPr>
      </p:pic>
      <p:sp>
        <p:nvSpPr>
          <p:cNvPr id="9" name="Rectangle 8">
            <a:extLst>
              <a:ext uri="{FF2B5EF4-FFF2-40B4-BE49-F238E27FC236}">
                <a16:creationId xmlns:a16="http://schemas.microsoft.com/office/drawing/2014/main" id="{05DF95ED-508D-4944-965C-D1D9BBD71E3E}"/>
              </a:ext>
            </a:extLst>
          </p:cNvPr>
          <p:cNvSpPr/>
          <p:nvPr/>
        </p:nvSpPr>
        <p:spPr>
          <a:xfrm>
            <a:off x="1587582" y="1010181"/>
            <a:ext cx="4132065" cy="369332"/>
          </a:xfrm>
          <a:prstGeom prst="rect">
            <a:avLst/>
          </a:prstGeom>
        </p:spPr>
        <p:txBody>
          <a:bodyPr wrap="square">
            <a:spAutoFit/>
          </a:bodyPr>
          <a:lstStyle/>
          <a:p>
            <a:r>
              <a:rPr lang="en-US" b="1" u="sng" dirty="0">
                <a:latin typeface="Times New Roman" panose="02020603050405020304" pitchFamily="18" charset="0"/>
                <a:cs typeface="Times New Roman" panose="02020603050405020304" pitchFamily="18" charset="0"/>
              </a:rPr>
              <a:t>Movies total gross amount by year</a:t>
            </a:r>
            <a:endParaRPr lang="en-US" dirty="0"/>
          </a:p>
        </p:txBody>
      </p:sp>
    </p:spTree>
    <p:extLst>
      <p:ext uri="{BB962C8B-B14F-4D97-AF65-F5344CB8AC3E}">
        <p14:creationId xmlns:p14="http://schemas.microsoft.com/office/powerpoint/2010/main" val="3248793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47E21-2E9B-4813-8E6F-FB8156A54F96}"/>
              </a:ext>
            </a:extLst>
          </p:cNvPr>
          <p:cNvSpPr>
            <a:spLocks noGrp="1"/>
          </p:cNvSpPr>
          <p:nvPr>
            <p:ph type="title"/>
          </p:nvPr>
        </p:nvSpPr>
        <p:spPr>
          <a:xfrm>
            <a:off x="1484311" y="1081548"/>
            <a:ext cx="3333495" cy="1504335"/>
          </a:xfrm>
        </p:spPr>
        <p:txBody>
          <a:bodyPr vert="horz" lIns="91440" tIns="45720" rIns="91440" bIns="45720" rtlCol="0" anchor="ctr">
            <a:normAutofit/>
          </a:bodyPr>
          <a:lstStyle/>
          <a:p>
            <a:r>
              <a:rPr lang="en-US" sz="2400" b="1" u="sng" dirty="0"/>
              <a:t>Country’s Movie Budget vs FB Likes</a:t>
            </a:r>
          </a:p>
        </p:txBody>
      </p:sp>
      <p:sp>
        <p:nvSpPr>
          <p:cNvPr id="9" name="Title 1">
            <a:extLst>
              <a:ext uri="{FF2B5EF4-FFF2-40B4-BE49-F238E27FC236}">
                <a16:creationId xmlns:a16="http://schemas.microsoft.com/office/drawing/2014/main" id="{447A76BF-603B-4F9C-B60E-098A5F1D6CB6}"/>
              </a:ext>
            </a:extLst>
          </p:cNvPr>
          <p:cNvSpPr txBox="1">
            <a:spLocks/>
          </p:cNvSpPr>
          <p:nvPr/>
        </p:nvSpPr>
        <p:spPr>
          <a:xfrm>
            <a:off x="1484311" y="2666999"/>
            <a:ext cx="3333496" cy="3124201"/>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lgn="l">
              <a:spcBef>
                <a:spcPct val="20000"/>
              </a:spcBef>
              <a:spcAft>
                <a:spcPts val="600"/>
              </a:spcAft>
              <a:buClr>
                <a:schemeClr val="accent1">
                  <a:lumMod val="75000"/>
                </a:schemeClr>
              </a:buClr>
              <a:buSzPct val="145000"/>
              <a:buFont typeface="Arial"/>
              <a:buChar char="•"/>
            </a:pPr>
            <a:r>
              <a:rPr lang="en-US" sz="1600" dirty="0">
                <a:latin typeface="+mn-lt"/>
                <a:ea typeface="+mn-ea"/>
                <a:cs typeface="+mn-cs"/>
              </a:rPr>
              <a:t>Figure shows Number of FB likes made in different countries and its Budget.</a:t>
            </a:r>
          </a:p>
          <a:p>
            <a:pPr algn="l">
              <a:spcBef>
                <a:spcPct val="20000"/>
              </a:spcBef>
              <a:spcAft>
                <a:spcPts val="600"/>
              </a:spcAft>
              <a:buClr>
                <a:schemeClr val="accent1">
                  <a:lumMod val="75000"/>
                </a:schemeClr>
              </a:buClr>
              <a:buSzPct val="145000"/>
              <a:buFont typeface="Arial"/>
              <a:buChar char="•"/>
            </a:pPr>
            <a:endParaRPr lang="en-US" sz="1600" dirty="0">
              <a:latin typeface="+mn-lt"/>
              <a:ea typeface="+mn-ea"/>
              <a:cs typeface="+mn-cs"/>
            </a:endParaRPr>
          </a:p>
        </p:txBody>
      </p:sp>
      <p:pic>
        <p:nvPicPr>
          <p:cNvPr id="3" name="Picture 2">
            <a:extLst>
              <a:ext uri="{FF2B5EF4-FFF2-40B4-BE49-F238E27FC236}">
                <a16:creationId xmlns:a16="http://schemas.microsoft.com/office/drawing/2014/main" id="{56472852-F250-4DD2-8A78-9E58545A0DB2}"/>
              </a:ext>
            </a:extLst>
          </p:cNvPr>
          <p:cNvPicPr>
            <a:picLocks noChangeAspect="1"/>
          </p:cNvPicPr>
          <p:nvPr/>
        </p:nvPicPr>
        <p:blipFill>
          <a:blip r:embed="rId3"/>
          <a:stretch>
            <a:fillRect/>
          </a:stretch>
        </p:blipFill>
        <p:spPr>
          <a:xfrm>
            <a:off x="5262032" y="1332226"/>
            <a:ext cx="6706447" cy="4977134"/>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753782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28A4A409-9242-444A-AC1F-809866828B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5" name="Freeform 6">
              <a:extLst>
                <a:ext uri="{FF2B5EF4-FFF2-40B4-BE49-F238E27FC236}">
                  <a16:creationId xmlns:a16="http://schemas.microsoft.com/office/drawing/2014/main" id="{ABF65108-5AB6-40BD-BCAF-526D8E309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 name="Freeform 7">
              <a:extLst>
                <a:ext uri="{FF2B5EF4-FFF2-40B4-BE49-F238E27FC236}">
                  <a16:creationId xmlns:a16="http://schemas.microsoft.com/office/drawing/2014/main" id="{C77C904B-BC3A-472F-BB70-8750D41E4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7" name="Freeform 8">
              <a:extLst>
                <a:ext uri="{FF2B5EF4-FFF2-40B4-BE49-F238E27FC236}">
                  <a16:creationId xmlns:a16="http://schemas.microsoft.com/office/drawing/2014/main" id="{E910D569-2CFD-4010-B886-2F31BB8EC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8" name="Freeform 9">
              <a:extLst>
                <a:ext uri="{FF2B5EF4-FFF2-40B4-BE49-F238E27FC236}">
                  <a16:creationId xmlns:a16="http://schemas.microsoft.com/office/drawing/2014/main" id="{5A816932-FBAD-46C0-AA92-336589A5A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3D914BDD-E5E0-4DFB-8072-5B498F94A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 name="Freeform 11">
              <a:extLst>
                <a:ext uri="{FF2B5EF4-FFF2-40B4-BE49-F238E27FC236}">
                  <a16:creationId xmlns:a16="http://schemas.microsoft.com/office/drawing/2014/main" id="{ED9E392E-46C2-4B84-A121-9B2BC452F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7DA47E21-2E9B-4813-8E6F-FB8156A54F96}"/>
              </a:ext>
            </a:extLst>
          </p:cNvPr>
          <p:cNvSpPr>
            <a:spLocks noGrp="1"/>
          </p:cNvSpPr>
          <p:nvPr>
            <p:ph type="title"/>
          </p:nvPr>
        </p:nvSpPr>
        <p:spPr>
          <a:xfrm>
            <a:off x="1484312" y="685800"/>
            <a:ext cx="2812385" cy="1752599"/>
          </a:xfrm>
        </p:spPr>
        <p:txBody>
          <a:bodyPr vert="horz" lIns="91440" tIns="45720" rIns="91440" bIns="45720" rtlCol="0" anchor="ctr">
            <a:normAutofit fontScale="90000"/>
          </a:bodyPr>
          <a:lstStyle/>
          <a:p>
            <a:r>
              <a:rPr lang="en-US" sz="3200" b="1" u="sng" dirty="0"/>
              <a:t>Content Rating Vs Director FB Likes</a:t>
            </a:r>
          </a:p>
        </p:txBody>
      </p:sp>
      <p:sp>
        <p:nvSpPr>
          <p:cNvPr id="9" name="Title 1">
            <a:extLst>
              <a:ext uri="{FF2B5EF4-FFF2-40B4-BE49-F238E27FC236}">
                <a16:creationId xmlns:a16="http://schemas.microsoft.com/office/drawing/2014/main" id="{447A76BF-603B-4F9C-B60E-098A5F1D6CB6}"/>
              </a:ext>
            </a:extLst>
          </p:cNvPr>
          <p:cNvSpPr txBox="1">
            <a:spLocks/>
          </p:cNvSpPr>
          <p:nvPr/>
        </p:nvSpPr>
        <p:spPr>
          <a:xfrm>
            <a:off x="1484310" y="2666999"/>
            <a:ext cx="2812387" cy="3124201"/>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lgn="l">
              <a:spcBef>
                <a:spcPct val="20000"/>
              </a:spcBef>
              <a:spcAft>
                <a:spcPts val="600"/>
              </a:spcAft>
              <a:buClr>
                <a:schemeClr val="accent1">
                  <a:lumMod val="75000"/>
                </a:schemeClr>
              </a:buClr>
              <a:buSzPct val="145000"/>
              <a:buFont typeface="Arial"/>
              <a:buChar char="•"/>
            </a:pPr>
            <a:r>
              <a:rPr lang="en-US" sz="1800" dirty="0">
                <a:latin typeface="+mn-lt"/>
                <a:ea typeface="+mn-ea"/>
                <a:cs typeface="+mn-cs"/>
              </a:rPr>
              <a:t>Figure shows director FB likes based on the Content rating for the movies.</a:t>
            </a:r>
          </a:p>
        </p:txBody>
      </p:sp>
      <p:sp>
        <p:nvSpPr>
          <p:cNvPr id="22" name="Rounded Rectangle 16">
            <a:extLst>
              <a:ext uri="{FF2B5EF4-FFF2-40B4-BE49-F238E27FC236}">
                <a16:creationId xmlns:a16="http://schemas.microsoft.com/office/drawing/2014/main" id="{21ECAAB0-702B-4C08-B30F-0AFAC3479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70D6B98-0F95-4C93-B31E-DD6B279DB900}"/>
              </a:ext>
            </a:extLst>
          </p:cNvPr>
          <p:cNvPicPr>
            <a:picLocks noChangeAspect="1"/>
          </p:cNvPicPr>
          <p:nvPr/>
        </p:nvPicPr>
        <p:blipFill>
          <a:blip r:embed="rId3"/>
          <a:stretch>
            <a:fillRect/>
          </a:stretch>
        </p:blipFill>
        <p:spPr>
          <a:xfrm>
            <a:off x="5654216" y="1011765"/>
            <a:ext cx="4811330" cy="4546708"/>
          </a:xfrm>
          <a:prstGeom prst="rect">
            <a:avLst/>
          </a:prstGeom>
        </p:spPr>
      </p:pic>
    </p:spTree>
    <p:extLst>
      <p:ext uri="{BB962C8B-B14F-4D97-AF65-F5344CB8AC3E}">
        <p14:creationId xmlns:p14="http://schemas.microsoft.com/office/powerpoint/2010/main" val="3499688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47E21-2E9B-4813-8E6F-FB8156A54F96}"/>
              </a:ext>
            </a:extLst>
          </p:cNvPr>
          <p:cNvSpPr>
            <a:spLocks noGrp="1"/>
          </p:cNvSpPr>
          <p:nvPr>
            <p:ph type="title"/>
          </p:nvPr>
        </p:nvSpPr>
        <p:spPr>
          <a:xfrm>
            <a:off x="1484311" y="1081548"/>
            <a:ext cx="3333495" cy="1504335"/>
          </a:xfrm>
        </p:spPr>
        <p:txBody>
          <a:bodyPr vert="horz" lIns="91440" tIns="45720" rIns="91440" bIns="45720" rtlCol="0" anchor="ctr">
            <a:normAutofit/>
          </a:bodyPr>
          <a:lstStyle/>
          <a:p>
            <a:r>
              <a:rPr lang="en-US" sz="2400" b="1" u="sng" dirty="0"/>
              <a:t>Movie scores Vs Content Rating</a:t>
            </a:r>
          </a:p>
        </p:txBody>
      </p:sp>
      <p:sp>
        <p:nvSpPr>
          <p:cNvPr id="9" name="Title 1">
            <a:extLst>
              <a:ext uri="{FF2B5EF4-FFF2-40B4-BE49-F238E27FC236}">
                <a16:creationId xmlns:a16="http://schemas.microsoft.com/office/drawing/2014/main" id="{447A76BF-603B-4F9C-B60E-098A5F1D6CB6}"/>
              </a:ext>
            </a:extLst>
          </p:cNvPr>
          <p:cNvSpPr txBox="1">
            <a:spLocks/>
          </p:cNvSpPr>
          <p:nvPr/>
        </p:nvSpPr>
        <p:spPr>
          <a:xfrm>
            <a:off x="1484311" y="2666999"/>
            <a:ext cx="3333496" cy="3124201"/>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lgn="l">
              <a:spcBef>
                <a:spcPct val="20000"/>
              </a:spcBef>
              <a:spcAft>
                <a:spcPts val="600"/>
              </a:spcAft>
              <a:buClr>
                <a:schemeClr val="accent1">
                  <a:lumMod val="75000"/>
                </a:schemeClr>
              </a:buClr>
              <a:buSzPct val="145000"/>
              <a:buFont typeface="Arial"/>
              <a:buChar char="•"/>
            </a:pPr>
            <a:r>
              <a:rPr lang="en-US" sz="1600" dirty="0">
                <a:latin typeface="+mn-lt"/>
                <a:ea typeface="+mn-ea"/>
                <a:cs typeface="+mn-cs"/>
              </a:rPr>
              <a:t>Figure shows Movies score based on the different countries.</a:t>
            </a:r>
          </a:p>
        </p:txBody>
      </p:sp>
      <p:pic>
        <p:nvPicPr>
          <p:cNvPr id="3" name="Picture 2">
            <a:extLst>
              <a:ext uri="{FF2B5EF4-FFF2-40B4-BE49-F238E27FC236}">
                <a16:creationId xmlns:a16="http://schemas.microsoft.com/office/drawing/2014/main" id="{F3F126D2-736E-4996-8B91-AB7F70835493}"/>
              </a:ext>
            </a:extLst>
          </p:cNvPr>
          <p:cNvPicPr>
            <a:picLocks noChangeAspect="1"/>
          </p:cNvPicPr>
          <p:nvPr/>
        </p:nvPicPr>
        <p:blipFill>
          <a:blip r:embed="rId3"/>
          <a:stretch>
            <a:fillRect/>
          </a:stretch>
        </p:blipFill>
        <p:spPr>
          <a:xfrm>
            <a:off x="5262032" y="856350"/>
            <a:ext cx="6808047" cy="5585089"/>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446040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47E21-2E9B-4813-8E6F-FB8156A54F96}"/>
              </a:ext>
            </a:extLst>
          </p:cNvPr>
          <p:cNvSpPr>
            <a:spLocks noGrp="1"/>
          </p:cNvSpPr>
          <p:nvPr>
            <p:ph type="title"/>
          </p:nvPr>
        </p:nvSpPr>
        <p:spPr>
          <a:xfrm>
            <a:off x="1484311" y="367646"/>
            <a:ext cx="7263763" cy="2218238"/>
          </a:xfrm>
        </p:spPr>
        <p:txBody>
          <a:bodyPr vert="horz" lIns="91440" tIns="45720" rIns="91440" bIns="45720" rtlCol="0" anchor="ctr">
            <a:normAutofit/>
          </a:bodyPr>
          <a:lstStyle/>
          <a:p>
            <a:r>
              <a:rPr lang="en-US" sz="3000" b="1" u="sng" dirty="0" err="1"/>
              <a:t>Movie_data_Interactive</a:t>
            </a:r>
            <a:r>
              <a:rPr lang="en-US" sz="3000" b="1" u="sng" dirty="0"/>
              <a:t> Dashboard</a:t>
            </a:r>
          </a:p>
        </p:txBody>
      </p:sp>
      <p:sp>
        <p:nvSpPr>
          <p:cNvPr id="9" name="Title 1">
            <a:extLst>
              <a:ext uri="{FF2B5EF4-FFF2-40B4-BE49-F238E27FC236}">
                <a16:creationId xmlns:a16="http://schemas.microsoft.com/office/drawing/2014/main" id="{447A76BF-603B-4F9C-B60E-098A5F1D6CB6}"/>
              </a:ext>
            </a:extLst>
          </p:cNvPr>
          <p:cNvSpPr txBox="1">
            <a:spLocks/>
          </p:cNvSpPr>
          <p:nvPr/>
        </p:nvSpPr>
        <p:spPr>
          <a:xfrm>
            <a:off x="1484310" y="2666999"/>
            <a:ext cx="9563903" cy="3124201"/>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lgn="l">
              <a:spcBef>
                <a:spcPct val="20000"/>
              </a:spcBef>
              <a:spcAft>
                <a:spcPts val="600"/>
              </a:spcAft>
              <a:buClr>
                <a:schemeClr val="accent1">
                  <a:lumMod val="75000"/>
                </a:schemeClr>
              </a:buClr>
              <a:buSzPct val="145000"/>
              <a:buFont typeface="Arial"/>
              <a:buChar char="•"/>
            </a:pPr>
            <a:r>
              <a:rPr lang="en-US" sz="1600" dirty="0">
                <a:hlinkClick r:id="rId3"/>
              </a:rPr>
              <a:t>https://public.tableau.com/profile/arpit.khandekar#!/vizhome/Movie_Data_Analysis_15572018094310/Movie_dashboard?publish=yes</a:t>
            </a:r>
            <a:endParaRPr lang="en-US" sz="1600" dirty="0">
              <a:latin typeface="+mn-lt"/>
              <a:ea typeface="+mn-ea"/>
              <a:cs typeface="+mn-cs"/>
            </a:endParaRPr>
          </a:p>
        </p:txBody>
      </p:sp>
    </p:spTree>
    <p:extLst>
      <p:ext uri="{BB962C8B-B14F-4D97-AF65-F5344CB8AC3E}">
        <p14:creationId xmlns:p14="http://schemas.microsoft.com/office/powerpoint/2010/main" val="17514043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37752-2FD5-409B-8DB1-2FA7C9D5EA9F}"/>
              </a:ext>
            </a:extLst>
          </p:cNvPr>
          <p:cNvSpPr>
            <a:spLocks noGrp="1"/>
          </p:cNvSpPr>
          <p:nvPr>
            <p:ph type="title"/>
          </p:nvPr>
        </p:nvSpPr>
        <p:spPr>
          <a:xfrm>
            <a:off x="1446604" y="2665429"/>
            <a:ext cx="10018713" cy="1752599"/>
          </a:xfrm>
        </p:spPr>
        <p:txBody>
          <a:bodyPr>
            <a:normAutofit/>
          </a:bodyPr>
          <a:lstStyle/>
          <a:p>
            <a:pPr algn="l"/>
            <a:r>
              <a:rPr lang="en-US" sz="50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129383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A2397-1657-47E3-A05C-C45A471AF219}"/>
              </a:ext>
            </a:extLst>
          </p:cNvPr>
          <p:cNvSpPr>
            <a:spLocks noGrp="1"/>
          </p:cNvSpPr>
          <p:nvPr>
            <p:ph type="title"/>
          </p:nvPr>
        </p:nvSpPr>
        <p:spPr>
          <a:xfrm>
            <a:off x="1579004" y="519618"/>
            <a:ext cx="4516996" cy="798991"/>
          </a:xfrm>
        </p:spPr>
        <p:txBody>
          <a:bodyPr/>
          <a:lstStyle/>
          <a:p>
            <a:pPr algn="l"/>
            <a:r>
              <a:rPr lang="en-US" u="sng"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E298B0CE-506B-4AE3-B7E5-5437D68E4E64}"/>
              </a:ext>
            </a:extLst>
          </p:cNvPr>
          <p:cNvSpPr>
            <a:spLocks noGrp="1"/>
          </p:cNvSpPr>
          <p:nvPr>
            <p:ph idx="1"/>
          </p:nvPr>
        </p:nvSpPr>
        <p:spPr>
          <a:xfrm>
            <a:off x="1579004" y="1715679"/>
            <a:ext cx="10018713" cy="4223208"/>
          </a:xfrm>
        </p:spPr>
        <p:txBody>
          <a:bodyPr>
            <a:normAutofit/>
          </a:bodyPr>
          <a:lstStyle/>
          <a:p>
            <a:pPr>
              <a:buClrTx/>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ClrTx/>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What is Movie Data Science Case Study?</a:t>
            </a:r>
          </a:p>
          <a:p>
            <a:pPr marL="0" indent="0">
              <a:buClrTx/>
              <a:buNone/>
            </a:pPr>
            <a:r>
              <a:rPr lang="en-US" dirty="0">
                <a:latin typeface="Times New Roman" panose="02020603050405020304" pitchFamily="18" charset="0"/>
                <a:cs typeface="Times New Roman" panose="02020603050405020304" pitchFamily="18" charset="0"/>
              </a:rPr>
              <a:t> In this case study we have provided </a:t>
            </a:r>
            <a:r>
              <a:rPr lang="en-US" dirty="0" err="1">
                <a:latin typeface="Times New Roman" panose="02020603050405020304" pitchFamily="18" charset="0"/>
                <a:cs typeface="Times New Roman" panose="02020603050405020304" pitchFamily="18" charset="0"/>
              </a:rPr>
              <a:t>movie_metadata</a:t>
            </a:r>
            <a:r>
              <a:rPr lang="en-US" dirty="0">
                <a:latin typeface="Times New Roman" panose="02020603050405020304" pitchFamily="18" charset="0"/>
                <a:cs typeface="Times New Roman" panose="02020603050405020304" pitchFamily="18" charset="0"/>
              </a:rPr>
              <a:t> which contains 5000 </a:t>
            </a:r>
            <a:r>
              <a:rPr lang="en-US" dirty="0" err="1">
                <a:latin typeface="Times New Roman" panose="02020603050405020304" pitchFamily="18" charset="0"/>
                <a:cs typeface="Times New Roman" panose="02020603050405020304" pitchFamily="18" charset="0"/>
              </a:rPr>
              <a:t>approx</a:t>
            </a:r>
            <a:r>
              <a:rPr lang="en-US" dirty="0">
                <a:latin typeface="Times New Roman" panose="02020603050405020304" pitchFamily="18" charset="0"/>
                <a:cs typeface="Times New Roman" panose="02020603050405020304" pitchFamily="18" charset="0"/>
              </a:rPr>
              <a:t> records and the objective is to get insight knowledge of the raw data provided to us.</a:t>
            </a:r>
          </a:p>
          <a:p>
            <a:pPr marL="0" indent="0">
              <a:buClrTx/>
              <a:buNone/>
            </a:pPr>
            <a:endParaRPr lang="en-US" dirty="0">
              <a:latin typeface="Times New Roman" panose="02020603050405020304" pitchFamily="18" charset="0"/>
              <a:cs typeface="Times New Roman" panose="02020603050405020304" pitchFamily="18" charset="0"/>
            </a:endParaRPr>
          </a:p>
          <a:p>
            <a:pPr>
              <a:buClrTx/>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Important factors of the Case study?</a:t>
            </a:r>
          </a:p>
          <a:p>
            <a:pPr marL="0" indent="0">
              <a:buClrTx/>
              <a:buNone/>
            </a:pPr>
            <a:r>
              <a:rPr lang="en-US" dirty="0">
                <a:latin typeface="Times New Roman" panose="02020603050405020304" pitchFamily="18" charset="0"/>
                <a:cs typeface="Times New Roman" panose="02020603050405020304" pitchFamily="18" charset="0"/>
              </a:rPr>
              <a:t>gross, budget, </a:t>
            </a:r>
            <a:r>
              <a:rPr lang="en-US" dirty="0" err="1">
                <a:latin typeface="Times New Roman" panose="02020603050405020304" pitchFamily="18" charset="0"/>
                <a:cs typeface="Times New Roman" panose="02020603050405020304" pitchFamily="18" charset="0"/>
              </a:rPr>
              <a:t>movie_score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movie_facebook_likes</a:t>
            </a:r>
            <a:r>
              <a:rPr lang="en-US" dirty="0">
                <a:latin typeface="Times New Roman" panose="02020603050405020304" pitchFamily="18" charset="0"/>
                <a:cs typeface="Times New Roman" panose="02020603050405020304" pitchFamily="18" charset="0"/>
              </a:rPr>
              <a:t>, language, country</a:t>
            </a:r>
            <a:endParaRPr lang="en-US" dirty="0"/>
          </a:p>
          <a:p>
            <a:endParaRPr lang="en-US" dirty="0"/>
          </a:p>
          <a:p>
            <a:endParaRPr lang="en-US" dirty="0"/>
          </a:p>
        </p:txBody>
      </p:sp>
    </p:spTree>
    <p:extLst>
      <p:ext uri="{BB962C8B-B14F-4D97-AF65-F5344CB8AC3E}">
        <p14:creationId xmlns:p14="http://schemas.microsoft.com/office/powerpoint/2010/main" val="359396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FF669-A7F6-48BF-A6D8-933DF42AA10C}"/>
              </a:ext>
            </a:extLst>
          </p:cNvPr>
          <p:cNvSpPr>
            <a:spLocks noGrp="1"/>
          </p:cNvSpPr>
          <p:nvPr>
            <p:ph type="title"/>
          </p:nvPr>
        </p:nvSpPr>
        <p:spPr>
          <a:xfrm>
            <a:off x="1484310" y="214460"/>
            <a:ext cx="10018713" cy="879050"/>
          </a:xfrm>
        </p:spPr>
        <p:txBody>
          <a:bodyPr/>
          <a:lstStyle/>
          <a:p>
            <a:pPr algn="l"/>
            <a:r>
              <a:rPr lang="en-US" u="sng" dirty="0">
                <a:latin typeface="Times New Roman" panose="02020603050405020304" pitchFamily="18" charset="0"/>
                <a:cs typeface="Times New Roman" panose="02020603050405020304" pitchFamily="18" charset="0"/>
              </a:rPr>
              <a:t>Data Pre-Processing</a:t>
            </a:r>
          </a:p>
        </p:txBody>
      </p:sp>
      <p:sp>
        <p:nvSpPr>
          <p:cNvPr id="3" name="Content Placeholder 2">
            <a:extLst>
              <a:ext uri="{FF2B5EF4-FFF2-40B4-BE49-F238E27FC236}">
                <a16:creationId xmlns:a16="http://schemas.microsoft.com/office/drawing/2014/main" id="{29058B6A-560A-4A05-B723-F6F18E3C4C7F}"/>
              </a:ext>
            </a:extLst>
          </p:cNvPr>
          <p:cNvSpPr>
            <a:spLocks noGrp="1"/>
          </p:cNvSpPr>
          <p:nvPr>
            <p:ph idx="1"/>
          </p:nvPr>
        </p:nvSpPr>
        <p:spPr>
          <a:xfrm>
            <a:off x="1484310" y="1753386"/>
            <a:ext cx="10018713" cy="5104613"/>
          </a:xfrm>
        </p:spPr>
        <p:txBody>
          <a:bodyPr>
            <a:normAutofit fontScale="77500" lnSpcReduction="20000"/>
          </a:bodyPr>
          <a:lstStyle/>
          <a:p>
            <a:pPr>
              <a:buClrTx/>
              <a:buFont typeface="Wingdings" panose="05000000000000000000" pitchFamily="2" charset="2"/>
              <a:buChar char="Ø"/>
            </a:pPr>
            <a:r>
              <a:rPr lang="en-US" sz="2200" dirty="0">
                <a:latin typeface="Calibri" panose="020F0502020204030204" pitchFamily="34" charset="0"/>
                <a:cs typeface="Calibri" panose="020F0502020204030204" pitchFamily="34" charset="0"/>
              </a:rPr>
              <a:t>Data Cleaning: To find null values</a:t>
            </a:r>
          </a:p>
          <a:p>
            <a:pPr marL="0" indent="0">
              <a:buClrTx/>
              <a:buNone/>
            </a:pPr>
            <a:r>
              <a:rPr lang="en-US" sz="2200" dirty="0">
                <a:latin typeface="Calibri" panose="020F0502020204030204" pitchFamily="34" charset="0"/>
                <a:cs typeface="Calibri" panose="020F0502020204030204" pitchFamily="34" charset="0"/>
              </a:rPr>
              <a:t>-&gt;</a:t>
            </a:r>
            <a:r>
              <a:rPr lang="en-US" sz="2200" dirty="0" err="1">
                <a:latin typeface="Calibri" panose="020F0502020204030204" pitchFamily="34" charset="0"/>
                <a:cs typeface="Calibri" panose="020F0502020204030204" pitchFamily="34" charset="0"/>
              </a:rPr>
              <a:t>df.isnull</a:t>
            </a:r>
            <a:r>
              <a:rPr lang="en-US" sz="2200" dirty="0">
                <a:latin typeface="Calibri" panose="020F0502020204030204" pitchFamily="34" charset="0"/>
                <a:cs typeface="Calibri" panose="020F0502020204030204" pitchFamily="34" charset="0"/>
              </a:rPr>
              <a:t>().sum()</a:t>
            </a:r>
          </a:p>
          <a:p>
            <a:pPr marL="0" indent="0">
              <a:buClrTx/>
              <a:buNone/>
            </a:pPr>
            <a:endParaRPr lang="en-US" sz="2200" dirty="0">
              <a:latin typeface="Calibri" panose="020F0502020204030204" pitchFamily="34" charset="0"/>
              <a:cs typeface="Calibri" panose="020F0502020204030204" pitchFamily="34" charset="0"/>
            </a:endParaRPr>
          </a:p>
          <a:p>
            <a:pPr>
              <a:buClrTx/>
              <a:buFont typeface="Wingdings" panose="05000000000000000000" pitchFamily="2" charset="2"/>
              <a:buChar char="Ø"/>
            </a:pPr>
            <a:r>
              <a:rPr lang="en-US" sz="2200" dirty="0" err="1">
                <a:latin typeface="Calibri" panose="020F0502020204030204" pitchFamily="34" charset="0"/>
                <a:cs typeface="Calibri" panose="020F0502020204030204" pitchFamily="34" charset="0"/>
              </a:rPr>
              <a:t>df.shape</a:t>
            </a:r>
            <a:endParaRPr lang="en-US" sz="2200" dirty="0">
              <a:latin typeface="Calibri" panose="020F0502020204030204" pitchFamily="34" charset="0"/>
              <a:cs typeface="Calibri" panose="020F0502020204030204" pitchFamily="34" charset="0"/>
            </a:endParaRPr>
          </a:p>
          <a:p>
            <a:pPr marL="0" indent="0">
              <a:buClrTx/>
              <a:buNone/>
            </a:pPr>
            <a:r>
              <a:rPr lang="en-US" sz="2200" dirty="0">
                <a:latin typeface="Calibri" panose="020F0502020204030204" pitchFamily="34" charset="0"/>
                <a:cs typeface="Calibri" panose="020F0502020204030204" pitchFamily="34" charset="0"/>
              </a:rPr>
              <a:t>We can find 5043 columns and 28 rows in our datasets.</a:t>
            </a:r>
          </a:p>
          <a:p>
            <a:pPr marL="0" indent="0">
              <a:buClrTx/>
              <a:buNone/>
            </a:pPr>
            <a:endParaRPr lang="en-US" sz="2200" dirty="0">
              <a:latin typeface="Calibri" panose="020F0502020204030204" pitchFamily="34" charset="0"/>
              <a:cs typeface="Calibri" panose="020F0502020204030204" pitchFamily="34" charset="0"/>
            </a:endParaRPr>
          </a:p>
          <a:p>
            <a:pPr>
              <a:buClrTx/>
              <a:buFont typeface="Wingdings" panose="05000000000000000000" pitchFamily="2" charset="2"/>
              <a:buChar char="Ø"/>
            </a:pPr>
            <a:r>
              <a:rPr lang="en-US" sz="2200" dirty="0">
                <a:latin typeface="Calibri" panose="020F0502020204030204" pitchFamily="34" charset="0"/>
                <a:cs typeface="Calibri" panose="020F0502020204030204" pitchFamily="34" charset="0"/>
              </a:rPr>
              <a:t>df["budget"].</a:t>
            </a:r>
            <a:r>
              <a:rPr lang="en-US" sz="2200" dirty="0" err="1">
                <a:latin typeface="Calibri" panose="020F0502020204030204" pitchFamily="34" charset="0"/>
                <a:cs typeface="Calibri" panose="020F0502020204030204" pitchFamily="34" charset="0"/>
              </a:rPr>
              <a:t>fillna</a:t>
            </a:r>
            <a:r>
              <a:rPr lang="en-US" sz="2200" dirty="0">
                <a:latin typeface="Calibri" panose="020F0502020204030204" pitchFamily="34" charset="0"/>
                <a:cs typeface="Calibri" panose="020F0502020204030204" pitchFamily="34" charset="0"/>
              </a:rPr>
              <a:t>("39752620.44", </a:t>
            </a:r>
            <a:r>
              <a:rPr lang="en-US" sz="2200" dirty="0" err="1">
                <a:latin typeface="Calibri" panose="020F0502020204030204" pitchFamily="34" charset="0"/>
                <a:cs typeface="Calibri" panose="020F0502020204030204" pitchFamily="34" charset="0"/>
              </a:rPr>
              <a:t>inplace</a:t>
            </a:r>
            <a:r>
              <a:rPr lang="en-US" sz="2200" dirty="0">
                <a:latin typeface="Calibri" panose="020F0502020204030204" pitchFamily="34" charset="0"/>
                <a:cs typeface="Calibri" panose="020F0502020204030204" pitchFamily="34" charset="0"/>
              </a:rPr>
              <a:t> = True)</a:t>
            </a:r>
          </a:p>
          <a:p>
            <a:pPr marL="0" indent="0">
              <a:buClrTx/>
              <a:buNone/>
            </a:pPr>
            <a:r>
              <a:rPr lang="en-US" sz="2200" dirty="0">
                <a:latin typeface="Calibri" panose="020F0502020204030204" pitchFamily="34" charset="0"/>
                <a:cs typeface="Calibri" panose="020F0502020204030204" pitchFamily="34" charset="0"/>
              </a:rPr>
              <a:t>Replacing null values using the mean value for the budget data.</a:t>
            </a:r>
          </a:p>
          <a:p>
            <a:pPr marL="0" indent="0">
              <a:buClrTx/>
              <a:buNone/>
            </a:pPr>
            <a:endParaRPr lang="en-US" sz="2200" dirty="0">
              <a:latin typeface="Calibri" panose="020F0502020204030204" pitchFamily="34" charset="0"/>
              <a:cs typeface="Calibri" panose="020F0502020204030204" pitchFamily="34" charset="0"/>
            </a:endParaRPr>
          </a:p>
          <a:p>
            <a:pPr>
              <a:buClrTx/>
              <a:buFont typeface="Wingdings" panose="05000000000000000000" pitchFamily="2" charset="2"/>
              <a:buChar char="Ø"/>
            </a:pPr>
            <a:r>
              <a:rPr lang="en-US" sz="2200" dirty="0">
                <a:latin typeface="Calibri" panose="020F0502020204030204" pitchFamily="34" charset="0"/>
                <a:cs typeface="Calibri" panose="020F0502020204030204" pitchFamily="34" charset="0"/>
              </a:rPr>
              <a:t>Performing minmax normalization technique and defining variables within range of 0 to 100. </a:t>
            </a:r>
          </a:p>
          <a:p>
            <a:pPr marL="0" indent="0">
              <a:buClrTx/>
              <a:buNone/>
            </a:pPr>
            <a:r>
              <a:rPr lang="en-US" sz="2200" dirty="0">
                <a:latin typeface="Calibri" panose="020F0502020204030204" pitchFamily="34" charset="0"/>
                <a:cs typeface="Calibri" panose="020F0502020204030204" pitchFamily="34" charset="0"/>
              </a:rPr>
              <a:t>minmax=</a:t>
            </a:r>
            <a:r>
              <a:rPr lang="en-US" sz="2200" dirty="0" err="1">
                <a:latin typeface="Calibri" panose="020F0502020204030204" pitchFamily="34" charset="0"/>
                <a:cs typeface="Calibri" panose="020F0502020204030204" pitchFamily="34" charset="0"/>
              </a:rPr>
              <a:t>preprocessing.MinMaxScaler</a:t>
            </a:r>
            <a:r>
              <a:rPr lang="en-US" sz="2200" dirty="0">
                <a:latin typeface="Calibri" panose="020F0502020204030204" pitchFamily="34" charset="0"/>
                <a:cs typeface="Calibri" panose="020F0502020204030204" pitchFamily="34" charset="0"/>
              </a:rPr>
              <a:t>(</a:t>
            </a:r>
            <a:r>
              <a:rPr lang="en-US" sz="2200" dirty="0" err="1">
                <a:latin typeface="Calibri" panose="020F0502020204030204" pitchFamily="34" charset="0"/>
                <a:cs typeface="Calibri" panose="020F0502020204030204" pitchFamily="34" charset="0"/>
              </a:rPr>
              <a:t>feature_range</a:t>
            </a:r>
            <a:r>
              <a:rPr lang="en-US" sz="2200" dirty="0">
                <a:latin typeface="Calibri" panose="020F0502020204030204" pitchFamily="34" charset="0"/>
                <a:cs typeface="Calibri" panose="020F0502020204030204" pitchFamily="34" charset="0"/>
              </a:rPr>
              <a:t>=(0,100))</a:t>
            </a:r>
          </a:p>
          <a:p>
            <a:pPr marL="0" indent="0">
              <a:buClrTx/>
              <a:buNone/>
            </a:pPr>
            <a:r>
              <a:rPr lang="en-US" sz="2200" dirty="0">
                <a:latin typeface="Calibri" panose="020F0502020204030204" pitchFamily="34" charset="0"/>
                <a:cs typeface="Calibri" panose="020F0502020204030204" pitchFamily="34" charset="0"/>
              </a:rPr>
              <a:t>from </a:t>
            </a:r>
            <a:r>
              <a:rPr lang="en-US" sz="2200" dirty="0" err="1">
                <a:latin typeface="Calibri" panose="020F0502020204030204" pitchFamily="34" charset="0"/>
                <a:cs typeface="Calibri" panose="020F0502020204030204" pitchFamily="34" charset="0"/>
              </a:rPr>
              <a:t>sklearn</a:t>
            </a:r>
            <a:r>
              <a:rPr lang="en-US" sz="2200" dirty="0">
                <a:latin typeface="Calibri" panose="020F0502020204030204" pitchFamily="34" charset="0"/>
                <a:cs typeface="Calibri" panose="020F0502020204030204" pitchFamily="34" charset="0"/>
              </a:rPr>
              <a:t> import preprocessing</a:t>
            </a:r>
          </a:p>
          <a:p>
            <a:pPr marL="0" indent="0">
              <a:buClrTx/>
              <a:buNone/>
            </a:pPr>
            <a:r>
              <a:rPr lang="en-US" sz="2200" dirty="0">
                <a:latin typeface="Calibri" panose="020F0502020204030204" pitchFamily="34" charset="0"/>
                <a:cs typeface="Calibri" panose="020F0502020204030204" pitchFamily="34" charset="0"/>
              </a:rPr>
              <a:t>minmax=</a:t>
            </a:r>
            <a:r>
              <a:rPr lang="en-US" sz="2200" dirty="0" err="1">
                <a:latin typeface="Calibri" panose="020F0502020204030204" pitchFamily="34" charset="0"/>
                <a:cs typeface="Calibri" panose="020F0502020204030204" pitchFamily="34" charset="0"/>
              </a:rPr>
              <a:t>preprocessing.MinMaxScaler</a:t>
            </a:r>
            <a:r>
              <a:rPr lang="en-US" sz="2200" dirty="0">
                <a:latin typeface="Calibri" panose="020F0502020204030204" pitchFamily="34" charset="0"/>
                <a:cs typeface="Calibri" panose="020F0502020204030204" pitchFamily="34" charset="0"/>
              </a:rPr>
              <a:t>(</a:t>
            </a:r>
            <a:r>
              <a:rPr lang="en-US" sz="2200" dirty="0" err="1">
                <a:latin typeface="Calibri" panose="020F0502020204030204" pitchFamily="34" charset="0"/>
                <a:cs typeface="Calibri" panose="020F0502020204030204" pitchFamily="34" charset="0"/>
              </a:rPr>
              <a:t>feature_range</a:t>
            </a:r>
            <a:r>
              <a:rPr lang="en-US" sz="2200" dirty="0">
                <a:latin typeface="Calibri" panose="020F0502020204030204" pitchFamily="34" charset="0"/>
                <a:cs typeface="Calibri" panose="020F0502020204030204" pitchFamily="34" charset="0"/>
              </a:rPr>
              <a:t>=(0,100))</a:t>
            </a:r>
          </a:p>
          <a:p>
            <a:pPr marL="0" indent="0">
              <a:buClrTx/>
              <a:buNone/>
            </a:pPr>
            <a:r>
              <a:rPr lang="en-US" sz="2200" dirty="0" err="1">
                <a:latin typeface="Calibri" panose="020F0502020204030204" pitchFamily="34" charset="0"/>
                <a:cs typeface="Calibri" panose="020F0502020204030204" pitchFamily="34" charset="0"/>
              </a:rPr>
              <a:t>minmax.fit</a:t>
            </a:r>
            <a:r>
              <a:rPr lang="en-US" sz="2200" dirty="0">
                <a:latin typeface="Calibri" panose="020F0502020204030204" pitchFamily="34" charset="0"/>
                <a:cs typeface="Calibri" panose="020F0502020204030204" pitchFamily="34" charset="0"/>
              </a:rPr>
              <a:t>([df['gross']]).transform([df['gross']])</a:t>
            </a:r>
          </a:p>
          <a:p>
            <a:pPr marL="0" indent="0">
              <a:buClrTx/>
              <a:buNone/>
            </a:pPr>
            <a:endParaRPr lang="en-US" sz="4300" dirty="0">
              <a:latin typeface="Calibri" panose="020F0502020204030204" pitchFamily="34" charset="0"/>
              <a:cs typeface="Calibri" panose="020F0502020204030204" pitchFamily="34" charset="0"/>
            </a:endParaRPr>
          </a:p>
          <a:p>
            <a:pPr marL="0" indent="0">
              <a:buClrTx/>
              <a:buNone/>
            </a:pPr>
            <a:endParaRPr lang="en-US" dirty="0"/>
          </a:p>
        </p:txBody>
      </p:sp>
    </p:spTree>
    <p:extLst>
      <p:ext uri="{BB962C8B-B14F-4D97-AF65-F5344CB8AC3E}">
        <p14:creationId xmlns:p14="http://schemas.microsoft.com/office/powerpoint/2010/main" val="2806344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FF669-A7F6-48BF-A6D8-933DF42AA10C}"/>
              </a:ext>
            </a:extLst>
          </p:cNvPr>
          <p:cNvSpPr>
            <a:spLocks noGrp="1"/>
          </p:cNvSpPr>
          <p:nvPr>
            <p:ph type="title"/>
          </p:nvPr>
        </p:nvSpPr>
        <p:spPr>
          <a:xfrm>
            <a:off x="1484310" y="214460"/>
            <a:ext cx="10018713" cy="879050"/>
          </a:xfrm>
        </p:spPr>
        <p:txBody>
          <a:bodyPr/>
          <a:lstStyle/>
          <a:p>
            <a:pPr algn="l"/>
            <a:r>
              <a:rPr lang="en-US" u="sng" dirty="0">
                <a:latin typeface="Times New Roman" panose="02020603050405020304" pitchFamily="18" charset="0"/>
                <a:cs typeface="Times New Roman" panose="02020603050405020304" pitchFamily="18" charset="0"/>
              </a:rPr>
              <a:t>Data Exploratory Analysis</a:t>
            </a:r>
          </a:p>
        </p:txBody>
      </p:sp>
      <p:sp>
        <p:nvSpPr>
          <p:cNvPr id="3" name="Content Placeholder 2">
            <a:extLst>
              <a:ext uri="{FF2B5EF4-FFF2-40B4-BE49-F238E27FC236}">
                <a16:creationId xmlns:a16="http://schemas.microsoft.com/office/drawing/2014/main" id="{29058B6A-560A-4A05-B723-F6F18E3C4C7F}"/>
              </a:ext>
            </a:extLst>
          </p:cNvPr>
          <p:cNvSpPr>
            <a:spLocks noGrp="1"/>
          </p:cNvSpPr>
          <p:nvPr>
            <p:ph idx="1"/>
          </p:nvPr>
        </p:nvSpPr>
        <p:spPr>
          <a:xfrm>
            <a:off x="1484310" y="876694"/>
            <a:ext cx="10018713" cy="1857080"/>
          </a:xfrm>
        </p:spPr>
        <p:txBody>
          <a:bodyPr>
            <a:normAutofit/>
          </a:bodyPr>
          <a:lstStyle/>
          <a:p>
            <a:pPr>
              <a:buClrTx/>
              <a:buFont typeface="Wingdings" panose="05000000000000000000" pitchFamily="2" charset="2"/>
              <a:buChar char="Ø"/>
            </a:pPr>
            <a:r>
              <a:rPr lang="en-US" sz="1700" dirty="0">
                <a:latin typeface="Calibri" panose="020F0502020204030204" pitchFamily="34" charset="0"/>
                <a:cs typeface="Calibri" panose="020F0502020204030204" pitchFamily="34" charset="0"/>
              </a:rPr>
              <a:t>With the help of correlation matrix we can found that what are the features which are affecting the Movie Gross income, we found that </a:t>
            </a:r>
            <a:r>
              <a:rPr lang="en-US" sz="1700" dirty="0" err="1">
                <a:latin typeface="Calibri" panose="020F0502020204030204" pitchFamily="34" charset="0"/>
                <a:cs typeface="Calibri" panose="020F0502020204030204" pitchFamily="34" charset="0"/>
              </a:rPr>
              <a:t>num_voted_users</a:t>
            </a:r>
            <a:r>
              <a:rPr lang="en-US" sz="1700" dirty="0">
                <a:latin typeface="Calibri" panose="020F0502020204030204" pitchFamily="34" charset="0"/>
                <a:cs typeface="Calibri" panose="020F0502020204030204" pitchFamily="34" charset="0"/>
              </a:rPr>
              <a:t> and </a:t>
            </a:r>
            <a:r>
              <a:rPr lang="en-US" sz="1700" dirty="0" err="1">
                <a:latin typeface="Calibri" panose="020F0502020204030204" pitchFamily="34" charset="0"/>
                <a:cs typeface="Calibri" panose="020F0502020204030204" pitchFamily="34" charset="0"/>
              </a:rPr>
              <a:t>num_user_for_reviews</a:t>
            </a:r>
            <a:r>
              <a:rPr lang="en-US" sz="1700" dirty="0">
                <a:latin typeface="Calibri" panose="020F0502020204030204" pitchFamily="34" charset="0"/>
                <a:cs typeface="Calibri" panose="020F0502020204030204" pitchFamily="34" charset="0"/>
              </a:rPr>
              <a:t> having correlation values as 0.64 and 0.56 respectively, which are the highest values with Gross our target feature. We will be using those two feature to build a linear regression model.</a:t>
            </a:r>
          </a:p>
          <a:p>
            <a:pPr marL="0" indent="0">
              <a:buClrTx/>
              <a:buNone/>
            </a:pPr>
            <a:endParaRPr lang="en-US" dirty="0"/>
          </a:p>
        </p:txBody>
      </p:sp>
      <p:pic>
        <p:nvPicPr>
          <p:cNvPr id="4" name="Picture 3">
            <a:extLst>
              <a:ext uri="{FF2B5EF4-FFF2-40B4-BE49-F238E27FC236}">
                <a16:creationId xmlns:a16="http://schemas.microsoft.com/office/drawing/2014/main" id="{D3B6BC0A-B164-45E5-814E-CDCCA0425E9F}"/>
              </a:ext>
            </a:extLst>
          </p:cNvPr>
          <p:cNvPicPr>
            <a:picLocks noChangeAspect="1"/>
          </p:cNvPicPr>
          <p:nvPr/>
        </p:nvPicPr>
        <p:blipFill>
          <a:blip r:embed="rId2"/>
          <a:stretch>
            <a:fillRect/>
          </a:stretch>
        </p:blipFill>
        <p:spPr>
          <a:xfrm>
            <a:off x="2111609" y="2422690"/>
            <a:ext cx="9916992" cy="4034672"/>
          </a:xfrm>
          <a:prstGeom prst="rect">
            <a:avLst/>
          </a:prstGeom>
        </p:spPr>
      </p:pic>
    </p:spTree>
    <p:extLst>
      <p:ext uri="{BB962C8B-B14F-4D97-AF65-F5344CB8AC3E}">
        <p14:creationId xmlns:p14="http://schemas.microsoft.com/office/powerpoint/2010/main" val="441427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FF669-A7F6-48BF-A6D8-933DF42AA10C}"/>
              </a:ext>
            </a:extLst>
          </p:cNvPr>
          <p:cNvSpPr>
            <a:spLocks noGrp="1"/>
          </p:cNvSpPr>
          <p:nvPr>
            <p:ph type="title"/>
          </p:nvPr>
        </p:nvSpPr>
        <p:spPr>
          <a:xfrm>
            <a:off x="1484310" y="214460"/>
            <a:ext cx="10018713" cy="879050"/>
          </a:xfrm>
        </p:spPr>
        <p:txBody>
          <a:bodyPr/>
          <a:lstStyle/>
          <a:p>
            <a:pPr algn="l"/>
            <a:r>
              <a:rPr lang="en-US" u="sng" dirty="0">
                <a:latin typeface="Times New Roman" panose="02020603050405020304" pitchFamily="18" charset="0"/>
                <a:cs typeface="Times New Roman" panose="02020603050405020304" pitchFamily="18" charset="0"/>
              </a:rPr>
              <a:t>Data Pre-Processing</a:t>
            </a:r>
          </a:p>
        </p:txBody>
      </p:sp>
      <p:sp>
        <p:nvSpPr>
          <p:cNvPr id="3" name="Content Placeholder 2">
            <a:extLst>
              <a:ext uri="{FF2B5EF4-FFF2-40B4-BE49-F238E27FC236}">
                <a16:creationId xmlns:a16="http://schemas.microsoft.com/office/drawing/2014/main" id="{29058B6A-560A-4A05-B723-F6F18E3C4C7F}"/>
              </a:ext>
            </a:extLst>
          </p:cNvPr>
          <p:cNvSpPr>
            <a:spLocks noGrp="1"/>
          </p:cNvSpPr>
          <p:nvPr>
            <p:ph idx="1"/>
          </p:nvPr>
        </p:nvSpPr>
        <p:spPr>
          <a:xfrm>
            <a:off x="1412240" y="985520"/>
            <a:ext cx="10090783" cy="1776534"/>
          </a:xfrm>
        </p:spPr>
        <p:txBody>
          <a:bodyPr>
            <a:noAutofit/>
          </a:bodyPr>
          <a:lstStyle/>
          <a:p>
            <a:pPr marL="0" indent="0">
              <a:buClrTx/>
              <a:buNone/>
            </a:pPr>
            <a:endParaRPr lang="en-US" sz="1500" dirty="0">
              <a:latin typeface="Calibri" panose="020F0502020204030204" pitchFamily="34" charset="0"/>
              <a:cs typeface="Calibri" panose="020F0502020204030204" pitchFamily="34" charset="0"/>
            </a:endParaRPr>
          </a:p>
          <a:p>
            <a:pPr>
              <a:buClrTx/>
              <a:buFont typeface="Wingdings" panose="05000000000000000000" pitchFamily="2" charset="2"/>
              <a:buChar char="Ø"/>
            </a:pPr>
            <a:r>
              <a:rPr lang="en-US" sz="1500" dirty="0">
                <a:latin typeface="Calibri" panose="020F0502020204030204" pitchFamily="34" charset="0"/>
                <a:cs typeface="Calibri" panose="020F0502020204030204" pitchFamily="34" charset="0"/>
              </a:rPr>
              <a:t>We found that the features which are affecting the Movie Gross income are </a:t>
            </a:r>
            <a:r>
              <a:rPr lang="en-US" sz="1500" dirty="0" err="1">
                <a:latin typeface="Calibri" panose="020F0502020204030204" pitchFamily="34" charset="0"/>
                <a:cs typeface="Calibri" panose="020F0502020204030204" pitchFamily="34" charset="0"/>
              </a:rPr>
              <a:t>num_voted_users</a:t>
            </a:r>
            <a:r>
              <a:rPr lang="en-US" sz="1500" dirty="0">
                <a:latin typeface="Calibri" panose="020F0502020204030204" pitchFamily="34" charset="0"/>
                <a:cs typeface="Calibri" panose="020F0502020204030204" pitchFamily="34" charset="0"/>
              </a:rPr>
              <a:t> and </a:t>
            </a:r>
            <a:r>
              <a:rPr lang="en-US" sz="1500" dirty="0" err="1">
                <a:latin typeface="Calibri" panose="020F0502020204030204" pitchFamily="34" charset="0"/>
                <a:cs typeface="Calibri" panose="020F0502020204030204" pitchFamily="34" charset="0"/>
              </a:rPr>
              <a:t>num_user_for_reviews</a:t>
            </a:r>
            <a:r>
              <a:rPr lang="en-US" sz="1500" dirty="0">
                <a:latin typeface="Calibri" panose="020F0502020204030204" pitchFamily="34" charset="0"/>
                <a:cs typeface="Calibri" panose="020F0502020204030204" pitchFamily="34" charset="0"/>
              </a:rPr>
              <a:t> We will be using scatter plot let’s see how these features vary with Gross.</a:t>
            </a:r>
          </a:p>
          <a:p>
            <a:pPr>
              <a:buClrTx/>
              <a:buFont typeface="Wingdings" panose="05000000000000000000" pitchFamily="2" charset="2"/>
              <a:buChar char="Ø"/>
            </a:pPr>
            <a:r>
              <a:rPr lang="en-US" sz="1500" dirty="0">
                <a:latin typeface="Calibri" panose="020F0502020204030204" pitchFamily="34" charset="0"/>
                <a:cs typeface="Calibri" panose="020F0502020204030204" pitchFamily="34" charset="0"/>
              </a:rPr>
              <a:t>We found that there are some outliers in both the relations. Also, in the both the graph we can observe that as the number of voted users and number users for reviews for reviews increases gross amount increase, hence there is linear relationship among those features.</a:t>
            </a:r>
          </a:p>
          <a:p>
            <a:pPr marL="0" indent="0">
              <a:buClrTx/>
              <a:buNone/>
            </a:pPr>
            <a:endParaRPr lang="en-US" sz="1200" dirty="0"/>
          </a:p>
        </p:txBody>
      </p:sp>
      <p:pic>
        <p:nvPicPr>
          <p:cNvPr id="5" name="Picture 4">
            <a:extLst>
              <a:ext uri="{FF2B5EF4-FFF2-40B4-BE49-F238E27FC236}">
                <a16:creationId xmlns:a16="http://schemas.microsoft.com/office/drawing/2014/main" id="{C8C3BC71-C534-4D1A-9DA9-04ED24BE568E}"/>
              </a:ext>
            </a:extLst>
          </p:cNvPr>
          <p:cNvPicPr>
            <a:picLocks noChangeAspect="1"/>
          </p:cNvPicPr>
          <p:nvPr/>
        </p:nvPicPr>
        <p:blipFill>
          <a:blip r:embed="rId2"/>
          <a:stretch>
            <a:fillRect/>
          </a:stretch>
        </p:blipFill>
        <p:spPr>
          <a:xfrm>
            <a:off x="1484309" y="2976931"/>
            <a:ext cx="10511481" cy="3011296"/>
          </a:xfrm>
          <a:prstGeom prst="rect">
            <a:avLst/>
          </a:prstGeom>
        </p:spPr>
      </p:pic>
    </p:spTree>
    <p:extLst>
      <p:ext uri="{BB962C8B-B14F-4D97-AF65-F5344CB8AC3E}">
        <p14:creationId xmlns:p14="http://schemas.microsoft.com/office/powerpoint/2010/main" val="3513062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A0D8577-8BD1-4A4C-A498-7E47D2BD2EC0}"/>
              </a:ext>
            </a:extLst>
          </p:cNvPr>
          <p:cNvSpPr txBox="1">
            <a:spLocks/>
          </p:cNvSpPr>
          <p:nvPr/>
        </p:nvSpPr>
        <p:spPr>
          <a:xfrm>
            <a:off x="1579004" y="159798"/>
            <a:ext cx="7800666" cy="79899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u="sng" dirty="0">
                <a:latin typeface="Times New Roman" panose="02020603050405020304" pitchFamily="18" charset="0"/>
                <a:cs typeface="Times New Roman" panose="02020603050405020304" pitchFamily="18" charset="0"/>
              </a:rPr>
              <a:t>Hypothesis Testing</a:t>
            </a:r>
          </a:p>
        </p:txBody>
      </p:sp>
      <p:sp>
        <p:nvSpPr>
          <p:cNvPr id="3" name="Content Placeholder 2">
            <a:extLst>
              <a:ext uri="{FF2B5EF4-FFF2-40B4-BE49-F238E27FC236}">
                <a16:creationId xmlns:a16="http://schemas.microsoft.com/office/drawing/2014/main" id="{C590584C-D77B-4557-8B23-92C1572F69B2}"/>
              </a:ext>
            </a:extLst>
          </p:cNvPr>
          <p:cNvSpPr>
            <a:spLocks noGrp="1"/>
          </p:cNvSpPr>
          <p:nvPr>
            <p:ph idx="1"/>
          </p:nvPr>
        </p:nvSpPr>
        <p:spPr>
          <a:xfrm>
            <a:off x="1579004" y="1451728"/>
            <a:ext cx="10018713" cy="2187018"/>
          </a:xfrm>
        </p:spPr>
        <p:txBody>
          <a:bodyPr>
            <a:normAutofit fontScale="92500" lnSpcReduction="20000"/>
          </a:bodyPr>
          <a:lstStyle/>
          <a:p>
            <a:pPr>
              <a:buClrTx/>
              <a:buFont typeface="Wingdings" panose="05000000000000000000" pitchFamily="2" charset="2"/>
              <a:buChar char="Ø"/>
            </a:pPr>
            <a:r>
              <a:rPr lang="en-US" dirty="0">
                <a:latin typeface="Calibri" panose="020F0502020204030204" pitchFamily="34" charset="0"/>
                <a:cs typeface="Calibri" panose="020F0502020204030204" pitchFamily="34" charset="0"/>
              </a:rPr>
              <a:t>In this case our null hypothesis testing is Movie having Facebook likes average of equal to 5000 is considered as blockbuster movie?</a:t>
            </a:r>
          </a:p>
          <a:p>
            <a:pPr>
              <a:buClrTx/>
              <a:buFont typeface="Wingdings" panose="05000000000000000000" pitchFamily="2" charset="2"/>
              <a:buChar char="Ø"/>
            </a:pPr>
            <a:r>
              <a:rPr lang="en-US" dirty="0">
                <a:latin typeface="Calibri" panose="020F0502020204030204" pitchFamily="34" charset="0"/>
                <a:cs typeface="Calibri" panose="020F0502020204030204" pitchFamily="34" charset="0"/>
              </a:rPr>
              <a:t>Our alternative hypothesis testing would be opposite to null hypothesis testing which states that average Facebook likes not equal to 5000 is not considered as blockbuster movie.</a:t>
            </a:r>
          </a:p>
          <a:p>
            <a:pPr>
              <a:buClrTx/>
              <a:buFont typeface="Wingdings" panose="05000000000000000000" pitchFamily="2" charset="2"/>
              <a:buChar char="Ø"/>
            </a:pPr>
            <a:r>
              <a:rPr lang="en-US" dirty="0">
                <a:latin typeface="Calibri" panose="020F0502020204030204" pitchFamily="34" charset="0"/>
                <a:cs typeface="Calibri" panose="020F0502020204030204" pitchFamily="34" charset="0"/>
              </a:rPr>
              <a:t>We imported libraries and read the file in python.</a:t>
            </a:r>
            <a:endParaRPr lang="en-US" dirty="0"/>
          </a:p>
        </p:txBody>
      </p:sp>
      <p:pic>
        <p:nvPicPr>
          <p:cNvPr id="2" name="Picture 1">
            <a:extLst>
              <a:ext uri="{FF2B5EF4-FFF2-40B4-BE49-F238E27FC236}">
                <a16:creationId xmlns:a16="http://schemas.microsoft.com/office/drawing/2014/main" id="{59C09F66-0E4B-4255-A73D-AC2D1A5C2090}"/>
              </a:ext>
            </a:extLst>
          </p:cNvPr>
          <p:cNvPicPr>
            <a:picLocks noChangeAspect="1"/>
          </p:cNvPicPr>
          <p:nvPr/>
        </p:nvPicPr>
        <p:blipFill>
          <a:blip r:embed="rId2"/>
          <a:stretch>
            <a:fillRect/>
          </a:stretch>
        </p:blipFill>
        <p:spPr>
          <a:xfrm>
            <a:off x="1311510" y="3638746"/>
            <a:ext cx="10553700" cy="2081334"/>
          </a:xfrm>
          <a:prstGeom prst="rect">
            <a:avLst/>
          </a:prstGeom>
        </p:spPr>
      </p:pic>
    </p:spTree>
    <p:extLst>
      <p:ext uri="{BB962C8B-B14F-4D97-AF65-F5344CB8AC3E}">
        <p14:creationId xmlns:p14="http://schemas.microsoft.com/office/powerpoint/2010/main" val="673802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A0D8577-8BD1-4A4C-A498-7E47D2BD2EC0}"/>
              </a:ext>
            </a:extLst>
          </p:cNvPr>
          <p:cNvSpPr txBox="1">
            <a:spLocks/>
          </p:cNvSpPr>
          <p:nvPr/>
        </p:nvSpPr>
        <p:spPr>
          <a:xfrm>
            <a:off x="1579004" y="159798"/>
            <a:ext cx="7800666" cy="79899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u="sng" dirty="0">
                <a:latin typeface="Times New Roman" panose="02020603050405020304" pitchFamily="18" charset="0"/>
                <a:cs typeface="Times New Roman" panose="02020603050405020304" pitchFamily="18" charset="0"/>
              </a:rPr>
              <a:t>Hypothesis Testing</a:t>
            </a:r>
          </a:p>
        </p:txBody>
      </p:sp>
      <p:sp>
        <p:nvSpPr>
          <p:cNvPr id="3" name="Content Placeholder 2">
            <a:extLst>
              <a:ext uri="{FF2B5EF4-FFF2-40B4-BE49-F238E27FC236}">
                <a16:creationId xmlns:a16="http://schemas.microsoft.com/office/drawing/2014/main" id="{C590584C-D77B-4557-8B23-92C1572F69B2}"/>
              </a:ext>
            </a:extLst>
          </p:cNvPr>
          <p:cNvSpPr>
            <a:spLocks noGrp="1"/>
          </p:cNvSpPr>
          <p:nvPr>
            <p:ph idx="1"/>
          </p:nvPr>
        </p:nvSpPr>
        <p:spPr>
          <a:xfrm>
            <a:off x="1579004" y="1451728"/>
            <a:ext cx="10018713" cy="2187018"/>
          </a:xfrm>
        </p:spPr>
        <p:txBody>
          <a:bodyPr>
            <a:normAutofit fontScale="92500" lnSpcReduction="20000"/>
          </a:bodyPr>
          <a:lstStyle/>
          <a:p>
            <a:pPr>
              <a:buClrTx/>
              <a:buFont typeface="Wingdings" panose="05000000000000000000" pitchFamily="2" charset="2"/>
              <a:buChar char="Ø"/>
            </a:pPr>
            <a:r>
              <a:rPr lang="en-US" dirty="0">
                <a:latin typeface="Calibri" panose="020F0502020204030204" pitchFamily="34" charset="0"/>
                <a:cs typeface="Calibri" panose="020F0502020204030204" pitchFamily="34" charset="0"/>
              </a:rPr>
              <a:t>In </a:t>
            </a:r>
            <a:r>
              <a:rPr lang="en-US" b="1" dirty="0"/>
              <a:t>One sample t-test</a:t>
            </a:r>
            <a:r>
              <a:rPr lang="en-US" dirty="0">
                <a:latin typeface="Calibri" panose="020F0502020204030204" pitchFamily="34" charset="0"/>
                <a:cs typeface="Calibri" panose="020F0502020204030204" pitchFamily="34" charset="0"/>
              </a:rPr>
              <a:t> : The One Sample t Test determines whether the sample mean is statistically different from a known or </a:t>
            </a:r>
            <a:r>
              <a:rPr lang="en-US" dirty="0" err="1">
                <a:latin typeface="Calibri" panose="020F0502020204030204" pitchFamily="34" charset="0"/>
                <a:cs typeface="Calibri" panose="020F0502020204030204" pitchFamily="34" charset="0"/>
              </a:rPr>
              <a:t>hypothesised</a:t>
            </a:r>
            <a:r>
              <a:rPr lang="en-US" dirty="0">
                <a:latin typeface="Calibri" panose="020F0502020204030204" pitchFamily="34" charset="0"/>
                <a:cs typeface="Calibri" panose="020F0502020204030204" pitchFamily="34" charset="0"/>
              </a:rPr>
              <a:t> population mean. The One Sample t Test is a parametric test.</a:t>
            </a:r>
          </a:p>
          <a:p>
            <a:pPr>
              <a:buClrTx/>
              <a:buFont typeface="Wingdings" panose="05000000000000000000" pitchFamily="2" charset="2"/>
              <a:buChar char="Ø"/>
            </a:pPr>
            <a:r>
              <a:rPr lang="en-US" dirty="0">
                <a:latin typeface="Calibri" panose="020F0502020204030204" pitchFamily="34" charset="0"/>
                <a:cs typeface="Calibri" panose="020F0502020204030204" pitchFamily="34" charset="0"/>
              </a:rPr>
              <a:t>We are taking confidence interval as 95%  for our hypothesis testing.</a:t>
            </a:r>
          </a:p>
          <a:p>
            <a:pPr>
              <a:buClrTx/>
              <a:buFont typeface="Wingdings" panose="05000000000000000000" pitchFamily="2" charset="2"/>
              <a:buChar char="Ø"/>
            </a:pPr>
            <a:r>
              <a:rPr lang="en-US" dirty="0">
                <a:latin typeface="Calibri" panose="020F0502020204030204" pitchFamily="34" charset="0"/>
                <a:cs typeface="Calibri" panose="020F0502020204030204" pitchFamily="34" charset="0"/>
              </a:rPr>
              <a:t>Hence if </a:t>
            </a:r>
            <a:r>
              <a:rPr lang="en-US" dirty="0" err="1">
                <a:latin typeface="Calibri" panose="020F0502020204030204" pitchFamily="34" charset="0"/>
                <a:cs typeface="Calibri" panose="020F0502020204030204" pitchFamily="34" charset="0"/>
              </a:rPr>
              <a:t>pval</a:t>
            </a:r>
            <a:r>
              <a:rPr lang="en-US" dirty="0">
                <a:latin typeface="Calibri" panose="020F0502020204030204" pitchFamily="34" charset="0"/>
                <a:cs typeface="Calibri" panose="020F0502020204030204" pitchFamily="34" charset="0"/>
              </a:rPr>
              <a:t> is less than 0.05 then we are rejecting null hypothesis otherwise we will accept it.</a:t>
            </a:r>
          </a:p>
        </p:txBody>
      </p:sp>
      <p:pic>
        <p:nvPicPr>
          <p:cNvPr id="4" name="Picture 3">
            <a:extLst>
              <a:ext uri="{FF2B5EF4-FFF2-40B4-BE49-F238E27FC236}">
                <a16:creationId xmlns:a16="http://schemas.microsoft.com/office/drawing/2014/main" id="{1B5615D8-3D37-4128-BA1A-C99C71B05874}"/>
              </a:ext>
            </a:extLst>
          </p:cNvPr>
          <p:cNvPicPr>
            <a:picLocks noChangeAspect="1"/>
          </p:cNvPicPr>
          <p:nvPr/>
        </p:nvPicPr>
        <p:blipFill>
          <a:blip r:embed="rId2"/>
          <a:stretch>
            <a:fillRect/>
          </a:stretch>
        </p:blipFill>
        <p:spPr>
          <a:xfrm>
            <a:off x="1794607" y="3745632"/>
            <a:ext cx="9587503" cy="1011025"/>
          </a:xfrm>
          <a:prstGeom prst="rect">
            <a:avLst/>
          </a:prstGeom>
        </p:spPr>
      </p:pic>
      <p:pic>
        <p:nvPicPr>
          <p:cNvPr id="5" name="Picture 4">
            <a:extLst>
              <a:ext uri="{FF2B5EF4-FFF2-40B4-BE49-F238E27FC236}">
                <a16:creationId xmlns:a16="http://schemas.microsoft.com/office/drawing/2014/main" id="{145BAF37-2186-48DD-BA82-33FEE116BE8B}"/>
              </a:ext>
            </a:extLst>
          </p:cNvPr>
          <p:cNvPicPr>
            <a:picLocks noChangeAspect="1"/>
          </p:cNvPicPr>
          <p:nvPr/>
        </p:nvPicPr>
        <p:blipFill>
          <a:blip r:embed="rId3"/>
          <a:stretch>
            <a:fillRect/>
          </a:stretch>
        </p:blipFill>
        <p:spPr>
          <a:xfrm>
            <a:off x="1794607" y="4863543"/>
            <a:ext cx="9587503" cy="1095179"/>
          </a:xfrm>
          <a:prstGeom prst="rect">
            <a:avLst/>
          </a:prstGeom>
        </p:spPr>
      </p:pic>
    </p:spTree>
    <p:extLst>
      <p:ext uri="{BB962C8B-B14F-4D97-AF65-F5344CB8AC3E}">
        <p14:creationId xmlns:p14="http://schemas.microsoft.com/office/powerpoint/2010/main" val="3390065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A0D8577-8BD1-4A4C-A498-7E47D2BD2EC0}"/>
              </a:ext>
            </a:extLst>
          </p:cNvPr>
          <p:cNvSpPr txBox="1">
            <a:spLocks/>
          </p:cNvSpPr>
          <p:nvPr/>
        </p:nvSpPr>
        <p:spPr>
          <a:xfrm>
            <a:off x="1579004" y="159798"/>
            <a:ext cx="7800666" cy="79899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u="sng" dirty="0">
                <a:latin typeface="Times New Roman" panose="02020603050405020304" pitchFamily="18" charset="0"/>
                <a:cs typeface="Times New Roman" panose="02020603050405020304" pitchFamily="18" charset="0"/>
              </a:rPr>
              <a:t>Hypothesis Testing</a:t>
            </a:r>
          </a:p>
        </p:txBody>
      </p:sp>
      <p:sp>
        <p:nvSpPr>
          <p:cNvPr id="3" name="Content Placeholder 2">
            <a:extLst>
              <a:ext uri="{FF2B5EF4-FFF2-40B4-BE49-F238E27FC236}">
                <a16:creationId xmlns:a16="http://schemas.microsoft.com/office/drawing/2014/main" id="{C590584C-D77B-4557-8B23-92C1572F69B2}"/>
              </a:ext>
            </a:extLst>
          </p:cNvPr>
          <p:cNvSpPr>
            <a:spLocks noGrp="1"/>
          </p:cNvSpPr>
          <p:nvPr>
            <p:ph idx="1"/>
          </p:nvPr>
        </p:nvSpPr>
        <p:spPr>
          <a:xfrm>
            <a:off x="1579004" y="1451728"/>
            <a:ext cx="10018713" cy="2187018"/>
          </a:xfrm>
        </p:spPr>
        <p:txBody>
          <a:bodyPr>
            <a:normAutofit/>
          </a:bodyPr>
          <a:lstStyle/>
          <a:p>
            <a:pPr>
              <a:buClrTx/>
              <a:buFont typeface="Wingdings" panose="05000000000000000000" pitchFamily="2" charset="2"/>
              <a:buChar char="Ø"/>
            </a:pPr>
            <a:r>
              <a:rPr lang="en-US" dirty="0">
                <a:latin typeface="Calibri" panose="020F0502020204030204" pitchFamily="34" charset="0"/>
                <a:cs typeface="Calibri" panose="020F0502020204030204" pitchFamily="34" charset="0"/>
              </a:rPr>
              <a:t>In our hypothesis testing we are accepting the null hypothesis which say’s that if movies are having an average of 5000 Facebook likes will be considered as Blockbuster movie.</a:t>
            </a:r>
            <a:endParaRPr lang="en-US" dirty="0"/>
          </a:p>
        </p:txBody>
      </p:sp>
      <p:pic>
        <p:nvPicPr>
          <p:cNvPr id="7" name="Picture 6">
            <a:extLst>
              <a:ext uri="{FF2B5EF4-FFF2-40B4-BE49-F238E27FC236}">
                <a16:creationId xmlns:a16="http://schemas.microsoft.com/office/drawing/2014/main" id="{43C33829-47E9-4428-8863-B7C3CF1AADF3}"/>
              </a:ext>
            </a:extLst>
          </p:cNvPr>
          <p:cNvPicPr>
            <a:picLocks noChangeAspect="1"/>
          </p:cNvPicPr>
          <p:nvPr/>
        </p:nvPicPr>
        <p:blipFill>
          <a:blip r:embed="rId2"/>
          <a:stretch>
            <a:fillRect/>
          </a:stretch>
        </p:blipFill>
        <p:spPr>
          <a:xfrm>
            <a:off x="1673272" y="3429000"/>
            <a:ext cx="9714307" cy="2113961"/>
          </a:xfrm>
          <a:prstGeom prst="rect">
            <a:avLst/>
          </a:prstGeom>
        </p:spPr>
      </p:pic>
    </p:spTree>
    <p:extLst>
      <p:ext uri="{BB962C8B-B14F-4D97-AF65-F5344CB8AC3E}">
        <p14:creationId xmlns:p14="http://schemas.microsoft.com/office/powerpoint/2010/main" val="1354042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A0D8577-8BD1-4A4C-A498-7E47D2BD2EC0}"/>
              </a:ext>
            </a:extLst>
          </p:cNvPr>
          <p:cNvSpPr txBox="1">
            <a:spLocks/>
          </p:cNvSpPr>
          <p:nvPr/>
        </p:nvSpPr>
        <p:spPr>
          <a:xfrm>
            <a:off x="1579004" y="159798"/>
            <a:ext cx="7800666" cy="798991"/>
          </a:xfrm>
          <a:prstGeom prst="rect">
            <a:avLst/>
          </a:prstGeom>
          <a:effectLst/>
        </p:spPr>
        <p:txBody>
          <a:bodyPr vert="horz" lIns="91440" tIns="45720" rIns="91440" bIns="45720" rtlCol="0" anchor="ctr">
            <a:normAutofit fontScale="85000" lnSpcReduction="1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u="sng" dirty="0">
                <a:latin typeface="Times New Roman" panose="02020603050405020304" pitchFamily="18" charset="0"/>
                <a:cs typeface="Times New Roman" panose="02020603050405020304" pitchFamily="18" charset="0"/>
              </a:rPr>
              <a:t>Preparing the model Training and Testing</a:t>
            </a:r>
          </a:p>
        </p:txBody>
      </p:sp>
      <p:sp>
        <p:nvSpPr>
          <p:cNvPr id="2" name="Content Placeholder 1">
            <a:extLst>
              <a:ext uri="{FF2B5EF4-FFF2-40B4-BE49-F238E27FC236}">
                <a16:creationId xmlns:a16="http://schemas.microsoft.com/office/drawing/2014/main" id="{733398BE-908A-46F7-A93C-91E177E67968}"/>
              </a:ext>
            </a:extLst>
          </p:cNvPr>
          <p:cNvSpPr>
            <a:spLocks noGrp="1" noChangeArrowheads="1"/>
          </p:cNvSpPr>
          <p:nvPr>
            <p:ph idx="1"/>
          </p:nvPr>
        </p:nvSpPr>
        <p:spPr bwMode="auto">
          <a:xfrm>
            <a:off x="1484313" y="1274947"/>
            <a:ext cx="10516009" cy="8156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696"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eaLnBrk="1" fontAlgn="base" hangingPunct="1">
              <a:lnSpc>
                <a:spcPct val="100000"/>
              </a:lnSpc>
              <a:spcBef>
                <a:spcPct val="20000"/>
              </a:spcBef>
              <a:spcAft>
                <a:spcPts val="600"/>
              </a:spcAft>
              <a:buClrTx/>
              <a:buFont typeface="Wingdings" panose="05000000000000000000" pitchFamily="2" charset="2"/>
              <a:buChar char="Ø"/>
              <a:tabLst/>
            </a:pPr>
            <a:r>
              <a:rPr lang="en-US" altLang="en-US" sz="1500" dirty="0">
                <a:latin typeface="Calibri" panose="020F0502020204030204" pitchFamily="34" charset="0"/>
                <a:cs typeface="Calibri" panose="020F0502020204030204" pitchFamily="34" charset="0"/>
              </a:rPr>
              <a:t>Next, we split the data into training and testing sets. We train the model with 80% of the samples and test with the remaining 20%.</a:t>
            </a:r>
          </a:p>
          <a:p>
            <a:pPr marR="0" lvl="0" eaLnBrk="1" fontAlgn="base" hangingPunct="1">
              <a:lnSpc>
                <a:spcPct val="100000"/>
              </a:lnSpc>
              <a:spcBef>
                <a:spcPct val="20000"/>
              </a:spcBef>
              <a:spcAft>
                <a:spcPts val="600"/>
              </a:spcAft>
              <a:buClrTx/>
              <a:buFont typeface="Wingdings" panose="05000000000000000000" pitchFamily="2" charset="2"/>
              <a:buChar char="Ø"/>
              <a:tabLst/>
            </a:pPr>
            <a:r>
              <a:rPr lang="en-US" altLang="en-US" sz="1500" dirty="0">
                <a:latin typeface="Calibri" panose="020F0502020204030204" pitchFamily="34" charset="0"/>
                <a:cs typeface="Calibri" panose="020F0502020204030204" pitchFamily="34" charset="0"/>
              </a:rPr>
              <a:t> We do this to assess the model’s performance on unseen data. To split the data we use </a:t>
            </a:r>
            <a:r>
              <a:rPr lang="en-US" altLang="en-US" sz="1500" dirty="0" err="1">
                <a:latin typeface="Calibri" panose="020F0502020204030204" pitchFamily="34" charset="0"/>
                <a:cs typeface="Calibri" panose="020F0502020204030204" pitchFamily="34" charset="0"/>
              </a:rPr>
              <a:t>train_test_split</a:t>
            </a:r>
            <a:r>
              <a:rPr lang="en-US" altLang="en-US" sz="1500" dirty="0">
                <a:latin typeface="Calibri" panose="020F0502020204030204" pitchFamily="34" charset="0"/>
                <a:cs typeface="Calibri" panose="020F0502020204030204" pitchFamily="34" charset="0"/>
              </a:rPr>
              <a:t> function provided by </a:t>
            </a:r>
            <a:r>
              <a:rPr lang="en-US" altLang="en-US" sz="1500" dirty="0" err="1">
                <a:latin typeface="Calibri" panose="020F0502020204030204" pitchFamily="34" charset="0"/>
                <a:cs typeface="Calibri" panose="020F0502020204030204" pitchFamily="34" charset="0"/>
              </a:rPr>
              <a:t>scikit</a:t>
            </a:r>
            <a:r>
              <a:rPr lang="en-US" altLang="en-US" sz="1500" dirty="0">
                <a:latin typeface="Calibri" panose="020F0502020204030204" pitchFamily="34" charset="0"/>
                <a:cs typeface="Calibri" panose="020F0502020204030204" pitchFamily="34" charset="0"/>
              </a:rPr>
              <a:t>-learn library </a:t>
            </a:r>
          </a:p>
        </p:txBody>
      </p:sp>
      <p:pic>
        <p:nvPicPr>
          <p:cNvPr id="4" name="Picture 3">
            <a:extLst>
              <a:ext uri="{FF2B5EF4-FFF2-40B4-BE49-F238E27FC236}">
                <a16:creationId xmlns:a16="http://schemas.microsoft.com/office/drawing/2014/main" id="{13AC457F-4E8A-4A2A-BA3B-30E5D846F121}"/>
              </a:ext>
            </a:extLst>
          </p:cNvPr>
          <p:cNvPicPr>
            <a:picLocks noChangeAspect="1"/>
          </p:cNvPicPr>
          <p:nvPr/>
        </p:nvPicPr>
        <p:blipFill>
          <a:blip r:embed="rId2"/>
          <a:stretch>
            <a:fillRect/>
          </a:stretch>
        </p:blipFill>
        <p:spPr>
          <a:xfrm>
            <a:off x="1510844" y="2277879"/>
            <a:ext cx="10489477" cy="3726996"/>
          </a:xfrm>
          <a:prstGeom prst="rect">
            <a:avLst/>
          </a:prstGeom>
        </p:spPr>
      </p:pic>
    </p:spTree>
    <p:extLst>
      <p:ext uri="{BB962C8B-B14F-4D97-AF65-F5344CB8AC3E}">
        <p14:creationId xmlns:p14="http://schemas.microsoft.com/office/powerpoint/2010/main" val="23939134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otalTime>11</TotalTime>
  <Words>682</Words>
  <Application>Microsoft Office PowerPoint</Application>
  <PresentationFormat>Widescreen</PresentationFormat>
  <Paragraphs>60</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Corbel</vt:lpstr>
      <vt:lpstr>Times New Roman</vt:lpstr>
      <vt:lpstr>Wingdings</vt:lpstr>
      <vt:lpstr>Parallax</vt:lpstr>
      <vt:lpstr>Movie Data Science Case Study</vt:lpstr>
      <vt:lpstr>Introduction</vt:lpstr>
      <vt:lpstr>Data Pre-Processing</vt:lpstr>
      <vt:lpstr>Data Exploratory Analysis</vt:lpstr>
      <vt:lpstr>Data Pre-Processing</vt:lpstr>
      <vt:lpstr>PowerPoint Presentation</vt:lpstr>
      <vt:lpstr>PowerPoint Presentation</vt:lpstr>
      <vt:lpstr>PowerPoint Presentation</vt:lpstr>
      <vt:lpstr>PowerPoint Presentation</vt:lpstr>
      <vt:lpstr>PowerPoint Presentation</vt:lpstr>
      <vt:lpstr>PowerPoint Presentation</vt:lpstr>
      <vt:lpstr>Country’s Movie Budget vs FB Likes</vt:lpstr>
      <vt:lpstr>Content Rating Vs Director FB Likes</vt:lpstr>
      <vt:lpstr>Movie scores Vs Content Rating</vt:lpstr>
      <vt:lpstr>Movie_data_Interactive Dashboard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Data Science Case Study</dc:title>
  <dc:creator>Arpit Khandekar</dc:creator>
  <cp:lastModifiedBy>Arpit Khandekar</cp:lastModifiedBy>
  <cp:revision>6</cp:revision>
  <dcterms:created xsi:type="dcterms:W3CDTF">2019-05-07T04:09:10Z</dcterms:created>
  <dcterms:modified xsi:type="dcterms:W3CDTF">2019-05-07T04:21:08Z</dcterms:modified>
</cp:coreProperties>
</file>