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59" r:id="rId3"/>
    <p:sldId id="327" r:id="rId4"/>
    <p:sldId id="326" r:id="rId5"/>
    <p:sldId id="331" r:id="rId6"/>
    <p:sldId id="324" r:id="rId7"/>
    <p:sldId id="325" r:id="rId8"/>
    <p:sldId id="328" r:id="rId9"/>
    <p:sldId id="332" r:id="rId10"/>
    <p:sldId id="333" r:id="rId11"/>
    <p:sldId id="338" r:id="rId12"/>
    <p:sldId id="334" r:id="rId13"/>
    <p:sldId id="341" r:id="rId14"/>
    <p:sldId id="335" r:id="rId15"/>
    <p:sldId id="336" r:id="rId16"/>
    <p:sldId id="339" r:id="rId17"/>
    <p:sldId id="340" r:id="rId1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Catamaran" panose="020B0604020202020204" charset="0"/>
      <p:regular r:id="rId21"/>
      <p:bold r:id="rId22"/>
    </p:embeddedFont>
    <p:embeddedFont>
      <p:font typeface="Hind Siliguri SemiBold" panose="02000000000000000000" pitchFamily="2" charset="0"/>
      <p:regular r:id="rId23"/>
      <p:bold r:id="rId24"/>
    </p:embeddedFont>
    <p:embeddedFont>
      <p:font typeface="Palanquin Dark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492"/>
    <a:srgbClr val="FDB931"/>
    <a:srgbClr val="62993E"/>
    <a:srgbClr val="888234"/>
    <a:srgbClr val="A3A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941C55-09F1-4780-843B-45079A47C0C6}">
  <a:tblStyle styleId="{9F941C55-09F1-4780-843B-45079A47C0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196" autoAdjust="0"/>
  </p:normalViewPr>
  <p:slideViewPr>
    <p:cSldViewPr snapToGrid="0">
      <p:cViewPr varScale="1">
        <p:scale>
          <a:sx n="108" d="100"/>
          <a:sy n="108" d="100"/>
        </p:scale>
        <p:origin x="68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18B56492-9569-29FE-8B27-030C2F09E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BD986B91-8CED-DE23-D130-8EB3ED96D6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806744F7-412A-1F91-A0A6-4113E62F6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396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4161969C-BD0E-2972-49B7-40281C77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8A411CBF-3F63-47C4-1149-D53A59B6DC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0657F401-B337-3204-DAE5-C5856B1815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5256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D2CB895D-910D-9DBF-3C82-B0A2C839A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9C863C14-E341-FE17-279E-3699B0FBFD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5C9275DD-C733-DC6D-A4EE-D3A6E4429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5932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7FA66DFD-E076-558D-4382-DE8388E89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EBBA3920-AD5D-6D94-5191-B187720200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5F864F39-8B7C-D59A-B881-4E7F45C95C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941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3CDBBB1E-7A85-2547-29DF-6C46200D4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6B400C65-5542-2D67-ECEB-1E72C92ECD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C8331994-594B-4407-D281-ACD9B9C852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6399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C7168E80-10A5-C5CE-7A63-7186FF5A1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8DBDA9AC-4085-4D1E-D088-81FFB073A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E56A3181-6873-F6D8-D912-073A55EFAC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327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BD97DE70-50B8-A973-F0B7-A319B2004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13E87F24-11F6-18F1-C0C1-87658B7C0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6B321EC7-4301-2464-F517-C9A183E0F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29574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9BC7CCA6-3B8C-4E61-5EF3-4DB8BE714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F99CB7B5-42A7-A98F-A572-24C72F5C24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50D3039D-844C-1C83-DCB1-C0E9E24D6B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348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B424FFC8-0010-E50F-D834-EB15257E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F3394041-EB59-E3E6-7E34-B5D96FFAE1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4E76D8AA-DC6C-583E-9669-8F2CBB53B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90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6DF7FF5B-90A8-5CA5-046E-8FD5989CD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446E4008-AAAD-F577-D600-71ABA4D6D2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14255472-71BD-4B2F-9652-5C5E62B9D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30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856B39DA-DBB7-A731-D397-BF9F7B945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BD62165B-56D7-E4CC-C2A5-B55DA03F1E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B838260D-1A64-71E6-8B15-F3781DD925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09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D8815697-B2EB-93DA-D0FF-B46CD658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DC540E8A-7895-8618-3BDE-CA1B78146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498B9F05-1609-7753-D7C6-7FAFA015A7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Source: https://www.apollohospitals.com/apollo_pdf/Annual-Report-FY2023-2024.pdf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38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40D54E3A-C996-5F40-3EB1-8FE65DAF2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06057749-3FF7-D6F3-2837-E859ED796D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7CD84679-7DB6-6192-0251-3B82C28DE8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566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46E52C8F-C908-AF84-728D-B2E921B0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A5997EB6-C2DE-0746-10A5-38E8B552D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33904CC2-5A08-B079-62AC-0A32592EA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666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>
          <a:extLst>
            <a:ext uri="{FF2B5EF4-FFF2-40B4-BE49-F238E27FC236}">
              <a16:creationId xmlns:a16="http://schemas.microsoft.com/office/drawing/2014/main" id="{EE01BC4C-500E-D19E-8882-02CF5B441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ac5e8787_1_406:notes">
            <a:extLst>
              <a:ext uri="{FF2B5EF4-FFF2-40B4-BE49-F238E27FC236}">
                <a16:creationId xmlns:a16="http://schemas.microsoft.com/office/drawing/2014/main" id="{FA102432-28CB-8CA1-0412-EF20A0727B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ac5e8787_1_406:notes">
            <a:extLst>
              <a:ext uri="{FF2B5EF4-FFF2-40B4-BE49-F238E27FC236}">
                <a16:creationId xmlns:a16="http://schemas.microsoft.com/office/drawing/2014/main" id="{D33585B5-BD2A-6132-981A-F3836F121B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90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722369" y="1125307"/>
            <a:ext cx="4252500" cy="22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722369" y="3612482"/>
            <a:ext cx="4252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4574485" y="2117825"/>
            <a:ext cx="36018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4596" y="1339375"/>
            <a:ext cx="36018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ind Siliguri SemiBold"/>
              <a:buNone/>
              <a:defRPr sz="3200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3" r:id="rId4"/>
    <p:sldLayoutId id="2147483674" r:id="rId5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wc.in/industries/healthcare.html" TargetMode="External"/><Relationship Id="rId5" Type="http://schemas.openxmlformats.org/officeDocument/2006/relationships/hyperlink" Target="https://www.apollohospitals.com/annual-reports/" TargetMode="Externa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document/d/19y_3V3896o42y--l65WTxO7QbrjyV_gA/edit?usp=sharing&amp;ouid=109445018799605602524&amp;rtpof=true&amp;sd=true" TargetMode="Externa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9DA3FC-F502-1589-6FF0-1E7951424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45" y="337805"/>
            <a:ext cx="8595802" cy="4361896"/>
          </a:xfrm>
          <a:prstGeom prst="rect">
            <a:avLst/>
          </a:prstGeom>
        </p:spPr>
      </p:pic>
      <p:sp>
        <p:nvSpPr>
          <p:cNvPr id="199" name="Google Shape;199;p32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2"/>
          <p:cNvSpPr txBox="1">
            <a:spLocks noGrp="1"/>
          </p:cNvSpPr>
          <p:nvPr>
            <p:ph type="ctrTitle"/>
          </p:nvPr>
        </p:nvSpPr>
        <p:spPr>
          <a:xfrm flipH="1">
            <a:off x="678179" y="2331720"/>
            <a:ext cx="7467599" cy="1789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488492"/>
                </a:solidFill>
              </a:rPr>
              <a:t>Transforming Healthcare through EHR</a:t>
            </a:r>
            <a:endParaRPr sz="3200" dirty="0">
              <a:solidFill>
                <a:srgbClr val="488492"/>
              </a:solidFill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 flipH="1">
            <a:off x="731520" y="3670253"/>
            <a:ext cx="5250180" cy="450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>
                <a:solidFill>
                  <a:srgbClr val="FDB931"/>
                </a:solidFill>
              </a:rPr>
              <a:t>A Comparative Analysis of Apollo Hospitals vs. Premium Providers</a:t>
            </a:r>
            <a:endParaRPr b="1" dirty="0">
              <a:solidFill>
                <a:srgbClr val="FDB931"/>
              </a:solidFill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 rot="10800000">
            <a:off x="840372" y="3500430"/>
            <a:ext cx="2655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" name="Google Shape;206;p32"/>
          <p:cNvGrpSpPr/>
          <p:nvPr/>
        </p:nvGrpSpPr>
        <p:grpSpPr>
          <a:xfrm>
            <a:off x="5008441" y="799917"/>
            <a:ext cx="351663" cy="333831"/>
            <a:chOff x="6222125" y="2025975"/>
            <a:chExt cx="499450" cy="474125"/>
          </a:xfrm>
        </p:grpSpPr>
        <p:sp>
          <p:nvSpPr>
            <p:cNvPr id="207" name="Google Shape;207;p32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" name="Picture 2" descr="Apollo Hospitals - Wikipedia">
            <a:extLst>
              <a:ext uri="{FF2B5EF4-FFF2-40B4-BE49-F238E27FC236}">
                <a16:creationId xmlns:a16="http://schemas.microsoft.com/office/drawing/2014/main" id="{6E10D638-F264-97F1-8E54-D0E45C33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0" y="386156"/>
            <a:ext cx="571887" cy="5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F5C8B7-4FC9-B6C6-3403-EEE73687CDE1}"/>
              </a:ext>
            </a:extLst>
          </p:cNvPr>
          <p:cNvSpPr txBox="1"/>
          <p:nvPr/>
        </p:nvSpPr>
        <p:spPr>
          <a:xfrm>
            <a:off x="731520" y="3951319"/>
            <a:ext cx="89839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1" dirty="0">
              <a:solidFill>
                <a:srgbClr val="488492"/>
              </a:solidFill>
            </a:endParaRPr>
          </a:p>
          <a:p>
            <a:r>
              <a:rPr lang="en-US" sz="1200" b="1" dirty="0">
                <a:solidFill>
                  <a:srgbClr val="488492"/>
                </a:solidFill>
              </a:rPr>
              <a:t>Presented by</a:t>
            </a:r>
            <a:r>
              <a:rPr lang="en-US" sz="1200" dirty="0">
                <a:solidFill>
                  <a:srgbClr val="488492"/>
                </a:solidFill>
              </a:rPr>
              <a:t>: Arpit Rastogi, IT Intern – Apollo Hospitals </a:t>
            </a:r>
            <a:r>
              <a:rPr lang="en-US" sz="1200" b="1" dirty="0">
                <a:solidFill>
                  <a:srgbClr val="488492"/>
                </a:solidFill>
              </a:rPr>
              <a:t> </a:t>
            </a:r>
            <a:endParaRPr lang="en-IN" sz="1200" dirty="0">
              <a:solidFill>
                <a:srgbClr val="488492"/>
              </a:solidFill>
            </a:endParaRPr>
          </a:p>
        </p:txBody>
      </p:sp>
      <p:pic>
        <p:nvPicPr>
          <p:cNvPr id="1034" name="Picture 10" descr="Digital Transformation ...">
            <a:extLst>
              <a:ext uri="{FF2B5EF4-FFF2-40B4-BE49-F238E27FC236}">
                <a16:creationId xmlns:a16="http://schemas.microsoft.com/office/drawing/2014/main" id="{DE159097-AE53-95C6-BF9A-6043D2C41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46" y="354318"/>
            <a:ext cx="1430937" cy="752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2F97F887-9E7B-E97B-D7B5-571FECC0F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FEDFCC9A-DD5A-6EBA-2BDD-0F1424C17479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664047-DB4B-9B2C-08A7-728C1048FAF3}"/>
              </a:ext>
            </a:extLst>
          </p:cNvPr>
          <p:cNvSpPr txBox="1"/>
          <p:nvPr/>
        </p:nvSpPr>
        <p:spPr>
          <a:xfrm>
            <a:off x="243453" y="386156"/>
            <a:ext cx="8188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🚀 Clinical &amp; Patient Benefits: IT-Driven Outcomes of EHR</a:t>
            </a:r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624F7205-3F8C-7823-94A8-F16DD9D65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23" y="386156"/>
            <a:ext cx="468824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023098-9399-7040-6CB0-489DE2BEC84C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958944-952F-ACE0-742A-AA0409D76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973"/>
              </p:ext>
            </p:extLst>
          </p:nvPr>
        </p:nvGraphicFramePr>
        <p:xfrm>
          <a:off x="498532" y="1348740"/>
          <a:ext cx="8188269" cy="3360612"/>
        </p:xfrm>
        <a:graphic>
          <a:graphicData uri="http://schemas.openxmlformats.org/drawingml/2006/table">
            <a:tbl>
              <a:tblPr>
                <a:tableStyleId>{9F941C55-09F1-4780-843B-45079A47C0C6}</a:tableStyleId>
              </a:tblPr>
              <a:tblGrid>
                <a:gridCol w="2729423">
                  <a:extLst>
                    <a:ext uri="{9D8B030D-6E8A-4147-A177-3AD203B41FA5}">
                      <a16:colId xmlns:a16="http://schemas.microsoft.com/office/drawing/2014/main" val="2909052782"/>
                    </a:ext>
                  </a:extLst>
                </a:gridCol>
                <a:gridCol w="2729423">
                  <a:extLst>
                    <a:ext uri="{9D8B030D-6E8A-4147-A177-3AD203B41FA5}">
                      <a16:colId xmlns:a16="http://schemas.microsoft.com/office/drawing/2014/main" val="2657659974"/>
                    </a:ext>
                  </a:extLst>
                </a:gridCol>
                <a:gridCol w="2729423">
                  <a:extLst>
                    <a:ext uri="{9D8B030D-6E8A-4147-A177-3AD203B41FA5}">
                      <a16:colId xmlns:a16="http://schemas.microsoft.com/office/drawing/2014/main" val="3558753952"/>
                    </a:ext>
                  </a:extLst>
                </a:gridCol>
              </a:tblGrid>
              <a:tr h="6721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Outcome Area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Apollo Hospitals (Innovation Leader 🏆)</a:t>
                      </a:r>
                      <a:endParaRPr lang="en-IN" sz="1400" b="1" i="0" u="none" strike="noStrike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Premium Hospitals (Industry Avg.)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>
                    <a:solidFill>
                      <a:srgbClr val="4884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18562"/>
                  </a:ext>
                </a:extLst>
              </a:tr>
              <a:tr h="4800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Prescription Errors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🔻 30% reduction (AI alerts + auto-validation)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🔻 10–15% (basic decision support)</a:t>
                      </a:r>
                      <a:endParaRPr lang="en-US" sz="1200" b="0" i="0" u="none" strike="noStrike" dirty="0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/>
                </a:tc>
                <a:extLst>
                  <a:ext uri="{0D108BD9-81ED-4DB2-BD59-A6C34878D82A}">
                    <a16:rowId xmlns:a16="http://schemas.microsoft.com/office/drawing/2014/main" val="4094255951"/>
                  </a:ext>
                </a:extLst>
              </a:tr>
              <a:tr h="5761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Discharge Process Time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⏳ 20% faster (auto-billing + e-summaries)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⏳ 5–10% (semi-digital workflows)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/>
                </a:tc>
                <a:extLst>
                  <a:ext uri="{0D108BD9-81ED-4DB2-BD59-A6C34878D82A}">
                    <a16:rowId xmlns:a16="http://schemas.microsoft.com/office/drawing/2014/main" val="838255460"/>
                  </a:ext>
                </a:extLst>
              </a:tr>
              <a:tr h="5761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Diagnostic Accuracy (AI)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✅ AI-powered early detection (Cardiac &amp; ICU)</a:t>
                      </a:r>
                      <a:endParaRPr lang="en-US" sz="1200" b="0" i="0" u="none" strike="noStrike" dirty="0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⚠️ Partial/pilot AI use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/>
                </a:tc>
                <a:extLst>
                  <a:ext uri="{0D108BD9-81ED-4DB2-BD59-A6C34878D82A}">
                    <a16:rowId xmlns:a16="http://schemas.microsoft.com/office/drawing/2014/main" val="3595932116"/>
                  </a:ext>
                </a:extLst>
              </a:tr>
              <a:tr h="4800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Patient Access to Records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u="none" strike="noStrike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📱 Instant access via Apollo 24|7</a:t>
                      </a:r>
                      <a:endParaRPr lang="it-IT" sz="1200" b="0" i="0" u="none" strike="noStrike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🔄 Limited or delayed access</a:t>
                      </a:r>
                      <a:endParaRPr lang="en-US" sz="1200" b="0" i="0" u="none" strike="noStrike" dirty="0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/>
                </a:tc>
                <a:extLst>
                  <a:ext uri="{0D108BD9-81ED-4DB2-BD59-A6C34878D82A}">
                    <a16:rowId xmlns:a16="http://schemas.microsoft.com/office/drawing/2014/main" val="2675423294"/>
                  </a:ext>
                </a:extLst>
              </a:tr>
              <a:tr h="5761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Appointment &amp; Lab Flow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🏆 Seamless digital journey (booking→reports)</a:t>
                      </a:r>
                      <a:endParaRPr lang="en-US" sz="1200" b="0" i="0" u="none" strike="noStrike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⚠️ Fragmented/manual steps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4245" marR="4245" marT="4245" marB="0" anchor="ctr"/>
                </a:tc>
                <a:extLst>
                  <a:ext uri="{0D108BD9-81ED-4DB2-BD59-A6C34878D82A}">
                    <a16:rowId xmlns:a16="http://schemas.microsoft.com/office/drawing/2014/main" val="369006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90542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19BFEF31-6BD7-C211-6E97-B1E397EB2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001B9F92-F00D-99CE-C882-2366D70B636C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2362C-8F3B-30A3-D57D-6D601394CDEB}"/>
              </a:ext>
            </a:extLst>
          </p:cNvPr>
          <p:cNvSpPr txBox="1"/>
          <p:nvPr/>
        </p:nvSpPr>
        <p:spPr>
          <a:xfrm>
            <a:off x="243453" y="386156"/>
            <a:ext cx="8188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  </a:t>
            </a:r>
            <a:r>
              <a:rPr lang="en-US" sz="2000" b="1" dirty="0">
                <a:solidFill>
                  <a:srgbClr val="488492"/>
                </a:solidFill>
                <a:latin typeface="Arial Black" panose="020B0A04020102020204" pitchFamily="34" charset="0"/>
              </a:rPr>
              <a:t>How Apollo Outperforms Competitors on Cybersecurity?</a:t>
            </a:r>
            <a:endParaRPr lang="en-IN" sz="20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2F6FD0AE-3731-F95E-0284-9971A5726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23" y="386156"/>
            <a:ext cx="468824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3DF05C-2C14-37CF-38CC-370C169F3E27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Graphic 4" descr="Security camera sign">
            <a:extLst>
              <a:ext uri="{FF2B5EF4-FFF2-40B4-BE49-F238E27FC236}">
                <a16:creationId xmlns:a16="http://schemas.microsoft.com/office/drawing/2014/main" id="{4B81B1FF-6897-7146-E7A7-96D216DA5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452" y="458837"/>
            <a:ext cx="242208" cy="24220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581B2E-A448-4BF2-C69E-D9EE0E7BBBF1}"/>
              </a:ext>
            </a:extLst>
          </p:cNvPr>
          <p:cNvSpPr/>
          <p:nvPr/>
        </p:nvSpPr>
        <p:spPr>
          <a:xfrm>
            <a:off x="300797" y="1054417"/>
            <a:ext cx="3582353" cy="2050768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DB931"/>
                </a:solidFill>
              </a:rPr>
              <a:t>Apollo's Security Layers</a:t>
            </a:r>
          </a:p>
          <a:p>
            <a:endParaRPr lang="en-US" sz="1200" b="1" dirty="0">
              <a:solidFill>
                <a:srgbClr val="FDB93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Encryption</a:t>
            </a:r>
            <a:r>
              <a:rPr lang="en-US" sz="1200" dirty="0">
                <a:solidFill>
                  <a:schemeClr val="bg1"/>
                </a:solidFill>
              </a:rPr>
              <a:t>: "AES-256 Encryption (Highest Standard)"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Access Control</a:t>
            </a:r>
            <a:r>
              <a:rPr lang="en-US" sz="1200" dirty="0">
                <a:solidFill>
                  <a:schemeClr val="bg1"/>
                </a:solidFill>
              </a:rPr>
              <a:t>: "Biometric + Role-Based Access"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Audit Trails</a:t>
            </a:r>
            <a:r>
              <a:rPr lang="en-US" sz="1200" dirty="0">
                <a:solidFill>
                  <a:schemeClr val="bg1"/>
                </a:solidFill>
              </a:rPr>
              <a:t>: "Blockchain-Verified Logs"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Compliance</a:t>
            </a:r>
            <a:r>
              <a:rPr lang="en-US" sz="1200" dirty="0">
                <a:solidFill>
                  <a:schemeClr val="bg1"/>
                </a:solidFill>
              </a:rPr>
              <a:t>: "HIPAA + ABDM Certified"</a:t>
            </a:r>
            <a:endParaRPr lang="en-IN" sz="1200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D2EBBB-AE85-2F9C-E40C-22CDFA840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15506"/>
              </p:ext>
            </p:extLst>
          </p:nvPr>
        </p:nvGraphicFramePr>
        <p:xfrm>
          <a:off x="4121712" y="966833"/>
          <a:ext cx="4515751" cy="2138353"/>
        </p:xfrm>
        <a:graphic>
          <a:graphicData uri="http://schemas.openxmlformats.org/drawingml/2006/table">
            <a:tbl>
              <a:tblPr>
                <a:tableStyleId>{9F941C55-09F1-4780-843B-45079A47C0C6}</a:tableStyleId>
              </a:tblPr>
              <a:tblGrid>
                <a:gridCol w="1348512">
                  <a:extLst>
                    <a:ext uri="{9D8B030D-6E8A-4147-A177-3AD203B41FA5}">
                      <a16:colId xmlns:a16="http://schemas.microsoft.com/office/drawing/2014/main" val="2932306361"/>
                    </a:ext>
                  </a:extLst>
                </a:gridCol>
                <a:gridCol w="1248619">
                  <a:extLst>
                    <a:ext uri="{9D8B030D-6E8A-4147-A177-3AD203B41FA5}">
                      <a16:colId xmlns:a16="http://schemas.microsoft.com/office/drawing/2014/main" val="1114250986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2767671042"/>
                    </a:ext>
                  </a:extLst>
                </a:gridCol>
                <a:gridCol w="959310">
                  <a:extLst>
                    <a:ext uri="{9D8B030D-6E8A-4147-A177-3AD203B41FA5}">
                      <a16:colId xmlns:a16="http://schemas.microsoft.com/office/drawing/2014/main" val="2692560059"/>
                    </a:ext>
                  </a:extLst>
                </a:gridCol>
              </a:tblGrid>
              <a:tr h="25509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Feature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DB931"/>
                          </a:solidFill>
                          <a:effectLst/>
                        </a:rPr>
                        <a:t>Apollo</a:t>
                      </a:r>
                      <a:endParaRPr lang="en-IN" sz="1400" b="0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solidFill>
                            <a:srgbClr val="FDB931"/>
                          </a:solidFill>
                          <a:effectLst/>
                        </a:rPr>
                        <a:t>Fortis</a:t>
                      </a:r>
                      <a:endParaRPr lang="en-IN" sz="1400" b="0" i="0" u="none" strike="noStrike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solidFill>
                            <a:srgbClr val="FDB931"/>
                          </a:solidFill>
                          <a:effectLst/>
                        </a:rPr>
                        <a:t>Max</a:t>
                      </a:r>
                      <a:endParaRPr lang="en-IN" sz="1400" b="0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578225"/>
                  </a:ext>
                </a:extLst>
              </a:tr>
              <a:tr h="50571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solidFill>
                            <a:srgbClr val="FDB931"/>
                          </a:solidFill>
                          <a:effectLst/>
                        </a:rPr>
                        <a:t>Data Encryption</a:t>
                      </a:r>
                      <a:endParaRPr lang="en-IN" sz="1400" b="1" i="0" u="none" strike="noStrike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AES-256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AES-128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TLS 1.2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6566267"/>
                  </a:ext>
                </a:extLst>
              </a:tr>
              <a:tr h="6887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Audit Logs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Blockchain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Manual Spreadsheets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Basic Database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0493908"/>
                  </a:ext>
                </a:extLst>
              </a:tr>
              <a:tr h="68877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Compliance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HIPAA + GDPR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ISO 27001 Only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None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12785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8C684A4-64E5-8D91-E434-141AAF864688}"/>
              </a:ext>
            </a:extLst>
          </p:cNvPr>
          <p:cNvSpPr/>
          <p:nvPr/>
        </p:nvSpPr>
        <p:spPr>
          <a:xfrm>
            <a:off x="4995192" y="3294863"/>
            <a:ext cx="3642271" cy="1462481"/>
          </a:xfrm>
          <a:prstGeom prst="rect">
            <a:avLst/>
          </a:prstGeom>
          <a:solidFill>
            <a:srgbClr val="488492"/>
          </a:solidFill>
          <a:ln>
            <a:solidFill>
              <a:srgbClr val="FDB9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"</a:t>
            </a:r>
            <a:r>
              <a:rPr lang="en-US" sz="1200" dirty="0"/>
              <a:t>In 2023, Fortis suffered a ransomware attack exposing 500K patient records – while Apollo blocked 10K+ attacks with zero breaches.“</a:t>
            </a:r>
          </a:p>
          <a:p>
            <a:pPr algn="ctr"/>
            <a:r>
              <a:rPr lang="en-US" sz="1200" b="1" dirty="0">
                <a:solidFill>
                  <a:srgbClr val="FDB931"/>
                </a:solidFill>
              </a:rPr>
              <a:t>Source Link:</a:t>
            </a:r>
            <a:br>
              <a:rPr lang="en-US" sz="1200" dirty="0"/>
            </a:br>
            <a:r>
              <a:rPr lang="en-US" sz="1200" dirty="0">
                <a:solidFill>
                  <a:schemeClr val="tx1"/>
                </a:solidFill>
              </a:rPr>
              <a:t>https://cyberpress.org/breach-of-fortis-healthcare-data/</a:t>
            </a:r>
            <a:endParaRPr lang="en-IN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261799-7B12-24FE-920A-5EB66B08D458}"/>
              </a:ext>
            </a:extLst>
          </p:cNvPr>
          <p:cNvSpPr/>
          <p:nvPr/>
        </p:nvSpPr>
        <p:spPr>
          <a:xfrm>
            <a:off x="300797" y="3884515"/>
            <a:ext cx="4438843" cy="670753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DB931"/>
                </a:solidFill>
              </a:rPr>
              <a:t>"Apollo’s cybersecurity tools reduced phishing attempts by 95% (2022-2023)."</a:t>
            </a:r>
          </a:p>
        </p:txBody>
      </p:sp>
    </p:spTree>
    <p:extLst>
      <p:ext uri="{BB962C8B-B14F-4D97-AF65-F5344CB8AC3E}">
        <p14:creationId xmlns:p14="http://schemas.microsoft.com/office/powerpoint/2010/main" val="310315978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14ABA75B-D91A-A9DC-0B68-9F37530D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B4DD896A-4DA8-F0E2-67E5-92A0DB17D513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F99C2-E75C-62A6-B14F-518AD279C2BE}"/>
              </a:ext>
            </a:extLst>
          </p:cNvPr>
          <p:cNvSpPr txBox="1"/>
          <p:nvPr/>
        </p:nvSpPr>
        <p:spPr>
          <a:xfrm>
            <a:off x="300797" y="472440"/>
            <a:ext cx="8185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Turning EHR Challenges into Opportunities: Apollo’s IT Playbook</a:t>
            </a:r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6C01801C-A312-B68B-844C-2729AAFE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80" y="386156"/>
            <a:ext cx="526167" cy="4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745EAA-A8EE-EE53-65E7-5A215615C0E8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3CEBFF-44A9-845A-68BC-95CF6D68AB1D}"/>
              </a:ext>
            </a:extLst>
          </p:cNvPr>
          <p:cNvSpPr/>
          <p:nvPr/>
        </p:nvSpPr>
        <p:spPr>
          <a:xfrm>
            <a:off x="364593" y="1536976"/>
            <a:ext cx="4111878" cy="2806609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DB931"/>
                </a:solidFill>
              </a:rPr>
              <a:t>  Challenges:</a:t>
            </a:r>
          </a:p>
          <a:p>
            <a:endParaRPr lang="en-IN" b="1" dirty="0">
              <a:solidFill>
                <a:srgbClr val="FDB93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Doctor Resistance: </a:t>
            </a:r>
            <a:r>
              <a:rPr lang="en-US" sz="1100" dirty="0"/>
              <a:t>"65% of clinicians initially rejected EHR due to complex UI“</a:t>
            </a:r>
          </a:p>
          <a:p>
            <a:pPr algn="just"/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Legacy System Migration: </a:t>
            </a:r>
            <a:r>
              <a:rPr lang="en-US" sz="1100" dirty="0"/>
              <a:t>"3+ years of patient data stuck in outdated formats“</a:t>
            </a:r>
          </a:p>
          <a:p>
            <a:pPr algn="just"/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Interoperability Gaps: </a:t>
            </a:r>
            <a:r>
              <a:rPr lang="en-US" sz="1100" dirty="0"/>
              <a:t>"Labs/insurers use incompatible systems”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F096D4-8A2C-04A7-D64D-DBABFE83B662}"/>
              </a:ext>
            </a:extLst>
          </p:cNvPr>
          <p:cNvSpPr/>
          <p:nvPr/>
        </p:nvSpPr>
        <p:spPr>
          <a:xfrm>
            <a:off x="4731327" y="1536976"/>
            <a:ext cx="4111876" cy="2862027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DB931"/>
                </a:solidFill>
              </a:rPr>
              <a:t> Apollo’s IT Solutions:</a:t>
            </a:r>
          </a:p>
          <a:p>
            <a:endParaRPr lang="en-IN" b="1" dirty="0">
              <a:solidFill>
                <a:srgbClr val="FDB93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For Doctor Resistance: </a:t>
            </a:r>
            <a:r>
              <a:rPr lang="en-US" sz="1100" dirty="0"/>
              <a:t>"Gamified training boosted adoption from 60% → 85% in 6 months"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Legacy Migration:  </a:t>
            </a:r>
            <a:r>
              <a:rPr lang="en-US" sz="1100" dirty="0"/>
              <a:t>"Phased data mapping cut errors by 40% (No downtime)"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100" b="1" dirty="0"/>
              <a:t>Interoperability: </a:t>
            </a:r>
            <a:r>
              <a:rPr lang="en-US" sz="1100" dirty="0"/>
              <a:t>"FHIR APIs integrated 50+ external partners"</a:t>
            </a:r>
          </a:p>
        </p:txBody>
      </p:sp>
    </p:spTree>
    <p:extLst>
      <p:ext uri="{BB962C8B-B14F-4D97-AF65-F5344CB8AC3E}">
        <p14:creationId xmlns:p14="http://schemas.microsoft.com/office/powerpoint/2010/main" val="241709696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56833341-D1C9-F2D2-A468-26F314B6C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40A43C3F-60BA-0B21-82D0-D66215FE2C44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D7792-0041-71D6-0446-0E80B0254E03}"/>
              </a:ext>
            </a:extLst>
          </p:cNvPr>
          <p:cNvSpPr txBox="1"/>
          <p:nvPr/>
        </p:nvSpPr>
        <p:spPr>
          <a:xfrm>
            <a:off x="184299" y="386156"/>
            <a:ext cx="7961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488492"/>
                </a:solidFill>
                <a:latin typeface="Arial Black" panose="020B0A04020102020204" pitchFamily="34" charset="0"/>
              </a:rPr>
              <a:t>EHR Adoption &amp; Efficiency Gains: Apollo's Digital Leap</a:t>
            </a:r>
            <a:endParaRPr lang="en-IN" sz="20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B4804DE3-1B64-1BDB-E860-6FA10EE79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80" y="386156"/>
            <a:ext cx="526167" cy="4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5B5E08-B1D9-FEC1-E126-3B5893538CF9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AF6F86-C0DD-3EC3-7952-A6FEB7239948}"/>
              </a:ext>
            </a:extLst>
          </p:cNvPr>
          <p:cNvSpPr/>
          <p:nvPr/>
        </p:nvSpPr>
        <p:spPr>
          <a:xfrm>
            <a:off x="290623" y="799915"/>
            <a:ext cx="4281377" cy="3638611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DB931"/>
                </a:solidFill>
              </a:rPr>
              <a:t>  </a:t>
            </a:r>
            <a:r>
              <a:rPr lang="en-US" b="1" dirty="0">
                <a:solidFill>
                  <a:srgbClr val="FDB931"/>
                </a:solidFill>
              </a:rPr>
              <a:t>Higher clinician adoption (process change)</a:t>
            </a:r>
            <a:r>
              <a:rPr lang="en-IN" b="1" dirty="0">
                <a:solidFill>
                  <a:srgbClr val="FDB931"/>
                </a:solidFill>
              </a:rPr>
              <a:t>:</a:t>
            </a: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788E-87E3-9C0E-4F4D-8AB37A56EDE4}"/>
              </a:ext>
            </a:extLst>
          </p:cNvPr>
          <p:cNvSpPr txBox="1"/>
          <p:nvPr/>
        </p:nvSpPr>
        <p:spPr>
          <a:xfrm>
            <a:off x="687571" y="4102530"/>
            <a:ext cx="65780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solidFill>
                  <a:srgbClr val="FDB931"/>
                </a:solidFill>
              </a:rPr>
              <a:t>Pre-EHR (2022) → Training Phase → Post-EHR (2023)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9FA0AB-DF78-6046-6EAB-117F1EBD1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15" y="1491884"/>
            <a:ext cx="3611497" cy="25178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755C79-8F25-9408-3883-6D317F8832B4}"/>
              </a:ext>
            </a:extLst>
          </p:cNvPr>
          <p:cNvSpPr/>
          <p:nvPr/>
        </p:nvSpPr>
        <p:spPr>
          <a:xfrm>
            <a:off x="4619170" y="821890"/>
            <a:ext cx="4281377" cy="3638611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DB931"/>
                </a:solidFill>
              </a:rPr>
              <a:t>   Efficiency Gains:</a:t>
            </a: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  <a:p>
            <a:endParaRPr lang="en-IN" b="1" dirty="0">
              <a:solidFill>
                <a:srgbClr val="FDB93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BBA08-2CDD-0DA0-DECC-BE483561AB69}"/>
              </a:ext>
            </a:extLst>
          </p:cNvPr>
          <p:cNvSpPr txBox="1"/>
          <p:nvPr/>
        </p:nvSpPr>
        <p:spPr>
          <a:xfrm>
            <a:off x="290623" y="4460501"/>
            <a:ext cx="43285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488492"/>
                </a:solidFill>
              </a:rPr>
              <a:t>Source:  </a:t>
            </a:r>
            <a:r>
              <a:rPr lang="en-IN" sz="1100" dirty="0">
                <a:solidFill>
                  <a:srgbClr val="48849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https://www.apollohospitals.com/annual-reports/</a:t>
            </a:r>
            <a:br>
              <a:rPr lang="en-IN" sz="1100" dirty="0">
                <a:solidFill>
                  <a:srgbClr val="488492"/>
                </a:solidFill>
              </a:rPr>
            </a:br>
            <a:r>
              <a:rPr lang="en-IN" sz="1100" dirty="0">
                <a:solidFill>
                  <a:srgbClr val="488492"/>
                </a:solidFill>
              </a:rPr>
              <a:t>                </a:t>
            </a:r>
            <a:r>
              <a:rPr lang="en-IN" sz="1100" dirty="0">
                <a:solidFill>
                  <a:srgbClr val="48849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https://www.pwc.in/industries/healthcare.html</a:t>
            </a:r>
            <a:endParaRPr lang="en-IN" sz="1100" dirty="0">
              <a:solidFill>
                <a:srgbClr val="488492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E0FF28-A1A0-3316-9779-2D4B2C1CB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520" y="1534661"/>
            <a:ext cx="4046676" cy="24323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7CF3EC2-0A95-E662-A7A6-8255DE07F926}"/>
              </a:ext>
            </a:extLst>
          </p:cNvPr>
          <p:cNvSpPr txBox="1"/>
          <p:nvPr/>
        </p:nvSpPr>
        <p:spPr>
          <a:xfrm>
            <a:off x="4437320" y="4438526"/>
            <a:ext cx="4813005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solidFill>
                  <a:srgbClr val="488492"/>
                </a:solidFill>
              </a:rPr>
              <a:t>Source: </a:t>
            </a:r>
            <a:r>
              <a:rPr lang="en-US" sz="1050" dirty="0">
                <a:solidFill>
                  <a:srgbClr val="488492"/>
                </a:solidFill>
              </a:rPr>
              <a:t>Apollo Hospitals Internal Audit Report, 2023; Economic Times HealthTech Insights, 2023.</a:t>
            </a:r>
            <a:endParaRPr lang="en-IN" sz="1050" dirty="0">
              <a:solidFill>
                <a:srgbClr val="488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4116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622CDA73-3A70-D454-190B-48C70DA4C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F47614A8-9623-1F25-F172-B98B70ACE892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D18E4-FE9A-E2AE-A118-9C02B48ED0A5}"/>
              </a:ext>
            </a:extLst>
          </p:cNvPr>
          <p:cNvSpPr txBox="1"/>
          <p:nvPr/>
        </p:nvSpPr>
        <p:spPr>
          <a:xfrm>
            <a:off x="327661" y="397038"/>
            <a:ext cx="8104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The Future of EHR – Apollo’s IT Roadmap</a:t>
            </a:r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E4E47404-C4E6-9D77-8791-FFDC4AEDA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23" y="386156"/>
            <a:ext cx="468824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F66ED2-C480-2564-C15F-012FB0AD2D06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6649668-F481-76DF-A9B8-532F76007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014694"/>
              </p:ext>
            </p:extLst>
          </p:nvPr>
        </p:nvGraphicFramePr>
        <p:xfrm>
          <a:off x="521778" y="990601"/>
          <a:ext cx="8104062" cy="3611881"/>
        </p:xfrm>
        <a:graphic>
          <a:graphicData uri="http://schemas.openxmlformats.org/drawingml/2006/table">
            <a:tbl>
              <a:tblPr>
                <a:tableStyleId>{9F941C55-09F1-4780-843B-45079A47C0C6}</a:tableStyleId>
              </a:tblPr>
              <a:tblGrid>
                <a:gridCol w="2429665">
                  <a:extLst>
                    <a:ext uri="{9D8B030D-6E8A-4147-A177-3AD203B41FA5}">
                      <a16:colId xmlns:a16="http://schemas.microsoft.com/office/drawing/2014/main" val="3605586795"/>
                    </a:ext>
                  </a:extLst>
                </a:gridCol>
                <a:gridCol w="5674397">
                  <a:extLst>
                    <a:ext uri="{9D8B030D-6E8A-4147-A177-3AD203B41FA5}">
                      <a16:colId xmlns:a16="http://schemas.microsoft.com/office/drawing/2014/main" val="1146207533"/>
                    </a:ext>
                  </a:extLst>
                </a:gridCol>
              </a:tblGrid>
              <a:tr h="52388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DB931"/>
                          </a:solidFill>
                        </a:rPr>
                        <a:t>Innovation Area</a:t>
                      </a:r>
                      <a:endParaRPr lang="en-IN" dirty="0">
                        <a:solidFill>
                          <a:srgbClr val="FDB931"/>
                        </a:solidFill>
                      </a:endParaRPr>
                    </a:p>
                  </a:txBody>
                  <a:tcPr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Details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rgbClr val="4884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593269"/>
                  </a:ext>
                </a:extLst>
              </a:tr>
              <a:tr h="7541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Voice-Enabled EHR</a:t>
                      </a:r>
                      <a:endParaRPr lang="en-IN" sz="12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Doctors use voice commands (e.g., via Amazon Alexa APIs) to retrieve/update patient records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extLst>
                  <a:ext uri="{0D108BD9-81ED-4DB2-BD59-A6C34878D82A}">
                    <a16:rowId xmlns:a16="http://schemas.microsoft.com/office/drawing/2014/main" val="1707525352"/>
                  </a:ext>
                </a:extLst>
              </a:tr>
              <a:tr h="6033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AI-Powered Clinical Decisions</a:t>
                      </a:r>
                      <a:endParaRPr lang="en-IN" sz="12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Apollo developing AI modules to suggest treatments based on symptoms &amp; history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extLst>
                  <a:ext uri="{0D108BD9-81ED-4DB2-BD59-A6C34878D82A}">
                    <a16:rowId xmlns:a16="http://schemas.microsoft.com/office/drawing/2014/main" val="1377226419"/>
                  </a:ext>
                </a:extLst>
              </a:tr>
              <a:tr h="52388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Blockchain for Data Sharing</a:t>
                      </a:r>
                      <a:endParaRPr lang="en-IN" sz="12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Expanding blockchain from audit logs to multi-hospital patient record exchange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extLst>
                  <a:ext uri="{0D108BD9-81ED-4DB2-BD59-A6C34878D82A}">
                    <a16:rowId xmlns:a16="http://schemas.microsoft.com/office/drawing/2014/main" val="2035468169"/>
                  </a:ext>
                </a:extLst>
              </a:tr>
              <a:tr h="6033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Patient-Doctor Chatbots</a:t>
                      </a:r>
                      <a:endParaRPr lang="en-IN" sz="12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24/7 AI-based medical assistant integrated into Apollo 24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extLst>
                  <a:ext uri="{0D108BD9-81ED-4DB2-BD59-A6C34878D82A}">
                    <a16:rowId xmlns:a16="http://schemas.microsoft.com/office/drawing/2014/main" val="1837080321"/>
                  </a:ext>
                </a:extLst>
              </a:tr>
              <a:tr h="60331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i="0" u="none" strike="noStrike" dirty="0">
                          <a:solidFill>
                            <a:srgbClr val="FDB931"/>
                          </a:solidFill>
                          <a:effectLst/>
                          <a:latin typeface="Calibri" panose="020F0502020204030204" pitchFamily="34" charset="0"/>
                        </a:rPr>
                        <a:t>Interoperability with ABDM</a:t>
                      </a:r>
                    </a:p>
                  </a:txBody>
                  <a:tcPr marL="7168" marR="7168" marT="7168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Full-scale alignment with Ayushman Bharat Digital Mission through open APIs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7168" marR="7168" marT="7168" marB="0" anchor="ctr"/>
                </a:tc>
                <a:extLst>
                  <a:ext uri="{0D108BD9-81ED-4DB2-BD59-A6C34878D82A}">
                    <a16:rowId xmlns:a16="http://schemas.microsoft.com/office/drawing/2014/main" val="11718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745277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74E3C221-A3AA-1A1D-953F-B9E325FD6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20ACFB0E-E94E-1712-951F-377C4EA65F36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3F5ACC-7AAE-FB14-B30A-A7FD09B9B4B5}"/>
              </a:ext>
            </a:extLst>
          </p:cNvPr>
          <p:cNvSpPr txBox="1"/>
          <p:nvPr/>
        </p:nvSpPr>
        <p:spPr>
          <a:xfrm>
            <a:off x="327661" y="397038"/>
            <a:ext cx="8104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Summary &amp; Insights: </a:t>
            </a:r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Where Apollo Stands in EHR Innovation</a:t>
            </a:r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B42D7161-58B2-B472-B5D4-187B87614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23" y="386156"/>
            <a:ext cx="468824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179A61-DE71-0B5A-FDE2-D4A772C39898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E9315-12F4-F788-EDB4-E5367B7B57CE}"/>
              </a:ext>
            </a:extLst>
          </p:cNvPr>
          <p:cNvSpPr txBox="1"/>
          <p:nvPr/>
        </p:nvSpPr>
        <p:spPr>
          <a:xfrm>
            <a:off x="327661" y="1254467"/>
            <a:ext cx="65303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DB931"/>
                </a:solidFill>
              </a:rPr>
              <a:t>✅ </a:t>
            </a:r>
            <a:r>
              <a:rPr lang="en-IN" b="1" dirty="0">
                <a:solidFill>
                  <a:srgbClr val="FDB931"/>
                </a:solidFill>
              </a:rPr>
              <a:t>Key Summary Points: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D26091-D14A-8D99-DEDC-059540E99BE0}"/>
              </a:ext>
            </a:extLst>
          </p:cNvPr>
          <p:cNvSpPr/>
          <p:nvPr/>
        </p:nvSpPr>
        <p:spPr>
          <a:xfrm>
            <a:off x="300797" y="1650231"/>
            <a:ext cx="2676671" cy="2989781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DB931"/>
                </a:solidFill>
              </a:rPr>
              <a:t>Apollo Leads the Pack:</a:t>
            </a:r>
          </a:p>
          <a:p>
            <a:endParaRPr lang="en-US" b="1" dirty="0">
              <a:solidFill>
                <a:srgbClr val="FDB93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Highest EHR adoption rate (90% of departments)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Strong cloud-native architecture (AWS + HIPAA compliant)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End-to-end digital patient journey via Apollo 24|7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Advanced AI integration (especially in ICU, cardiology)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48AED1-509C-3A64-C298-B2F5640903E0}"/>
              </a:ext>
            </a:extLst>
          </p:cNvPr>
          <p:cNvSpPr/>
          <p:nvPr/>
        </p:nvSpPr>
        <p:spPr>
          <a:xfrm>
            <a:off x="3135725" y="1650230"/>
            <a:ext cx="2676671" cy="2989781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DB931"/>
                </a:solidFill>
              </a:rPr>
              <a:t>Security &amp; Interoperability</a:t>
            </a:r>
          </a:p>
          <a:p>
            <a:endParaRPr lang="en-US" b="1" dirty="0">
              <a:solidFill>
                <a:srgbClr val="FDB93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Blockchain-backed data audits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Full FHIR integration for ABDM alignment</a:t>
            </a:r>
          </a:p>
          <a:p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Zero major breaches in recent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7B05BA-78C8-1D30-7ED1-D0B788FFA110}"/>
              </a:ext>
            </a:extLst>
          </p:cNvPr>
          <p:cNvSpPr/>
          <p:nvPr/>
        </p:nvSpPr>
        <p:spPr>
          <a:xfrm>
            <a:off x="5989464" y="1650230"/>
            <a:ext cx="2676671" cy="2989781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DB931"/>
                </a:solidFill>
              </a:rPr>
              <a:t>Competitor Landscape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Max and Fortis are progressing in cloud + mobile integration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MIOT</a:t>
            </a:r>
            <a:r>
              <a:rPr lang="en-US" sz="1200" dirty="0"/>
              <a:t> still relies on older, local systems with minimal AI or API capability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9760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5FFCD922-9BF1-235A-AF76-BA6A317C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7FEC345E-21AD-F8DC-9A74-5051D536E59B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E60381-BFF1-1685-B600-648200916854}"/>
              </a:ext>
            </a:extLst>
          </p:cNvPr>
          <p:cNvSpPr txBox="1"/>
          <p:nvPr/>
        </p:nvSpPr>
        <p:spPr>
          <a:xfrm>
            <a:off x="327661" y="397038"/>
            <a:ext cx="81040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Recommendations for Future EHR Excellence</a:t>
            </a: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B1FD1C4A-5102-B893-5180-901C3E51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23" y="386156"/>
            <a:ext cx="468824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6E91EB-4A74-CE4F-3DD9-6430B56165E1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FE75B-B32D-7F2A-AED8-031DC5AC9EDB}"/>
              </a:ext>
            </a:extLst>
          </p:cNvPr>
          <p:cNvSpPr txBox="1"/>
          <p:nvPr/>
        </p:nvSpPr>
        <p:spPr>
          <a:xfrm>
            <a:off x="793487" y="1133751"/>
            <a:ext cx="7638235" cy="3229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DB931"/>
                </a:solidFill>
              </a:rPr>
              <a:t>✅ For Apollo Hospitals:</a:t>
            </a:r>
          </a:p>
          <a:p>
            <a:endParaRPr lang="en-IN" dirty="0">
              <a:solidFill>
                <a:srgbClr val="FDB93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488492"/>
                </a:solidFill>
              </a:rPr>
              <a:t>ABDM Integration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88492"/>
                </a:solidFill>
              </a:rPr>
              <a:t>Fully align with Ayushman Bharat Digital Mission using advanced FHIR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88492"/>
                </a:solidFill>
              </a:rPr>
              <a:t>Enable seamless patient data sharing across public and private networks.</a:t>
            </a:r>
          </a:p>
          <a:p>
            <a:endParaRPr lang="en-IN" dirty="0">
              <a:solidFill>
                <a:srgbClr val="4884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488492"/>
                </a:solidFill>
              </a:rPr>
              <a:t>Scale AI Modules Across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88492"/>
                </a:solidFill>
              </a:rPr>
              <a:t>Expand predictive analytics beyond ICU to oncology, emergency, and chronic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88492"/>
                </a:solidFill>
              </a:rPr>
              <a:t>Collaborate with startups or in-house teams for AI innovation</a:t>
            </a:r>
          </a:p>
          <a:p>
            <a:endParaRPr lang="en-IN" dirty="0">
              <a:solidFill>
                <a:srgbClr val="48849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488492"/>
                </a:solidFill>
              </a:rPr>
              <a:t>Continuous IT Training &amp; Feedback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88492"/>
                </a:solidFill>
              </a:rPr>
              <a:t>Internal IT teams and clinicians must receive regular training on AI-EHR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488492"/>
                </a:solidFill>
              </a:rPr>
              <a:t>Gather real-time user feedback to refine workflows</a:t>
            </a:r>
          </a:p>
          <a:p>
            <a:endParaRPr lang="en-IN" b="1" dirty="0">
              <a:solidFill>
                <a:srgbClr val="FDB9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12271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6A0EB25B-CE9C-FAAE-A5DD-1E91D2533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AAA27FD6-E3DA-333B-D5E5-AD2C2F2CF041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D05D0-6BD2-5F55-4787-469EF7F0AE0B}"/>
              </a:ext>
            </a:extLst>
          </p:cNvPr>
          <p:cNvSpPr txBox="1"/>
          <p:nvPr/>
        </p:nvSpPr>
        <p:spPr>
          <a:xfrm>
            <a:off x="3446003" y="397038"/>
            <a:ext cx="4985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THANK YOU</a:t>
            </a: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FFCCABF0-C399-F50B-67CE-1755155BD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723" y="386156"/>
            <a:ext cx="468824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C8FB61-68C2-76AB-256C-E34E0156F023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052" name="Picture 4" descr="Apollo Hospitals">
            <a:extLst>
              <a:ext uri="{FF2B5EF4-FFF2-40B4-BE49-F238E27FC236}">
                <a16:creationId xmlns:a16="http://schemas.microsoft.com/office/drawing/2014/main" id="{0E395041-131A-0FDF-0C05-175756A60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60" y="838807"/>
            <a:ext cx="4891531" cy="314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87E0A-276D-5046-BED6-C64BD24B8FEA}"/>
              </a:ext>
            </a:extLst>
          </p:cNvPr>
          <p:cNvSpPr txBox="1"/>
          <p:nvPr/>
        </p:nvSpPr>
        <p:spPr>
          <a:xfrm>
            <a:off x="1403498" y="4401184"/>
            <a:ext cx="6478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488492"/>
                </a:solidFill>
              </a:rPr>
              <a:t>Source</a:t>
            </a:r>
            <a:r>
              <a:rPr lang="en-IN" sz="1200" dirty="0">
                <a:solidFill>
                  <a:srgbClr val="488492"/>
                </a:solidFill>
              </a:rPr>
              <a:t>: </a:t>
            </a:r>
            <a:r>
              <a:rPr lang="en-IN" sz="1200" dirty="0">
                <a:solidFill>
                  <a:srgbClr val="48849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https://docs.google.com/document/d/19y_3V3896o42y--l65WTxO7QbrjyV_gA/edit?usp=sharing&amp;ouid=109445018799605602524&amp;rtpof=true&amp;sd=true</a:t>
            </a:r>
            <a:endParaRPr lang="en-IN" sz="1200" dirty="0">
              <a:solidFill>
                <a:srgbClr val="488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529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CE339-30CE-0BEB-4180-AE83EA8A2026}"/>
              </a:ext>
            </a:extLst>
          </p:cNvPr>
          <p:cNvSpPr txBox="1"/>
          <p:nvPr/>
        </p:nvSpPr>
        <p:spPr>
          <a:xfrm>
            <a:off x="472440" y="472440"/>
            <a:ext cx="7673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                                   Agenda</a:t>
            </a:r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C2763468-FD05-4FE1-78FF-C17CBF3CC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80" y="386156"/>
            <a:ext cx="526167" cy="4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BEC785-D381-38BD-286D-B6CB40AD9212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AC040D7-5D93-E2F4-5768-44A1CF6F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74" y="835532"/>
            <a:ext cx="854132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solidFill>
                  <a:srgbClr val="FDB931"/>
                </a:solidFill>
                <a:latin typeface="Arial" panose="020B0604020202020204" pitchFamily="34" charset="0"/>
              </a:rPr>
              <a:t>Introduction to Electronic Health Records (EHR)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Role of IT Department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ABDM Initiative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Why Compare Apollo Hospitals with Other Premium Providers?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Overview of EHR Platforms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EHR Adoption Rate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IT Infrastructure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Clinical &amp; Patient Benefits: IT-Driven Outcomes of EHR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How Apollo Outperforms Competitors on Cybersecurity?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Patient Impact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Turning EHR Challenges into Opportunities: Apollo’s IT Playbook</a:t>
            </a:r>
            <a:endParaRPr lang="en-US" altLang="en-US" b="1" dirty="0">
              <a:solidFill>
                <a:srgbClr val="FDB93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Future IT Roadmap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Summary &amp; Insights: Where Apollo Stands in EHR Innovation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DB931"/>
                </a:solidFill>
                <a:effectLst/>
                <a:latin typeface="Arial" panose="020B0604020202020204" pitchFamily="34" charset="0"/>
              </a:rPr>
              <a:t>Recommendations for Future EHR Excellence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DB93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33FF35D9-5C13-8FCD-9A3C-6B374093B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FA98E0-818B-4C98-682F-76C97163B1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67" t="3848" r="14834" b="5198"/>
          <a:stretch>
            <a:fillRect/>
          </a:stretch>
        </p:blipFill>
        <p:spPr>
          <a:xfrm>
            <a:off x="5455921" y="976906"/>
            <a:ext cx="3345180" cy="3623944"/>
          </a:xfrm>
          <a:prstGeom prst="rect">
            <a:avLst/>
          </a:prstGeom>
        </p:spPr>
      </p:pic>
      <p:sp>
        <p:nvSpPr>
          <p:cNvPr id="259" name="Google Shape;259;p35">
            <a:extLst>
              <a:ext uri="{FF2B5EF4-FFF2-40B4-BE49-F238E27FC236}">
                <a16:creationId xmlns:a16="http://schemas.microsoft.com/office/drawing/2014/main" id="{E17053BC-B414-2224-AE29-FB0A971D0B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2899" y="1229450"/>
            <a:ext cx="8458201" cy="36702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DB931"/>
                </a:solidFill>
                <a:effectLst/>
                <a:highlight>
                  <a:srgbClr val="FFFFFF"/>
                </a:highlight>
                <a:latin typeface="+mn-lt"/>
              </a:rPr>
              <a:t>What is an EHR?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i="0" dirty="0">
                <a:solidFill>
                  <a:srgbClr val="FDB931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A secure, digital version of a patient’s full medical history — accessible</a:t>
            </a:r>
          </a:p>
          <a:p>
            <a:pPr marL="0" indent="0"/>
            <a: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 anytime, anywhere.</a:t>
            </a:r>
            <a:b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</a:br>
            <a:endParaRPr lang="en-US" sz="1200" i="0" dirty="0">
              <a:solidFill>
                <a:srgbClr val="488492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DB931"/>
                </a:solidFill>
                <a:effectLst/>
                <a:highlight>
                  <a:srgbClr val="FFFFFF"/>
                </a:highlight>
                <a:latin typeface="+mn-lt"/>
              </a:rPr>
              <a:t>Why It Matters to IT: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Powers real-time care through cloud &amp; APIs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Ensures data security, scalability &amp; compliance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Forms the backbone of digital hospitals</a:t>
            </a:r>
          </a:p>
          <a:p>
            <a:pPr marL="0" indent="0"/>
            <a:endParaRPr lang="en-US" sz="14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DB931"/>
                </a:solidFill>
                <a:effectLst/>
                <a:highlight>
                  <a:srgbClr val="FFFFFF"/>
                </a:highlight>
                <a:latin typeface="+mn-lt"/>
              </a:rPr>
              <a:t>Indian Context: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Driven by ABDM (Ayushman Bharat Digital Mission)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Push for interoperability and paperless health records</a:t>
            </a:r>
            <a:br>
              <a:rPr lang="en-US" sz="140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</a:rPr>
            </a:br>
            <a:endParaRPr lang="en-US" sz="14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0" indent="0"/>
            <a:endParaRPr lang="en-US" sz="14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pPr marL="0" indent="0"/>
            <a:r>
              <a:rPr lang="en-IN" sz="1400" dirty="0">
                <a:solidFill>
                  <a:srgbClr val="FDB931"/>
                </a:solidFill>
                <a:highlight>
                  <a:srgbClr val="FFFFFF"/>
                </a:highlight>
              </a:rPr>
              <a:t>                             </a:t>
            </a:r>
            <a:endParaRPr lang="en-US" sz="1400" i="0" dirty="0">
              <a:solidFill>
                <a:schemeClr val="tx1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0" indent="0"/>
            <a:endParaRPr lang="en-US" sz="1400" b="1" dirty="0">
              <a:solidFill>
                <a:srgbClr val="FDB931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781E7D20-F7CE-A9DD-3AB6-CAD6C1B69764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5624DD-B295-51B1-7F3F-220B50CE62C6}"/>
              </a:ext>
            </a:extLst>
          </p:cNvPr>
          <p:cNvSpPr txBox="1"/>
          <p:nvPr/>
        </p:nvSpPr>
        <p:spPr>
          <a:xfrm>
            <a:off x="472440" y="472440"/>
            <a:ext cx="7673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Introduction to Electronic Health Records (EHR)</a:t>
            </a:r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ACCC1E9F-7A10-0527-809A-45AD27D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80" y="386156"/>
            <a:ext cx="526167" cy="4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2E746A-44CB-31E1-20A2-FAA96F9B5FC4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24501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D1AA6DAD-54AA-65FE-D9F2-5630AC925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>
            <a:extLst>
              <a:ext uri="{FF2B5EF4-FFF2-40B4-BE49-F238E27FC236}">
                <a16:creationId xmlns:a16="http://schemas.microsoft.com/office/drawing/2014/main" id="{5C9E3615-85A7-FACA-F13F-BB06257DB0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3453" y="472440"/>
            <a:ext cx="8593417" cy="35266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DB931"/>
                </a:solidFill>
                <a:effectLst/>
                <a:highlight>
                  <a:srgbClr val="FFFFFF"/>
                </a:highlight>
                <a:latin typeface="+mn-lt"/>
              </a:rPr>
              <a:t>Why It Matters for IT Teams:</a:t>
            </a:r>
          </a:p>
          <a:p>
            <a:pPr marL="285750" indent="-14288"/>
            <a:r>
              <a:rPr lang="en-US" sz="1200" b="1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EHRs are not just medical tools—they’re complex IT ecosystems involving :</a:t>
            </a:r>
            <a:endParaRPr lang="en-US" sz="1200" b="1" dirty="0">
              <a:solidFill>
                <a:srgbClr val="488492"/>
              </a:solidFill>
              <a:highlight>
                <a:srgbClr val="FFFFFF"/>
              </a:highlight>
              <a:latin typeface="+mn-lt"/>
            </a:endParaRPr>
          </a:p>
          <a:p>
            <a:pPr marL="285750" indent="-14288"/>
            <a:endParaRPr lang="en-US" sz="1200" b="1" i="0" dirty="0">
              <a:solidFill>
                <a:srgbClr val="488492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marL="285750" indent="-14288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Cloud-hosted databases for real-time storage &amp; retrieval</a:t>
            </a:r>
          </a:p>
          <a:p>
            <a:pPr marL="285750" indent="-14288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APIs to ensure integration with labs, pharmacies, and insurers</a:t>
            </a:r>
          </a:p>
          <a:p>
            <a:pPr marL="285750" indent="-14288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Interoperability standards like HL7 and FHIR to talk to other systems.</a:t>
            </a:r>
          </a:p>
          <a:p>
            <a:pPr marL="285750" indent="-14288">
              <a:buFont typeface="Wingdings" panose="05000000000000000000" pitchFamily="2" charset="2"/>
              <a:buChar char="Ø"/>
            </a:pPr>
            <a:r>
              <a:rPr lang="en-US" sz="1200" i="0" dirty="0">
                <a:solidFill>
                  <a:srgbClr val="488492"/>
                </a:solidFill>
                <a:effectLst/>
                <a:highlight>
                  <a:srgbClr val="FFFFFF"/>
                </a:highlight>
                <a:latin typeface="+mn-lt"/>
              </a:rPr>
              <a:t>Security layers to protect sensitive patient data (encryption, audit trails).</a:t>
            </a:r>
            <a:endParaRPr lang="en-US" sz="1200" b="1" dirty="0">
              <a:solidFill>
                <a:srgbClr val="488492"/>
              </a:solidFill>
              <a:highlight>
                <a:srgbClr val="FFFFFF"/>
              </a:highlight>
              <a:latin typeface="+mn-lt"/>
            </a:endParaRPr>
          </a:p>
          <a:p>
            <a:pPr marL="0" indent="0"/>
            <a:endParaRPr lang="en-US" sz="1200" b="1" dirty="0">
              <a:solidFill>
                <a:srgbClr val="488492"/>
              </a:solidFill>
              <a:highlight>
                <a:srgbClr val="FFFFFF"/>
              </a:highlight>
              <a:latin typeface="+mn-lt"/>
            </a:endParaRPr>
          </a:p>
          <a:p>
            <a:pPr marL="0" indent="0"/>
            <a:endParaRPr lang="en-US" sz="1200" b="1" dirty="0">
              <a:solidFill>
                <a:srgbClr val="488492"/>
              </a:solidFill>
              <a:highlight>
                <a:srgbClr val="FFFFFF"/>
              </a:highlight>
              <a:latin typeface="+mn-lt"/>
            </a:endParaRPr>
          </a:p>
          <a:p>
            <a:pPr marL="0" indent="0"/>
            <a:endParaRPr lang="en-US" sz="1400" b="1" dirty="0">
              <a:solidFill>
                <a:srgbClr val="488492"/>
              </a:solidFill>
              <a:highlight>
                <a:srgbClr val="FFFFFF"/>
              </a:highlight>
              <a:latin typeface="+mn-lt"/>
            </a:endParaRPr>
          </a:p>
          <a:p>
            <a:pPr marL="0" indent="0"/>
            <a:endParaRPr lang="en-US" sz="1400" b="1" dirty="0">
              <a:solidFill>
                <a:srgbClr val="488492"/>
              </a:solidFill>
              <a:highlight>
                <a:srgbClr val="FFFFFF"/>
              </a:highlight>
              <a:latin typeface="+mn-lt"/>
            </a:endParaRPr>
          </a:p>
        </p:txBody>
      </p:sp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0CF6DC9E-21E1-7CCC-21F1-9E256498A676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56715-C8AD-FAC6-53B1-D5F343F7D85B}"/>
              </a:ext>
            </a:extLst>
          </p:cNvPr>
          <p:cNvSpPr txBox="1"/>
          <p:nvPr/>
        </p:nvSpPr>
        <p:spPr>
          <a:xfrm>
            <a:off x="472440" y="472440"/>
            <a:ext cx="76733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IT’s Role in EHR Implementation</a:t>
            </a:r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8A0D7AD1-D088-76A7-076C-334F51778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80" y="386156"/>
            <a:ext cx="526167" cy="4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BD932-A3D8-5589-6C87-47AF44FD0EEC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53C1FA-F486-060B-A333-E117FF8CD749}"/>
              </a:ext>
            </a:extLst>
          </p:cNvPr>
          <p:cNvSpPr/>
          <p:nvPr/>
        </p:nvSpPr>
        <p:spPr>
          <a:xfrm>
            <a:off x="307130" y="3451859"/>
            <a:ext cx="1653927" cy="430887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☁️</a:t>
            </a:r>
            <a:r>
              <a:rPr lang="en-IN" sz="1200" b="1" dirty="0">
                <a:solidFill>
                  <a:srgbClr val="488492"/>
                </a:solidFill>
              </a:rPr>
              <a:t>AWS / Azure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E68132-A1CC-F8C2-A9C4-95306646C683}"/>
              </a:ext>
            </a:extLst>
          </p:cNvPr>
          <p:cNvSpPr/>
          <p:nvPr/>
        </p:nvSpPr>
        <p:spPr>
          <a:xfrm>
            <a:off x="6354111" y="4121246"/>
            <a:ext cx="2077611" cy="430886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🤖</a:t>
            </a:r>
            <a:r>
              <a:rPr lang="en-US" sz="1200" b="1" dirty="0">
                <a:solidFill>
                  <a:srgbClr val="488492"/>
                </a:solidFill>
              </a:rPr>
              <a:t>Predictive Alerts, ICU Risk Scoring</a:t>
            </a:r>
            <a:r>
              <a:rPr lang="en-IN" sz="1200" b="1" dirty="0">
                <a:solidFill>
                  <a:srgbClr val="488492"/>
                </a:solidFill>
              </a:rPr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F0C38D-4847-D5CB-7BD5-F916A69FE532}"/>
              </a:ext>
            </a:extLst>
          </p:cNvPr>
          <p:cNvSpPr/>
          <p:nvPr/>
        </p:nvSpPr>
        <p:spPr>
          <a:xfrm>
            <a:off x="4180662" y="3451859"/>
            <a:ext cx="1902042" cy="430887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📱</a:t>
            </a:r>
            <a:r>
              <a:rPr lang="en-US" sz="1200" b="1" dirty="0">
                <a:solidFill>
                  <a:srgbClr val="488492"/>
                </a:solidFill>
              </a:rPr>
              <a:t>Doctor/Patient Apps (Apollo 24|7)</a:t>
            </a:r>
            <a:endParaRPr lang="en-IN" sz="1200" b="1" dirty="0">
              <a:solidFill>
                <a:srgbClr val="48849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2F5CA32-6C6E-23C0-BF0C-1DC0AD5E8A62}"/>
              </a:ext>
            </a:extLst>
          </p:cNvPr>
          <p:cNvSpPr/>
          <p:nvPr/>
        </p:nvSpPr>
        <p:spPr>
          <a:xfrm>
            <a:off x="6354112" y="3451859"/>
            <a:ext cx="2077610" cy="430886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🔒</a:t>
            </a:r>
            <a:r>
              <a:rPr lang="en-IN" b="1" dirty="0">
                <a:solidFill>
                  <a:srgbClr val="488492"/>
                </a:solidFill>
              </a:rPr>
              <a:t>Encryption + Access Control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FBFADC-5FC0-4A62-0E11-5E08C666196C}"/>
              </a:ext>
            </a:extLst>
          </p:cNvPr>
          <p:cNvSpPr/>
          <p:nvPr/>
        </p:nvSpPr>
        <p:spPr>
          <a:xfrm>
            <a:off x="2243896" y="3451859"/>
            <a:ext cx="1653927" cy="430887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🔗</a:t>
            </a:r>
            <a:r>
              <a:rPr lang="en-US" sz="1200" b="1" dirty="0">
                <a:solidFill>
                  <a:srgbClr val="488492"/>
                </a:solidFill>
              </a:rPr>
              <a:t>FHIR &amp; HL7 for System</a:t>
            </a:r>
            <a:endParaRPr lang="en-IN" sz="1200" b="1" dirty="0">
              <a:solidFill>
                <a:srgbClr val="48849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D11043-3685-AD2F-6E62-561F36DCE4BA}"/>
              </a:ext>
            </a:extLst>
          </p:cNvPr>
          <p:cNvSpPr/>
          <p:nvPr/>
        </p:nvSpPr>
        <p:spPr>
          <a:xfrm>
            <a:off x="3788384" y="4107455"/>
            <a:ext cx="2294319" cy="444677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🏛️</a:t>
            </a:r>
            <a:r>
              <a:rPr lang="en-US" sz="1200" b="1" dirty="0">
                <a:solidFill>
                  <a:srgbClr val="488492"/>
                </a:solidFill>
              </a:rPr>
              <a:t>Sync with Ayushman Bharat Digital Mission</a:t>
            </a:r>
            <a:endParaRPr lang="en-IN" sz="1200" b="1" dirty="0">
              <a:solidFill>
                <a:srgbClr val="48849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30A09E-B52F-BB3E-DBE1-73B19691D491}"/>
              </a:ext>
            </a:extLst>
          </p:cNvPr>
          <p:cNvSpPr/>
          <p:nvPr/>
        </p:nvSpPr>
        <p:spPr>
          <a:xfrm>
            <a:off x="1439365" y="4113901"/>
            <a:ext cx="2077611" cy="415586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🏥</a:t>
            </a:r>
            <a:r>
              <a:rPr lang="en-US" sz="1200" b="1" dirty="0">
                <a:solidFill>
                  <a:srgbClr val="488492"/>
                </a:solidFill>
              </a:rPr>
              <a:t>Labs, Pharmacies, Imaging Centers</a:t>
            </a:r>
            <a:endParaRPr lang="en-IN" sz="1200" b="1" dirty="0">
              <a:solidFill>
                <a:srgbClr val="488492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6C1D8D-C5CF-6752-590A-D44CD7982CDD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1961057" y="3667303"/>
            <a:ext cx="282839" cy="0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899BFB-E845-B193-A882-EF0EB34FDDD9}"/>
              </a:ext>
            </a:extLst>
          </p:cNvPr>
          <p:cNvCxnSpPr/>
          <p:nvPr/>
        </p:nvCxnSpPr>
        <p:spPr>
          <a:xfrm>
            <a:off x="3897823" y="3667302"/>
            <a:ext cx="282839" cy="0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0044DB-F7EA-6AED-5DF5-2EE1846C4E83}"/>
              </a:ext>
            </a:extLst>
          </p:cNvPr>
          <p:cNvCxnSpPr/>
          <p:nvPr/>
        </p:nvCxnSpPr>
        <p:spPr>
          <a:xfrm>
            <a:off x="6082703" y="3667302"/>
            <a:ext cx="282839" cy="0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51011F-04F3-E93B-86EE-BDDB22793B0A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 flipV="1">
            <a:off x="3516976" y="4321694"/>
            <a:ext cx="271408" cy="8100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638324-3388-E254-E8D4-AA6F4A03BF19}"/>
              </a:ext>
            </a:extLst>
          </p:cNvPr>
          <p:cNvCxnSpPr>
            <a:cxnSpLocks/>
          </p:cNvCxnSpPr>
          <p:nvPr/>
        </p:nvCxnSpPr>
        <p:spPr>
          <a:xfrm flipH="1" flipV="1">
            <a:off x="6082702" y="4344308"/>
            <a:ext cx="271408" cy="8100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11D6F4-2CE2-CBC9-0200-7A4F944305E3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7392917" y="3882745"/>
            <a:ext cx="0" cy="23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558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4E35C7C6-4F8F-6EEC-5589-25949069B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F4D0C532-A865-E0B6-0A9B-7E40A1927151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E5E6E-46F1-FA28-7284-51433580E168}"/>
              </a:ext>
            </a:extLst>
          </p:cNvPr>
          <p:cNvSpPr txBox="1"/>
          <p:nvPr/>
        </p:nvSpPr>
        <p:spPr>
          <a:xfrm>
            <a:off x="181369" y="453421"/>
            <a:ext cx="8253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India’s Digital Push – ABDM &amp; Apollo’s IT Alignment</a:t>
            </a:r>
          </a:p>
          <a:p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19EBDF6B-B056-4777-4280-15124888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386156"/>
            <a:ext cx="602367" cy="56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DF7A4D-FD8F-36B3-419C-D83B754F2AAB}"/>
              </a:ext>
            </a:extLst>
          </p:cNvPr>
          <p:cNvSpPr/>
          <p:nvPr/>
        </p:nvSpPr>
        <p:spPr>
          <a:xfrm>
            <a:off x="346779" y="1048720"/>
            <a:ext cx="4164765" cy="2722235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FDB931"/>
              </a:solidFill>
            </a:endParaRPr>
          </a:p>
          <a:p>
            <a:endParaRPr lang="en-US" b="1" dirty="0">
              <a:solidFill>
                <a:srgbClr val="FDB931"/>
              </a:solidFill>
            </a:endParaRPr>
          </a:p>
          <a:p>
            <a:r>
              <a:rPr lang="en-US" b="1" dirty="0">
                <a:solidFill>
                  <a:srgbClr val="FDB931"/>
                </a:solidFill>
              </a:rPr>
              <a:t>What is ABDM?</a:t>
            </a:r>
          </a:p>
          <a:p>
            <a:endParaRPr lang="en-US" b="1" dirty="0">
              <a:solidFill>
                <a:srgbClr val="FDB93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National digital health mission launched by the Government of India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Aims to create a unified digital health ecosystem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Key features: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</a:rPr>
              <a:t>Health ID (ABHA): Unique digital ID for every patient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bg1"/>
                </a:solidFill>
              </a:rPr>
              <a:t>DigiDoctor</a:t>
            </a:r>
            <a:r>
              <a:rPr lang="en-US" sz="1200" dirty="0">
                <a:solidFill>
                  <a:schemeClr val="bg1"/>
                </a:solidFill>
              </a:rPr>
              <a:t>: Verified registry of doctors</a:t>
            </a:r>
          </a:p>
          <a:p>
            <a:br>
              <a:rPr lang="en-IN" sz="1200" dirty="0">
                <a:solidFill>
                  <a:schemeClr val="bg1"/>
                </a:solidFill>
              </a:rPr>
            </a:br>
            <a:endParaRPr lang="en-IN" sz="1200" dirty="0">
              <a:solidFill>
                <a:schemeClr val="bg1"/>
              </a:solidFill>
            </a:endParaRPr>
          </a:p>
          <a:p>
            <a:pPr algn="just"/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D1ACCC-44F0-6678-255F-078D4D866259}"/>
              </a:ext>
            </a:extLst>
          </p:cNvPr>
          <p:cNvSpPr/>
          <p:nvPr/>
        </p:nvSpPr>
        <p:spPr>
          <a:xfrm>
            <a:off x="4658061" y="1048720"/>
            <a:ext cx="4164765" cy="2722235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DB931"/>
                </a:solidFill>
              </a:rPr>
              <a:t>Apollo’s IT Department Role:</a:t>
            </a:r>
          </a:p>
          <a:p>
            <a:endParaRPr lang="en-US" b="1" dirty="0">
              <a:solidFill>
                <a:srgbClr val="FDB93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Apollo integrated </a:t>
            </a:r>
            <a:r>
              <a:rPr lang="en-US" sz="1200" b="1" dirty="0"/>
              <a:t>ABHA ID creation</a:t>
            </a:r>
            <a:r>
              <a:rPr lang="en-US" sz="1200" dirty="0"/>
              <a:t> into patient registration.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EHR is compliant with </a:t>
            </a:r>
            <a:r>
              <a:rPr lang="en-US" sz="1200" b="1" dirty="0"/>
              <a:t>FHIR</a:t>
            </a:r>
            <a:r>
              <a:rPr lang="en-US" sz="1200" dirty="0"/>
              <a:t> (Fast Healthcare Interoperability Resources)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Developed </a:t>
            </a:r>
            <a:r>
              <a:rPr lang="en-US" sz="1200" b="1" dirty="0"/>
              <a:t>privacy &amp; consent modules</a:t>
            </a:r>
            <a:r>
              <a:rPr lang="en-US" sz="1200" dirty="0"/>
              <a:t> per government standards.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3933F0-BE5C-05B9-138F-804AA2970BA6}"/>
              </a:ext>
            </a:extLst>
          </p:cNvPr>
          <p:cNvSpPr/>
          <p:nvPr/>
        </p:nvSpPr>
        <p:spPr>
          <a:xfrm>
            <a:off x="307819" y="4019756"/>
            <a:ext cx="1653927" cy="430887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488492"/>
                </a:solidFill>
              </a:rPr>
              <a:t>   ABHA ID</a:t>
            </a:r>
            <a:endParaRPr lang="en-IN" sz="1200" b="1" dirty="0">
              <a:solidFill>
                <a:srgbClr val="488492"/>
              </a:solidFill>
            </a:endParaRPr>
          </a:p>
        </p:txBody>
      </p:sp>
      <p:pic>
        <p:nvPicPr>
          <p:cNvPr id="11" name="Graphic 10" descr="Employee badge">
            <a:extLst>
              <a:ext uri="{FF2B5EF4-FFF2-40B4-BE49-F238E27FC236}">
                <a16:creationId xmlns:a16="http://schemas.microsoft.com/office/drawing/2014/main" id="{0EDCE8F0-0650-28A1-4D0C-742A0D3F6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5946" y="4019759"/>
            <a:ext cx="346495" cy="34649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595BE5-617B-1061-A195-4333801E9C5E}"/>
              </a:ext>
            </a:extLst>
          </p:cNvPr>
          <p:cNvSpPr/>
          <p:nvPr/>
        </p:nvSpPr>
        <p:spPr>
          <a:xfrm>
            <a:off x="2556588" y="4019758"/>
            <a:ext cx="1653927" cy="430887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488492"/>
                </a:solidFill>
              </a:rPr>
              <a:t>   </a:t>
            </a:r>
            <a:r>
              <a:rPr lang="en-US" sz="1200" dirty="0">
                <a:solidFill>
                  <a:srgbClr val="488492"/>
                </a:solidFill>
              </a:rPr>
              <a:t>📱Doctor/Patient Apps (Apollo 24|7)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0CAB40-3FFA-EBF9-7AA2-4A3F4971012F}"/>
              </a:ext>
            </a:extLst>
          </p:cNvPr>
          <p:cNvSpPr/>
          <p:nvPr/>
        </p:nvSpPr>
        <p:spPr>
          <a:xfrm>
            <a:off x="4828293" y="4019756"/>
            <a:ext cx="1653927" cy="430887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488492"/>
                </a:solidFill>
              </a:rPr>
              <a:t>        Health Records</a:t>
            </a:r>
            <a:endParaRPr lang="en-IN" sz="1200" b="1" dirty="0">
              <a:solidFill>
                <a:srgbClr val="488492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A28CB8-2F22-AD80-9AB3-B9C7B9FDBCFA}"/>
              </a:ext>
            </a:extLst>
          </p:cNvPr>
          <p:cNvSpPr/>
          <p:nvPr/>
        </p:nvSpPr>
        <p:spPr>
          <a:xfrm>
            <a:off x="7054127" y="4019757"/>
            <a:ext cx="1653927" cy="430887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488492"/>
                </a:solidFill>
              </a:rPr>
              <a:t>  </a:t>
            </a:r>
            <a:r>
              <a:rPr lang="en-IN" sz="1200" dirty="0" err="1">
                <a:solidFill>
                  <a:srgbClr val="488492"/>
                </a:solidFill>
              </a:rPr>
              <a:t>DigiDoctor</a:t>
            </a:r>
            <a:endParaRPr lang="en-IN" sz="1200" b="1" dirty="0">
              <a:solidFill>
                <a:srgbClr val="488492"/>
              </a:solidFill>
            </a:endParaRPr>
          </a:p>
        </p:txBody>
      </p:sp>
      <p:pic>
        <p:nvPicPr>
          <p:cNvPr id="16" name="Graphic 15" descr="Medical">
            <a:extLst>
              <a:ext uri="{FF2B5EF4-FFF2-40B4-BE49-F238E27FC236}">
                <a16:creationId xmlns:a16="http://schemas.microsoft.com/office/drawing/2014/main" id="{48CF9B5A-437E-FEDB-E2A8-D50F4C033A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4774" y="4061924"/>
            <a:ext cx="352966" cy="352966"/>
          </a:xfrm>
          <a:prstGeom prst="rect">
            <a:avLst/>
          </a:prstGeom>
        </p:spPr>
      </p:pic>
      <p:pic>
        <p:nvPicPr>
          <p:cNvPr id="18" name="Graphic 17" descr="Scanner">
            <a:extLst>
              <a:ext uri="{FF2B5EF4-FFF2-40B4-BE49-F238E27FC236}">
                <a16:creationId xmlns:a16="http://schemas.microsoft.com/office/drawing/2014/main" id="{3BE3BFF6-F0FA-BAA0-9030-066EB4B880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2916" y="4061924"/>
            <a:ext cx="346550" cy="34655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4B4EF5-B024-108F-03EC-18F49DB48F8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1961746" y="4235200"/>
            <a:ext cx="594842" cy="2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A9D92A-DDE9-AE10-D945-D8364653A1B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4210515" y="4235200"/>
            <a:ext cx="617778" cy="2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84F936-52C2-6E46-AA36-F647F9F5E8CB}"/>
              </a:ext>
            </a:extLst>
          </p:cNvPr>
          <p:cNvCxnSpPr/>
          <p:nvPr/>
        </p:nvCxnSpPr>
        <p:spPr>
          <a:xfrm flipV="1">
            <a:off x="6467106" y="4218379"/>
            <a:ext cx="617778" cy="2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5441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9BC0F517-26AD-CC34-7D91-158C3B2B3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E7660CD7-198C-D191-7C75-65EC5A720E3B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8CA5E9-64F1-0507-FC33-58857BF309E1}"/>
              </a:ext>
            </a:extLst>
          </p:cNvPr>
          <p:cNvSpPr txBox="1"/>
          <p:nvPr/>
        </p:nvSpPr>
        <p:spPr>
          <a:xfrm>
            <a:off x="281940" y="396240"/>
            <a:ext cx="8153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Why Compare Apollo Hospitals with Other Premium Providers?</a:t>
            </a:r>
          </a:p>
          <a:p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77DBEB2D-40A6-70C3-1E04-00B9170E5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180" y="386156"/>
            <a:ext cx="602367" cy="56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EA0ED1-3AC6-030A-C755-85B2E51D6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20180"/>
              </p:ext>
            </p:extLst>
          </p:nvPr>
        </p:nvGraphicFramePr>
        <p:xfrm>
          <a:off x="740589" y="1504237"/>
          <a:ext cx="6884450" cy="2463202"/>
        </p:xfrm>
        <a:graphic>
          <a:graphicData uri="http://schemas.openxmlformats.org/drawingml/2006/table">
            <a:tbl>
              <a:tblPr>
                <a:tableStyleId>{9F941C55-09F1-4780-843B-45079A47C0C6}</a:tableStyleId>
              </a:tblPr>
              <a:tblGrid>
                <a:gridCol w="1376890">
                  <a:extLst>
                    <a:ext uri="{9D8B030D-6E8A-4147-A177-3AD203B41FA5}">
                      <a16:colId xmlns:a16="http://schemas.microsoft.com/office/drawing/2014/main" val="4168535059"/>
                    </a:ext>
                  </a:extLst>
                </a:gridCol>
                <a:gridCol w="1376890">
                  <a:extLst>
                    <a:ext uri="{9D8B030D-6E8A-4147-A177-3AD203B41FA5}">
                      <a16:colId xmlns:a16="http://schemas.microsoft.com/office/drawing/2014/main" val="3153666123"/>
                    </a:ext>
                  </a:extLst>
                </a:gridCol>
                <a:gridCol w="1376890">
                  <a:extLst>
                    <a:ext uri="{9D8B030D-6E8A-4147-A177-3AD203B41FA5}">
                      <a16:colId xmlns:a16="http://schemas.microsoft.com/office/drawing/2014/main" val="3728790101"/>
                    </a:ext>
                  </a:extLst>
                </a:gridCol>
                <a:gridCol w="1376890">
                  <a:extLst>
                    <a:ext uri="{9D8B030D-6E8A-4147-A177-3AD203B41FA5}">
                      <a16:colId xmlns:a16="http://schemas.microsoft.com/office/drawing/2014/main" val="2309278764"/>
                    </a:ext>
                  </a:extLst>
                </a:gridCol>
                <a:gridCol w="1376890">
                  <a:extLst>
                    <a:ext uri="{9D8B030D-6E8A-4147-A177-3AD203B41FA5}">
                      <a16:colId xmlns:a16="http://schemas.microsoft.com/office/drawing/2014/main" val="1478963090"/>
                    </a:ext>
                  </a:extLst>
                </a:gridCol>
              </a:tblGrid>
              <a:tr h="34453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Metric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Apollo</a:t>
                      </a:r>
                      <a:endParaRPr lang="en-IN" sz="1400" b="1" i="0" u="none" strike="noStrike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Fortis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IN" sz="1400" b="1" i="0" u="none" strike="noStrike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MIOT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616920"/>
                  </a:ext>
                </a:extLst>
              </a:tr>
              <a:tr h="4732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EHR Adoption Rate</a:t>
                      </a:r>
                      <a:endParaRPr lang="en-IN" sz="1200" b="1" i="0" u="none" strike="noStrike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90%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75%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70%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50%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7411890"/>
                  </a:ext>
                </a:extLst>
              </a:tr>
              <a:tr h="4732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Cloud Integration</a:t>
                      </a:r>
                      <a:endParaRPr lang="en-IN" sz="1200" b="1" i="0" u="none" strike="noStrike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AWS HIPAA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Azure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Hybrid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On-premise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2293658"/>
                  </a:ext>
                </a:extLst>
              </a:tr>
              <a:tr h="543659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AI Use Cases</a:t>
                      </a:r>
                      <a:endParaRPr lang="en-IN" sz="1200" b="1" i="0" u="none" strike="noStrike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ICU, Cards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Radiology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Billing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None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1771204"/>
                  </a:ext>
                </a:extLst>
              </a:tr>
              <a:tr h="62859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rgbClr val="FDB931"/>
                          </a:solidFill>
                          <a:effectLst/>
                          <a:latin typeface="+mn-lt"/>
                        </a:rPr>
                        <a:t>Mobile App Penetration</a:t>
                      </a:r>
                      <a:endParaRPr lang="en-IN" sz="1200" b="1" i="0" u="none" strike="noStrike" dirty="0">
                        <a:solidFill>
                          <a:srgbClr val="FDB93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80%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60%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45%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20%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19783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689DF8-4B51-8DF2-9DC1-B86F5905F262}"/>
              </a:ext>
            </a:extLst>
          </p:cNvPr>
          <p:cNvSpPr txBox="1"/>
          <p:nvPr/>
        </p:nvSpPr>
        <p:spPr>
          <a:xfrm>
            <a:off x="497000" y="4881890"/>
            <a:ext cx="77232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488492"/>
                </a:solidFill>
              </a:rPr>
              <a:t>Source</a:t>
            </a:r>
            <a:r>
              <a:rPr lang="en-IN" sz="1100" dirty="0">
                <a:solidFill>
                  <a:srgbClr val="488492"/>
                </a:solidFill>
              </a:rPr>
              <a:t>: </a:t>
            </a:r>
            <a:r>
              <a:rPr lang="en-US" sz="1100" dirty="0">
                <a:solidFill>
                  <a:srgbClr val="488492"/>
                </a:solidFill>
              </a:rPr>
              <a:t>Apollo/Fortis Annual Reports (2023), AWS/Microsoft Case Studies, ET Health, NCBI.</a:t>
            </a:r>
            <a:endParaRPr lang="en-IN" sz="1100" dirty="0">
              <a:solidFill>
                <a:srgbClr val="488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46570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3C8DE4A4-AF68-4801-0173-AC977F0E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FC3430E7-EA08-0D2E-F8C7-4DADDF9C9C6D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487A9-D290-696B-2E57-70DE6D7339D4}"/>
              </a:ext>
            </a:extLst>
          </p:cNvPr>
          <p:cNvSpPr txBox="1"/>
          <p:nvPr/>
        </p:nvSpPr>
        <p:spPr>
          <a:xfrm>
            <a:off x="411480" y="472440"/>
            <a:ext cx="7734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📊Overview of EHR Platforms</a:t>
            </a:r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73E5002D-856B-5B41-4C5B-CC257B55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80" y="386156"/>
            <a:ext cx="526167" cy="4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0C22E9-8505-3781-98B5-C7673F7EC9A0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F1F873-F68D-B471-FB1F-80EF242B6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86526"/>
              </p:ext>
            </p:extLst>
          </p:nvPr>
        </p:nvGraphicFramePr>
        <p:xfrm>
          <a:off x="761999" y="1268265"/>
          <a:ext cx="7669725" cy="3402794"/>
        </p:xfrm>
        <a:graphic>
          <a:graphicData uri="http://schemas.openxmlformats.org/drawingml/2006/table">
            <a:tbl>
              <a:tblPr>
                <a:tableStyleId>{9F941C55-09F1-4780-843B-45079A47C0C6}</a:tableStyleId>
              </a:tblPr>
              <a:tblGrid>
                <a:gridCol w="1533945">
                  <a:extLst>
                    <a:ext uri="{9D8B030D-6E8A-4147-A177-3AD203B41FA5}">
                      <a16:colId xmlns:a16="http://schemas.microsoft.com/office/drawing/2014/main" val="2919674488"/>
                    </a:ext>
                  </a:extLst>
                </a:gridCol>
                <a:gridCol w="1533945">
                  <a:extLst>
                    <a:ext uri="{9D8B030D-6E8A-4147-A177-3AD203B41FA5}">
                      <a16:colId xmlns:a16="http://schemas.microsoft.com/office/drawing/2014/main" val="3164170353"/>
                    </a:ext>
                  </a:extLst>
                </a:gridCol>
                <a:gridCol w="1533945">
                  <a:extLst>
                    <a:ext uri="{9D8B030D-6E8A-4147-A177-3AD203B41FA5}">
                      <a16:colId xmlns:a16="http://schemas.microsoft.com/office/drawing/2014/main" val="146928272"/>
                    </a:ext>
                  </a:extLst>
                </a:gridCol>
                <a:gridCol w="1533945">
                  <a:extLst>
                    <a:ext uri="{9D8B030D-6E8A-4147-A177-3AD203B41FA5}">
                      <a16:colId xmlns:a16="http://schemas.microsoft.com/office/drawing/2014/main" val="1786360537"/>
                    </a:ext>
                  </a:extLst>
                </a:gridCol>
                <a:gridCol w="1533945">
                  <a:extLst>
                    <a:ext uri="{9D8B030D-6E8A-4147-A177-3AD203B41FA5}">
                      <a16:colId xmlns:a16="http://schemas.microsoft.com/office/drawing/2014/main" val="1518266711"/>
                    </a:ext>
                  </a:extLst>
                </a:gridCol>
              </a:tblGrid>
              <a:tr h="22857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Metric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Apollo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Fortis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Max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MIOT</a:t>
                      </a:r>
                      <a:endParaRPr lang="en-IN" sz="14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rgbClr val="4884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62605"/>
                  </a:ext>
                </a:extLst>
              </a:tr>
              <a:tr h="5290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EHR Platform Name</a:t>
                      </a:r>
                      <a:endParaRPr lang="en-IN" sz="12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Apollo 24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 err="1">
                          <a:solidFill>
                            <a:srgbClr val="488492"/>
                          </a:solidFill>
                          <a:effectLst/>
                          <a:latin typeface="+mn-lt"/>
                        </a:rPr>
                        <a:t>eICU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+mn-lt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dirty="0">
                          <a:solidFill>
                            <a:srgbClr val="488492"/>
                          </a:solidFill>
                        </a:rPr>
                        <a:t>Max </a:t>
                      </a:r>
                      <a:r>
                        <a:rPr lang="en-IN" sz="1200" dirty="0" err="1">
                          <a:solidFill>
                            <a:srgbClr val="488492"/>
                          </a:solidFill>
                        </a:rPr>
                        <a:t>HealthHub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MIOT e-Hospital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extLst>
                  <a:ext uri="{0D108BD9-81ED-4DB2-BD59-A6C34878D82A}">
                    <a16:rowId xmlns:a16="http://schemas.microsoft.com/office/drawing/2014/main" val="501850845"/>
                  </a:ext>
                </a:extLst>
              </a:tr>
              <a:tr h="5290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Cloud-Based System</a:t>
                      </a:r>
                      <a:endParaRPr lang="en-IN" sz="12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✅ Yes (AWS)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❌ Hybrid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✅ Yes (Azure)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❌ On-premise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extLst>
                  <a:ext uri="{0D108BD9-81ED-4DB2-BD59-A6C34878D82A}">
                    <a16:rowId xmlns:a16="http://schemas.microsoft.com/office/drawing/2014/main" val="3651032986"/>
                  </a:ext>
                </a:extLst>
              </a:tr>
              <a:tr h="7053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AI Integration</a:t>
                      </a:r>
                      <a:endParaRPr lang="en-IN" sz="12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ICU analytics, early alerts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Limited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Clinical alerts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Not available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extLst>
                  <a:ext uri="{0D108BD9-81ED-4DB2-BD59-A6C34878D82A}">
                    <a16:rowId xmlns:a16="http://schemas.microsoft.com/office/drawing/2014/main" val="1920233209"/>
                  </a:ext>
                </a:extLst>
              </a:tr>
              <a:tr h="7053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Mobile App Integration</a:t>
                      </a:r>
                      <a:endParaRPr lang="en-IN" sz="12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✅ 24|7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App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❌ No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⚠️ Partial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extLst>
                  <a:ext uri="{0D108BD9-81ED-4DB2-BD59-A6C34878D82A}">
                    <a16:rowId xmlns:a16="http://schemas.microsoft.com/office/drawing/2014/main" val="2735472990"/>
                  </a:ext>
                </a:extLst>
              </a:tr>
              <a:tr h="7053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u="none" strike="noStrike" dirty="0">
                          <a:solidFill>
                            <a:srgbClr val="FDB931"/>
                          </a:solidFill>
                          <a:effectLst/>
                        </a:rPr>
                        <a:t>API Support (FHIR/HL7)</a:t>
                      </a:r>
                      <a:endParaRPr lang="en-IN" sz="1200" b="1" i="0" u="none" strike="noStrike" dirty="0">
                        <a:solidFill>
                          <a:srgbClr val="FDB93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>
                    <a:solidFill>
                      <a:srgbClr val="4884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✅ Full (Govt. compliant)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solidFill>
                            <a:srgbClr val="488492"/>
                          </a:solidFill>
                          <a:effectLst/>
                        </a:rPr>
                        <a:t>❌ Basic</a:t>
                      </a:r>
                      <a:endParaRPr lang="en-IN" sz="1200" b="0" i="0" u="none" strike="noStrike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⚠️ Partial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 dirty="0">
                          <a:solidFill>
                            <a:srgbClr val="488492"/>
                          </a:solidFill>
                          <a:effectLst/>
                        </a:rPr>
                        <a:t>❌ Not disclosed</a:t>
                      </a:r>
                      <a:endParaRPr lang="en-IN" sz="1200" b="0" i="0" u="none" strike="noStrike" dirty="0">
                        <a:solidFill>
                          <a:srgbClr val="48849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68" marR="7168" marT="7168" marB="0" anchor="ctr"/>
                </a:tc>
                <a:extLst>
                  <a:ext uri="{0D108BD9-81ED-4DB2-BD59-A6C34878D82A}">
                    <a16:rowId xmlns:a16="http://schemas.microsoft.com/office/drawing/2014/main" val="359837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7924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038B2D17-1AF6-0A20-4386-686CE062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DDE176D5-DF79-06B5-DA46-03026D2BA269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0BDDA-3A23-E49C-629B-2C05C8B3D3AF}"/>
              </a:ext>
            </a:extLst>
          </p:cNvPr>
          <p:cNvSpPr txBox="1"/>
          <p:nvPr/>
        </p:nvSpPr>
        <p:spPr>
          <a:xfrm>
            <a:off x="365760" y="327660"/>
            <a:ext cx="7780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 EHR Adoption Rate</a:t>
            </a:r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478A40CA-6D78-5A70-17AC-9245B775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80" y="386156"/>
            <a:ext cx="526167" cy="4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88E8ED-C8B6-4041-DBD0-CF0B27662E69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69BA40-39D4-837F-755E-859D5C698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966832"/>
            <a:ext cx="4240344" cy="2743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62921B-E667-40A6-13D0-1C071BA11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026" y="966832"/>
            <a:ext cx="4135177" cy="2743438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B80D10-8E1B-D031-869D-C00A5C358C13}"/>
              </a:ext>
            </a:extLst>
          </p:cNvPr>
          <p:cNvSpPr/>
          <p:nvPr/>
        </p:nvSpPr>
        <p:spPr>
          <a:xfrm>
            <a:off x="365760" y="3795896"/>
            <a:ext cx="8385275" cy="913457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b="1" dirty="0">
                <a:solidFill>
                  <a:srgbClr val="FDB931"/>
                </a:solidFill>
              </a:rPr>
              <a:t>Key Impact Metrics:</a:t>
            </a:r>
            <a:endParaRPr lang="en-IN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/>
              <a:t>⏱️ 30% faster OPD wait times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/>
              <a:t>💰 ₹5Cr saved annually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/>
              <a:t>📉 25% fewer prescription errors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9C5251-C7E2-B232-433D-6FFC7BD9783C}"/>
              </a:ext>
            </a:extLst>
          </p:cNvPr>
          <p:cNvSpPr txBox="1"/>
          <p:nvPr/>
        </p:nvSpPr>
        <p:spPr>
          <a:xfrm>
            <a:off x="453422" y="4815840"/>
            <a:ext cx="8206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488492"/>
                </a:solidFill>
              </a:rPr>
              <a:t>Source</a:t>
            </a:r>
            <a:r>
              <a:rPr lang="en-IN" sz="1100" dirty="0">
                <a:solidFill>
                  <a:srgbClr val="488492"/>
                </a:solidFill>
              </a:rPr>
              <a:t>: </a:t>
            </a:r>
            <a:r>
              <a:rPr lang="en-US" sz="1100" dirty="0">
                <a:solidFill>
                  <a:srgbClr val="488492"/>
                </a:solidFill>
              </a:rPr>
              <a:t>Apollo/Fortis Annual Reports (2023), ET Health, NCBI.</a:t>
            </a:r>
            <a:endParaRPr lang="en-IN" sz="1100" dirty="0">
              <a:solidFill>
                <a:srgbClr val="4884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1402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8965A55B-E560-7F22-1D7C-7CF7BCDC5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>
            <a:extLst>
              <a:ext uri="{FF2B5EF4-FFF2-40B4-BE49-F238E27FC236}">
                <a16:creationId xmlns:a16="http://schemas.microsoft.com/office/drawing/2014/main" id="{5D4123F2-AF12-EAC4-8315-EDE3EE99F45F}"/>
              </a:ext>
            </a:extLst>
          </p:cNvPr>
          <p:cNvSpPr/>
          <p:nvPr/>
        </p:nvSpPr>
        <p:spPr>
          <a:xfrm>
            <a:off x="3788385" y="7999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0EA77-8AEF-CDCB-18B6-C2E80C9884F2}"/>
              </a:ext>
            </a:extLst>
          </p:cNvPr>
          <p:cNvSpPr txBox="1"/>
          <p:nvPr/>
        </p:nvSpPr>
        <p:spPr>
          <a:xfrm>
            <a:off x="243453" y="472440"/>
            <a:ext cx="7902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488492"/>
                </a:solidFill>
                <a:latin typeface="Arial Black" panose="020B0A04020102020204" pitchFamily="34" charset="0"/>
              </a:rPr>
              <a:t>IT Infrastructure Behind Apollo’s EHR Ecosystem</a:t>
            </a:r>
            <a:endParaRPr lang="en-IN" sz="2200" b="1" dirty="0">
              <a:solidFill>
                <a:srgbClr val="48849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Apollo Hospitals - Wikipedia">
            <a:extLst>
              <a:ext uri="{FF2B5EF4-FFF2-40B4-BE49-F238E27FC236}">
                <a16:creationId xmlns:a16="http://schemas.microsoft.com/office/drawing/2014/main" id="{B0EE2E9C-730D-DA57-A075-9E24C7FB0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380" y="386156"/>
            <a:ext cx="526167" cy="4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175278-0232-4D02-1E00-42AE5CCF677C}"/>
              </a:ext>
            </a:extLst>
          </p:cNvPr>
          <p:cNvSpPr/>
          <p:nvPr/>
        </p:nvSpPr>
        <p:spPr>
          <a:xfrm flipH="1">
            <a:off x="8431723" y="4401184"/>
            <a:ext cx="411480" cy="308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718FF6-DB04-E6D0-5E58-2E492A5D575A}"/>
              </a:ext>
            </a:extLst>
          </p:cNvPr>
          <p:cNvSpPr/>
          <p:nvPr/>
        </p:nvSpPr>
        <p:spPr>
          <a:xfrm>
            <a:off x="6068169" y="1272535"/>
            <a:ext cx="2557671" cy="430886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🤖</a:t>
            </a:r>
            <a:r>
              <a:rPr lang="en-US" sz="1200" b="1" dirty="0">
                <a:solidFill>
                  <a:srgbClr val="488492"/>
                </a:solidFill>
              </a:rPr>
              <a:t>Patient Devices &amp; IoT Monitors</a:t>
            </a:r>
            <a:endParaRPr lang="en-IN" sz="1200" b="1" dirty="0">
              <a:solidFill>
                <a:srgbClr val="488492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8908CD-D65B-458C-5118-30C49FB1E171}"/>
              </a:ext>
            </a:extLst>
          </p:cNvPr>
          <p:cNvSpPr/>
          <p:nvPr/>
        </p:nvSpPr>
        <p:spPr>
          <a:xfrm>
            <a:off x="6068169" y="1967743"/>
            <a:ext cx="2557670" cy="430886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488492"/>
                </a:solidFill>
              </a:rPr>
              <a:t>Middleware Gateway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8AA0AC-1426-B02B-45E0-7E5D9903A9AD}"/>
              </a:ext>
            </a:extLst>
          </p:cNvPr>
          <p:cNvSpPr/>
          <p:nvPr/>
        </p:nvSpPr>
        <p:spPr>
          <a:xfrm>
            <a:off x="6068169" y="2662951"/>
            <a:ext cx="2557670" cy="444677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88492"/>
                </a:solidFill>
              </a:rPr>
              <a:t>Microservices (Labs / OPD / IPD)</a:t>
            </a:r>
            <a:endParaRPr lang="en-IN" sz="1200" b="1" dirty="0">
              <a:solidFill>
                <a:srgbClr val="488492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554D5D1-4EA9-FBF1-D7D1-841A4ECF6DF1}"/>
              </a:ext>
            </a:extLst>
          </p:cNvPr>
          <p:cNvSpPr/>
          <p:nvPr/>
        </p:nvSpPr>
        <p:spPr>
          <a:xfrm>
            <a:off x="6068169" y="3393474"/>
            <a:ext cx="2557670" cy="415586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88492"/>
                </a:solidFill>
              </a:rPr>
              <a:t>Cloud Database (AWS)</a:t>
            </a:r>
            <a:endParaRPr lang="en-IN" sz="1200" b="1" dirty="0">
              <a:solidFill>
                <a:srgbClr val="48849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A52CA7-9A41-2623-5C87-0C50CFE30119}"/>
              </a:ext>
            </a:extLst>
          </p:cNvPr>
          <p:cNvSpPr/>
          <p:nvPr/>
        </p:nvSpPr>
        <p:spPr>
          <a:xfrm>
            <a:off x="600716" y="1018122"/>
            <a:ext cx="4565644" cy="3734334"/>
          </a:xfrm>
          <a:prstGeom prst="roundRect">
            <a:avLst/>
          </a:prstGeom>
          <a:solidFill>
            <a:srgbClr val="488492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b="1" dirty="0">
              <a:solidFill>
                <a:srgbClr val="FDB931"/>
              </a:solidFill>
            </a:endParaRPr>
          </a:p>
          <a:p>
            <a:pPr algn="just"/>
            <a:endParaRPr lang="en-US" b="1" dirty="0">
              <a:solidFill>
                <a:srgbClr val="FDB931"/>
              </a:solidFill>
            </a:endParaRPr>
          </a:p>
          <a:p>
            <a:pPr algn="just"/>
            <a:r>
              <a:rPr lang="en-US" b="1" dirty="0">
                <a:solidFill>
                  <a:srgbClr val="FDB931"/>
                </a:solidFill>
              </a:rPr>
              <a:t>Apollo's Core IT Architecture?</a:t>
            </a:r>
          </a:p>
          <a:p>
            <a:pPr algn="just"/>
            <a:endParaRPr lang="en-US" b="1" dirty="0">
              <a:solidFill>
                <a:srgbClr val="FDB93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dirty="0"/>
              <a:t>Cloud Platform: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Hosted on </a:t>
            </a:r>
            <a:r>
              <a:rPr lang="en-US" sz="1200" b="1" dirty="0"/>
              <a:t>AWS HIPAA-compliant servers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Ensures </a:t>
            </a:r>
            <a:r>
              <a:rPr lang="en-US" sz="1200" b="1" dirty="0"/>
              <a:t>99.9% uptime</a:t>
            </a:r>
            <a:r>
              <a:rPr lang="en-US" sz="1200" dirty="0"/>
              <a:t>, real-time backups, and disaster recovery.</a:t>
            </a:r>
          </a:p>
          <a:p>
            <a:pPr algn="just"/>
            <a:endParaRPr lang="en-US" sz="12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/>
              <a:t>  Microservices-Based Architecture:</a:t>
            </a:r>
            <a:endParaRPr lang="en-US" sz="1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Each module (e.g., OPD, Labs, Billing, Pharmacy) is a separate service</a:t>
            </a:r>
            <a:endParaRPr lang="en-US" sz="1200" b="1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Enables </a:t>
            </a:r>
            <a:r>
              <a:rPr lang="en-US" sz="1200" b="1" dirty="0"/>
              <a:t>scalability</a:t>
            </a:r>
            <a:r>
              <a:rPr lang="en-US" sz="1200" dirty="0"/>
              <a:t>, faster updates, and isolated maintenance.</a:t>
            </a:r>
          </a:p>
          <a:p>
            <a:pPr algn="just"/>
            <a:endParaRPr lang="en-US" sz="1200" dirty="0">
              <a:solidFill>
                <a:schemeClr val="bg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/>
              <a:t>Mobile Integration Layer:</a:t>
            </a:r>
            <a:endParaRPr lang="en-US" sz="12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200" dirty="0"/>
              <a:t>Syncs data to </a:t>
            </a:r>
            <a:r>
              <a:rPr lang="en-US" sz="1200" b="1" dirty="0"/>
              <a:t>Apollo 24|7 app</a:t>
            </a:r>
            <a:r>
              <a:rPr lang="en-US" sz="1200" dirty="0"/>
              <a:t> and </a:t>
            </a:r>
            <a:r>
              <a:rPr lang="en-US" sz="1200" b="1" dirty="0"/>
              <a:t>doctor’s dashboard</a:t>
            </a:r>
            <a:r>
              <a:rPr lang="en-US" sz="1200" dirty="0"/>
              <a:t> in real-time</a:t>
            </a:r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  <a:p>
            <a:pPr algn="just"/>
            <a:endParaRPr lang="en-US" sz="12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7F4898-A2F6-E55C-9291-940F58D429DF}"/>
              </a:ext>
            </a:extLst>
          </p:cNvPr>
          <p:cNvSpPr/>
          <p:nvPr/>
        </p:nvSpPr>
        <p:spPr>
          <a:xfrm>
            <a:off x="6068169" y="4080775"/>
            <a:ext cx="2557670" cy="415586"/>
          </a:xfrm>
          <a:prstGeom prst="roundRect">
            <a:avLst/>
          </a:prstGeom>
          <a:solidFill>
            <a:schemeClr val="bg1"/>
          </a:solidFill>
          <a:ln>
            <a:solidFill>
              <a:srgbClr val="4884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488492"/>
                </a:solidFill>
              </a:rPr>
              <a:t>Apollo 24|7 App</a:t>
            </a:r>
            <a:endParaRPr lang="en-IN" sz="1200" b="1" dirty="0">
              <a:solidFill>
                <a:srgbClr val="488492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F1B586-A380-F978-1170-6C486959D5D6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7347004" y="1703421"/>
            <a:ext cx="1" cy="264322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300C16-BA80-8D94-88C8-C92C7937D5D3}"/>
              </a:ext>
            </a:extLst>
          </p:cNvPr>
          <p:cNvCxnSpPr/>
          <p:nvPr/>
        </p:nvCxnSpPr>
        <p:spPr>
          <a:xfrm flipH="1">
            <a:off x="7347002" y="3087072"/>
            <a:ext cx="1" cy="264322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B5F131-4F44-7B31-7687-75AE85A5CDED}"/>
              </a:ext>
            </a:extLst>
          </p:cNvPr>
          <p:cNvCxnSpPr/>
          <p:nvPr/>
        </p:nvCxnSpPr>
        <p:spPr>
          <a:xfrm flipH="1">
            <a:off x="7347003" y="2384533"/>
            <a:ext cx="1" cy="264322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2C5128-39AA-A569-A273-D499F9108E18}"/>
              </a:ext>
            </a:extLst>
          </p:cNvPr>
          <p:cNvCxnSpPr/>
          <p:nvPr/>
        </p:nvCxnSpPr>
        <p:spPr>
          <a:xfrm flipH="1">
            <a:off x="7347002" y="3775515"/>
            <a:ext cx="1" cy="264322"/>
          </a:xfrm>
          <a:prstGeom prst="straightConnector1">
            <a:avLst/>
          </a:prstGeom>
          <a:ln>
            <a:solidFill>
              <a:srgbClr val="48849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3030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anking &amp; Financial Support Services Pitch Deck by Slidesgo">
  <a:themeElements>
    <a:clrScheme name="Simple Light">
      <a:dk1>
        <a:srgbClr val="0B0B0D"/>
      </a:dk1>
      <a:lt1>
        <a:srgbClr val="FFFFFF"/>
      </a:lt1>
      <a:dk2>
        <a:srgbClr val="1E549F"/>
      </a:dk2>
      <a:lt2>
        <a:srgbClr val="2E79BA"/>
      </a:lt2>
      <a:accent1>
        <a:srgbClr val="ACC2E9"/>
      </a:accent1>
      <a:accent2>
        <a:srgbClr val="C9DAF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B0B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2174</TotalTime>
  <Words>1449</Words>
  <Application>Microsoft Office PowerPoint</Application>
  <PresentationFormat>On-screen Show (16:9)</PresentationFormat>
  <Paragraphs>301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Hind Siliguri SemiBold</vt:lpstr>
      <vt:lpstr>Wingdings</vt:lpstr>
      <vt:lpstr>Arial Black</vt:lpstr>
      <vt:lpstr>Palanquin Dark</vt:lpstr>
      <vt:lpstr>Catamaran</vt:lpstr>
      <vt:lpstr>Arial</vt:lpstr>
      <vt:lpstr>Banking &amp; Financial Support Services Pitch Deck by Slidesgo</vt:lpstr>
      <vt:lpstr>Transforming Healthcare through EHR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Monika Rastogi</dc:creator>
  <cp:lastModifiedBy>Monika Rastogi</cp:lastModifiedBy>
  <cp:revision>14</cp:revision>
  <dcterms:modified xsi:type="dcterms:W3CDTF">2025-06-06T17:28:03Z</dcterms:modified>
</cp:coreProperties>
</file>