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4" r:id="rId3"/>
    <p:sldId id="266" r:id="rId4"/>
    <p:sldId id="257" r:id="rId5"/>
    <p:sldId id="271" r:id="rId6"/>
    <p:sldId id="279" r:id="rId7"/>
    <p:sldId id="280" r:id="rId8"/>
    <p:sldId id="281" r:id="rId9"/>
    <p:sldId id="282" r:id="rId10"/>
    <p:sldId id="283" r:id="rId11"/>
    <p:sldId id="284" r:id="rId12"/>
    <p:sldId id="285" r:id="rId13"/>
    <p:sldId id="286" r:id="rId14"/>
    <p:sldId id="287" r:id="rId15"/>
    <p:sldId id="288" r:id="rId16"/>
    <p:sldId id="290" r:id="rId17"/>
    <p:sldId id="289"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86" d="100"/>
          <a:sy n="86" d="100"/>
        </p:scale>
        <p:origin x="5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5/13/2021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444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5/13/2021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54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5/13/2021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731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5/13/2021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55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5/13/2021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9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5/13/2021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927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5/13/2021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69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5/13/2021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53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5/13/2021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79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5/13/2021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12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5/13/2021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10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5/13/2021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20402345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7946-33E0-4031-83C9-7923D3BF6923}"/>
              </a:ext>
            </a:extLst>
          </p:cNvPr>
          <p:cNvSpPr>
            <a:spLocks noGrp="1"/>
          </p:cNvSpPr>
          <p:nvPr>
            <p:ph type="title"/>
          </p:nvPr>
        </p:nvSpPr>
        <p:spPr/>
        <p:txBody>
          <a:bodyPr>
            <a:normAutofit fontScale="90000"/>
          </a:bodyPr>
          <a:lstStyle/>
          <a:p>
            <a:br>
              <a:rPr lang="en-US" sz="5400" dirty="0">
                <a:latin typeface="Bahnschrift Condensed" panose="020B0502040204020203" pitchFamily="34" charset="0"/>
              </a:rPr>
            </a:br>
            <a:br>
              <a:rPr lang="en-US" sz="5400" dirty="0">
                <a:latin typeface="Bahnschrift Condensed" panose="020B0502040204020203" pitchFamily="34" charset="0"/>
              </a:rPr>
            </a:br>
            <a:br>
              <a:rPr lang="en-US" sz="5400" dirty="0">
                <a:latin typeface="Bahnschrift Condensed" panose="020B0502040204020203" pitchFamily="34" charset="0"/>
              </a:rPr>
            </a:br>
            <a:br>
              <a:rPr lang="en-US" sz="5400" dirty="0">
                <a:latin typeface="Bahnschrift Condensed" panose="020B0502040204020203" pitchFamily="34" charset="0"/>
              </a:rPr>
            </a:br>
            <a:br>
              <a:rPr lang="en-US" sz="5400" dirty="0">
                <a:latin typeface="Bahnschrift Condensed" panose="020B0502040204020203" pitchFamily="34" charset="0"/>
              </a:rPr>
            </a:br>
            <a:r>
              <a:rPr lang="en-US" sz="5400" dirty="0">
                <a:latin typeface="Bahnschrift Condensed" panose="020B0502040204020203" pitchFamily="34" charset="0"/>
              </a:rPr>
              <a:t>Self learning Chatbot  </a:t>
            </a:r>
            <a:endParaRPr lang="en-IN" sz="5400" dirty="0">
              <a:solidFill>
                <a:schemeClr val="bg1"/>
              </a:solidFill>
            </a:endParaRPr>
          </a:p>
        </p:txBody>
      </p:sp>
      <p:pic>
        <p:nvPicPr>
          <p:cNvPr id="7" name="Picture Placeholder 6">
            <a:extLst>
              <a:ext uri="{FF2B5EF4-FFF2-40B4-BE49-F238E27FC236}">
                <a16:creationId xmlns:a16="http://schemas.microsoft.com/office/drawing/2014/main" id="{82457FC1-07A4-4463-B5D9-BBA07DC80FD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092" r="13092"/>
          <a:stretch>
            <a:fillRect/>
          </a:stretch>
        </p:blipFill>
        <p:spPr/>
      </p:pic>
      <p:sp>
        <p:nvSpPr>
          <p:cNvPr id="3" name="Subtitle 2">
            <a:extLst>
              <a:ext uri="{FF2B5EF4-FFF2-40B4-BE49-F238E27FC236}">
                <a16:creationId xmlns:a16="http://schemas.microsoft.com/office/drawing/2014/main" id="{AD958216-42D1-48B3-A957-AA848319FC99}"/>
              </a:ext>
            </a:extLst>
          </p:cNvPr>
          <p:cNvSpPr>
            <a:spLocks noGrp="1"/>
          </p:cNvSpPr>
          <p:nvPr>
            <p:ph type="body" sz="half" idx="2"/>
          </p:nvPr>
        </p:nvSpPr>
        <p:spPr>
          <a:xfrm>
            <a:off x="839788" y="2057400"/>
            <a:ext cx="3932237" cy="4343400"/>
          </a:xfrm>
        </p:spPr>
        <p:txBody>
          <a:bodyPr>
            <a:normAutofit/>
          </a:bodyPr>
          <a:lstStyle/>
          <a:p>
            <a:r>
              <a:rPr lang="en-IN" sz="1800" dirty="0">
                <a:solidFill>
                  <a:srgbClr val="080808"/>
                </a:solidFill>
              </a:rPr>
              <a:t>DOMAIN: Machine-learning</a:t>
            </a:r>
          </a:p>
          <a:p>
            <a:endParaRPr lang="en-IN" b="1" dirty="0">
              <a:solidFill>
                <a:srgbClr val="080808"/>
              </a:solidFill>
            </a:endParaRPr>
          </a:p>
          <a:p>
            <a:endParaRPr lang="en-IN" b="1" dirty="0">
              <a:solidFill>
                <a:srgbClr val="080808"/>
              </a:solidFill>
            </a:endParaRPr>
          </a:p>
          <a:p>
            <a:endParaRPr lang="en-IN" b="1" dirty="0">
              <a:solidFill>
                <a:srgbClr val="080808"/>
              </a:solidFill>
            </a:endParaRPr>
          </a:p>
          <a:p>
            <a:endParaRPr lang="en-IN" b="1" dirty="0">
              <a:solidFill>
                <a:srgbClr val="080808"/>
              </a:solidFill>
            </a:endParaRPr>
          </a:p>
          <a:p>
            <a:endParaRPr lang="en-IN" b="1" dirty="0">
              <a:solidFill>
                <a:srgbClr val="080808"/>
              </a:solidFill>
            </a:endParaRPr>
          </a:p>
          <a:p>
            <a:endParaRPr lang="en-IN" b="1" dirty="0">
              <a:solidFill>
                <a:srgbClr val="080808"/>
              </a:solidFill>
            </a:endParaRPr>
          </a:p>
          <a:p>
            <a:endParaRPr lang="en-IN" b="1" dirty="0">
              <a:solidFill>
                <a:srgbClr val="080808"/>
              </a:solidFill>
            </a:endParaRPr>
          </a:p>
          <a:p>
            <a:endParaRPr lang="en-IN" b="1" dirty="0">
              <a:solidFill>
                <a:srgbClr val="080808"/>
              </a:solidFill>
            </a:endParaRPr>
          </a:p>
          <a:p>
            <a:endParaRPr lang="en-IN" b="1" dirty="0">
              <a:solidFill>
                <a:srgbClr val="080808"/>
              </a:solidFill>
            </a:endParaRPr>
          </a:p>
          <a:p>
            <a:r>
              <a:rPr lang="en-IN" b="1" dirty="0">
                <a:solidFill>
                  <a:srgbClr val="080808"/>
                </a:solidFill>
              </a:rPr>
              <a:t>MADE BY-</a:t>
            </a:r>
          </a:p>
          <a:p>
            <a:r>
              <a:rPr lang="en-IN" dirty="0">
                <a:solidFill>
                  <a:srgbClr val="080808"/>
                </a:solidFill>
              </a:rPr>
              <a:t>ARPIT RASTOGI</a:t>
            </a:r>
            <a:endParaRPr lang="en-IN" sz="2000" dirty="0">
              <a:solidFill>
                <a:schemeClr val="bg1"/>
              </a:solidFill>
            </a:endParaRPr>
          </a:p>
        </p:txBody>
      </p:sp>
    </p:spTree>
    <p:extLst>
      <p:ext uri="{BB962C8B-B14F-4D97-AF65-F5344CB8AC3E}">
        <p14:creationId xmlns:p14="http://schemas.microsoft.com/office/powerpoint/2010/main" val="1345734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E4C8-BB38-4F89-B0F0-3EF1B44B48C3}"/>
              </a:ext>
            </a:extLst>
          </p:cNvPr>
          <p:cNvSpPr>
            <a:spLocks noGrp="1"/>
          </p:cNvSpPr>
          <p:nvPr>
            <p:ph type="title"/>
          </p:nvPr>
        </p:nvSpPr>
        <p:spPr/>
        <p:txBody>
          <a:bodyPr>
            <a:normAutofit/>
          </a:bodyPr>
          <a:lstStyle/>
          <a:p>
            <a:r>
              <a:rPr lang="en-US" sz="3200" dirty="0"/>
              <a:t>                           Project Flow Chart</a:t>
            </a:r>
            <a:endParaRPr lang="en-IN" sz="3200" dirty="0"/>
          </a:p>
        </p:txBody>
      </p:sp>
      <p:pic>
        <p:nvPicPr>
          <p:cNvPr id="9" name="Content Placeholder 8">
            <a:extLst>
              <a:ext uri="{FF2B5EF4-FFF2-40B4-BE49-F238E27FC236}">
                <a16:creationId xmlns:a16="http://schemas.microsoft.com/office/drawing/2014/main" id="{109CA1CD-52F7-4229-8452-7752FCFE3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2092" y="1257300"/>
            <a:ext cx="5864469" cy="4967654"/>
          </a:xfrm>
        </p:spPr>
      </p:pic>
    </p:spTree>
    <p:extLst>
      <p:ext uri="{BB962C8B-B14F-4D97-AF65-F5344CB8AC3E}">
        <p14:creationId xmlns:p14="http://schemas.microsoft.com/office/powerpoint/2010/main" val="3651934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9387-0308-4BAE-A79B-B87613AEB16F}"/>
              </a:ext>
            </a:extLst>
          </p:cNvPr>
          <p:cNvSpPr>
            <a:spLocks noGrp="1"/>
          </p:cNvSpPr>
          <p:nvPr>
            <p:ph type="title"/>
          </p:nvPr>
        </p:nvSpPr>
        <p:spPr/>
        <p:txBody>
          <a:bodyPr>
            <a:normAutofit/>
          </a:bodyPr>
          <a:lstStyle/>
          <a:p>
            <a:r>
              <a:rPr lang="en-US" sz="3200" dirty="0"/>
              <a:t>                        Data flow Diagram</a:t>
            </a:r>
            <a:endParaRPr lang="en-IN" sz="3200" dirty="0"/>
          </a:p>
        </p:txBody>
      </p:sp>
      <p:pic>
        <p:nvPicPr>
          <p:cNvPr id="5" name="Content Placeholder 4">
            <a:extLst>
              <a:ext uri="{FF2B5EF4-FFF2-40B4-BE49-F238E27FC236}">
                <a16:creationId xmlns:a16="http://schemas.microsoft.com/office/drawing/2014/main" id="{016A7E7E-E029-41CF-9FDE-1EF7AEEEC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3539" y="1512277"/>
            <a:ext cx="5284176" cy="5345723"/>
          </a:xfrm>
        </p:spPr>
      </p:pic>
    </p:spTree>
    <p:extLst>
      <p:ext uri="{BB962C8B-B14F-4D97-AF65-F5344CB8AC3E}">
        <p14:creationId xmlns:p14="http://schemas.microsoft.com/office/powerpoint/2010/main" val="3189221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D8-FD17-4316-B961-1A513667DEAD}"/>
              </a:ext>
            </a:extLst>
          </p:cNvPr>
          <p:cNvSpPr>
            <a:spLocks noGrp="1"/>
          </p:cNvSpPr>
          <p:nvPr>
            <p:ph type="title"/>
          </p:nvPr>
        </p:nvSpPr>
        <p:spPr/>
        <p:txBody>
          <a:bodyPr/>
          <a:lstStyle/>
          <a:p>
            <a:r>
              <a:rPr lang="en-US" dirty="0"/>
              <a:t>General Architecture of System</a:t>
            </a:r>
            <a:endParaRPr lang="en-IN" dirty="0"/>
          </a:p>
        </p:txBody>
      </p:sp>
      <p:sp>
        <p:nvSpPr>
          <p:cNvPr id="3" name="Content Placeholder 2">
            <a:extLst>
              <a:ext uri="{FF2B5EF4-FFF2-40B4-BE49-F238E27FC236}">
                <a16:creationId xmlns:a16="http://schemas.microsoft.com/office/drawing/2014/main" id="{1D50AC93-99DB-47C0-97FD-53A495083682}"/>
              </a:ext>
            </a:extLst>
          </p:cNvPr>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Chatbots in of itself is hard to establish as a comprehensive conversational interface, adding voice adds significantly to this.</a:t>
            </a:r>
          </a:p>
          <a:p>
            <a:r>
              <a:rPr lang="en-US" sz="2000" dirty="0">
                <a:latin typeface="Calibri" panose="020F0502020204030204" pitchFamily="34" charset="0"/>
                <a:cs typeface="Calibri" panose="020F0502020204030204" pitchFamily="34" charset="0"/>
              </a:rPr>
              <a:t>This comprehension include intent and entity recognition. Intents can be seen as verbs and entities as nouns.</a:t>
            </a:r>
          </a:p>
          <a:p>
            <a:r>
              <a:rPr lang="en-US" sz="2000" dirty="0">
                <a:latin typeface="Calibri" panose="020F0502020204030204" pitchFamily="34" charset="0"/>
                <a:cs typeface="Calibri" panose="020F0502020204030204" pitchFamily="34" charset="0"/>
              </a:rPr>
              <a:t>Text based bots have in the very least a Natural Language Understanding (NLU) </a:t>
            </a:r>
            <a:r>
              <a:rPr lang="en-US" sz="2000" dirty="0" err="1">
                <a:latin typeface="Calibri" panose="020F0502020204030204" pitchFamily="34" charset="0"/>
                <a:cs typeface="Calibri" panose="020F0502020204030204" pitchFamily="34" charset="0"/>
              </a:rPr>
              <a:t>component.Where</a:t>
            </a:r>
            <a:r>
              <a:rPr lang="en-US" sz="2000" dirty="0">
                <a:latin typeface="Calibri" panose="020F0502020204030204" pitchFamily="34" charset="0"/>
                <a:cs typeface="Calibri" panose="020F0502020204030204" pitchFamily="34" charset="0"/>
              </a:rPr>
              <a:t> as a voice bot demands an initial speech recognition layer (speech to text) and a final speech generation layer (text to speech).</a:t>
            </a:r>
          </a:p>
          <a:p>
            <a:r>
              <a:rPr lang="en-US" sz="2000" dirty="0">
                <a:latin typeface="Calibri" panose="020F0502020204030204" pitchFamily="34" charset="0"/>
                <a:cs typeface="Calibri" panose="020F0502020204030204" pitchFamily="34" charset="0"/>
              </a:rPr>
              <a:t>All intelligence is not vested within the NLU capabilities. Bots must have access to an external base of knowledge and common sense via API’s; such that it can provide the function of competence, answering user questions.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637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28B4-1A6C-4418-AD45-EEE90534E789}"/>
              </a:ext>
            </a:extLst>
          </p:cNvPr>
          <p:cNvSpPr>
            <a:spLocks noGrp="1"/>
          </p:cNvSpPr>
          <p:nvPr>
            <p:ph type="title"/>
          </p:nvPr>
        </p:nvSpPr>
        <p:spPr/>
        <p:txBody>
          <a:bodyPr>
            <a:normAutofit/>
          </a:bodyPr>
          <a:lstStyle/>
          <a:p>
            <a:r>
              <a:rPr lang="en-US" sz="3200" dirty="0"/>
              <a:t>General Architecture</a:t>
            </a:r>
            <a:br>
              <a:rPr lang="en-US" sz="3200" dirty="0"/>
            </a:br>
            <a:r>
              <a:rPr lang="en-US" sz="3200" dirty="0"/>
              <a:t> Of System</a:t>
            </a:r>
            <a:endParaRPr lang="en-IN" sz="3200" dirty="0"/>
          </a:p>
        </p:txBody>
      </p:sp>
      <p:pic>
        <p:nvPicPr>
          <p:cNvPr id="9" name="Content Placeholder 8">
            <a:extLst>
              <a:ext uri="{FF2B5EF4-FFF2-40B4-BE49-F238E27FC236}">
                <a16:creationId xmlns:a16="http://schemas.microsoft.com/office/drawing/2014/main" id="{38BB0302-8FF9-4836-A0E4-20496776D9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3361" y="861647"/>
            <a:ext cx="3411415" cy="5442438"/>
          </a:xfrm>
        </p:spPr>
      </p:pic>
    </p:spTree>
    <p:extLst>
      <p:ext uri="{BB962C8B-B14F-4D97-AF65-F5344CB8AC3E}">
        <p14:creationId xmlns:p14="http://schemas.microsoft.com/office/powerpoint/2010/main" val="3988427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42B0-1930-4F04-A8CC-993A01F2A3F7}"/>
              </a:ext>
            </a:extLst>
          </p:cNvPr>
          <p:cNvSpPr>
            <a:spLocks noGrp="1"/>
          </p:cNvSpPr>
          <p:nvPr>
            <p:ph type="title"/>
          </p:nvPr>
        </p:nvSpPr>
        <p:spPr/>
        <p:txBody>
          <a:bodyPr/>
          <a:lstStyle/>
          <a:p>
            <a:r>
              <a:rPr lang="en-US" dirty="0"/>
              <a:t>Main Modules</a:t>
            </a:r>
            <a:endParaRPr lang="en-IN" dirty="0"/>
          </a:p>
        </p:txBody>
      </p:sp>
      <p:pic>
        <p:nvPicPr>
          <p:cNvPr id="5" name="Content Placeholder 4">
            <a:extLst>
              <a:ext uri="{FF2B5EF4-FFF2-40B4-BE49-F238E27FC236}">
                <a16:creationId xmlns:a16="http://schemas.microsoft.com/office/drawing/2014/main" id="{CAC1D198-F755-4088-93E5-152EA764A8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0" y="710214"/>
            <a:ext cx="4891596" cy="5588077"/>
          </a:xfrm>
        </p:spPr>
      </p:pic>
    </p:spTree>
    <p:extLst>
      <p:ext uri="{BB962C8B-B14F-4D97-AF65-F5344CB8AC3E}">
        <p14:creationId xmlns:p14="http://schemas.microsoft.com/office/powerpoint/2010/main" val="207950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BBE5-0EC6-4989-955B-400AEF54995C}"/>
              </a:ext>
            </a:extLst>
          </p:cNvPr>
          <p:cNvSpPr>
            <a:spLocks noGrp="1"/>
          </p:cNvSpPr>
          <p:nvPr>
            <p:ph type="title"/>
          </p:nvPr>
        </p:nvSpPr>
        <p:spPr/>
        <p:txBody>
          <a:bodyPr/>
          <a:lstStyle/>
          <a:p>
            <a:r>
              <a:rPr lang="en-US" dirty="0"/>
              <a:t>Main Modules</a:t>
            </a:r>
            <a:endParaRPr lang="en-IN" dirty="0"/>
          </a:p>
        </p:txBody>
      </p:sp>
      <p:sp>
        <p:nvSpPr>
          <p:cNvPr id="3" name="Content Placeholder 2">
            <a:extLst>
              <a:ext uri="{FF2B5EF4-FFF2-40B4-BE49-F238E27FC236}">
                <a16:creationId xmlns:a16="http://schemas.microsoft.com/office/drawing/2014/main" id="{53446AE7-D70F-4639-B606-A374E2064983}"/>
              </a:ext>
            </a:extLst>
          </p:cNvPr>
          <p:cNvSpPr>
            <a:spLocks noGrp="1"/>
          </p:cNvSpPr>
          <p:nvPr>
            <p:ph idx="1"/>
          </p:nvPr>
        </p:nvSpPr>
        <p:spPr>
          <a:xfrm>
            <a:off x="1087582" y="1690688"/>
            <a:ext cx="10515600" cy="4257352"/>
          </a:xfrm>
        </p:spPr>
        <p:txBody>
          <a:bodyPr/>
          <a:lstStyle/>
          <a:p>
            <a:r>
              <a:rPr lang="en-US" dirty="0">
                <a:solidFill>
                  <a:schemeClr val="tx1"/>
                </a:solidFill>
                <a:latin typeface="Arial" panose="020B0604020202020204" pitchFamily="34" charset="0"/>
                <a:cs typeface="Arial" panose="020B0604020202020204" pitchFamily="34" charset="0"/>
              </a:rPr>
              <a:t>Interactions between main modules</a:t>
            </a:r>
          </a:p>
          <a:p>
            <a:r>
              <a:rPr lang="en-US" sz="2400" dirty="0">
                <a:latin typeface="Calibri" panose="020F0502020204030204" pitchFamily="34" charset="0"/>
                <a:cs typeface="Calibri" panose="020F0502020204030204" pitchFamily="34" charset="0"/>
              </a:rPr>
              <a:t>Chatterbot Module</a:t>
            </a:r>
            <a:r>
              <a:rPr lang="en-US" sz="2400" dirty="0">
                <a:solidFill>
                  <a:schemeClr val="tx1"/>
                </a:solidFill>
                <a:latin typeface="Calibri" panose="020F0502020204030204" pitchFamily="34" charset="0"/>
                <a:cs typeface="Calibri" panose="020F0502020204030204" pitchFamily="34" charset="0"/>
              </a:rPr>
              <a:t> : </a:t>
            </a:r>
            <a:r>
              <a:rPr lang="en-US" sz="2000" dirty="0" err="1">
                <a:solidFill>
                  <a:schemeClr val="tx1"/>
                </a:solidFill>
                <a:latin typeface="Calibri" panose="020F0502020204030204" pitchFamily="34" charset="0"/>
                <a:cs typeface="Calibri" panose="020F0502020204030204" pitchFamily="34" charset="0"/>
              </a:rPr>
              <a:t>ChatterBot</a:t>
            </a:r>
            <a:r>
              <a:rPr lang="en-US" sz="2000" dirty="0">
                <a:solidFill>
                  <a:schemeClr val="tx1"/>
                </a:solidFill>
                <a:latin typeface="Calibri" panose="020F0502020204030204" pitchFamily="34" charset="0"/>
                <a:cs typeface="Calibri" panose="020F0502020204030204" pitchFamily="34" charset="0"/>
              </a:rPr>
              <a:t> comes with a data utility module that can be used to train chat bots.</a:t>
            </a:r>
            <a:r>
              <a:rPr lang="en-US" sz="2000" b="0" i="0" dirty="0">
                <a:solidFill>
                  <a:srgbClr val="202124"/>
                </a:solidFill>
                <a:effectLst/>
                <a:latin typeface="Calibri" panose="020F0502020204030204" pitchFamily="34" charset="0"/>
                <a:cs typeface="Calibri" panose="020F0502020204030204" pitchFamily="34" charset="0"/>
              </a:rPr>
              <a:t> </a:t>
            </a:r>
            <a:r>
              <a:rPr lang="en-US" sz="2000" dirty="0">
                <a:solidFill>
                  <a:schemeClr val="tx1"/>
                </a:solidFill>
                <a:latin typeface="Calibri" panose="020F0502020204030204" pitchFamily="34" charset="0"/>
                <a:cs typeface="Calibri" panose="020F0502020204030204" pitchFamily="34" charset="0"/>
              </a:rPr>
              <a:t> At the moment there is training data for over a dozen languages in this module. </a:t>
            </a:r>
            <a:endParaRPr lang="en-IN" sz="2000" dirty="0">
              <a:solidFill>
                <a:schemeClr val="tx1"/>
              </a:solidFill>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This module include training of My Bot to take all type of data from Database and self learning .</a:t>
            </a:r>
          </a:p>
          <a:p>
            <a:r>
              <a:rPr lang="en-IN" sz="2400" dirty="0" err="1">
                <a:solidFill>
                  <a:schemeClr val="tx1"/>
                </a:solidFill>
                <a:latin typeface="Calibri" panose="020F0502020204030204" pitchFamily="34" charset="0"/>
                <a:cs typeface="Calibri" panose="020F0502020204030204" pitchFamily="34" charset="0"/>
              </a:rPr>
              <a:t>Tkinter</a:t>
            </a:r>
            <a:r>
              <a:rPr lang="en-IN" sz="2400" dirty="0">
                <a:solidFill>
                  <a:schemeClr val="tx1"/>
                </a:solidFill>
                <a:latin typeface="Calibri" panose="020F0502020204030204" pitchFamily="34" charset="0"/>
                <a:cs typeface="Calibri" panose="020F0502020204030204" pitchFamily="34" charset="0"/>
              </a:rPr>
              <a:t> Modul</a:t>
            </a:r>
            <a:r>
              <a:rPr lang="en-IN" sz="2400" dirty="0">
                <a:latin typeface="Calibri" panose="020F0502020204030204" pitchFamily="34" charset="0"/>
                <a:cs typeface="Calibri" panose="020F0502020204030204" pitchFamily="34" charset="0"/>
              </a:rPr>
              <a:t>e </a:t>
            </a:r>
            <a:r>
              <a:rPr lang="en-IN"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This is a simple GUI (Graphical User Interface) chat application where multiple users can connect with each other in a client-server architecture </a:t>
            </a:r>
            <a:r>
              <a:rPr lang="en-US" sz="2000" dirty="0" err="1">
                <a:latin typeface="Calibri" panose="020F0502020204030204" pitchFamily="34" charset="0"/>
                <a:cs typeface="Calibri" panose="020F0502020204030204" pitchFamily="34" charset="0"/>
              </a:rPr>
              <a:t>i.e</a:t>
            </a:r>
            <a:r>
              <a:rPr lang="en-US" sz="2000" dirty="0">
                <a:latin typeface="Calibri" panose="020F0502020204030204" pitchFamily="34" charset="0"/>
                <a:cs typeface="Calibri" panose="020F0502020204030204" pitchFamily="34" charset="0"/>
              </a:rPr>
              <a:t> the clients will interact with the help of the server.</a:t>
            </a:r>
          </a:p>
          <a:p>
            <a:r>
              <a:rPr lang="en-US" sz="2000" dirty="0">
                <a:latin typeface="Calibri" panose="020F0502020204030204" pitchFamily="34" charset="0"/>
                <a:cs typeface="Calibri" panose="020F0502020204030204" pitchFamily="34" charset="0"/>
              </a:rPr>
              <a:t>To display my Chatterbot conversation in chat window  and to solve Customer </a:t>
            </a:r>
            <a:r>
              <a:rPr lang="en-US" sz="2000" dirty="0" err="1">
                <a:latin typeface="Calibri" panose="020F0502020204030204" pitchFamily="34" charset="0"/>
                <a:cs typeface="Calibri" panose="020F0502020204030204" pitchFamily="34" charset="0"/>
              </a:rPr>
              <a:t>Quries</a:t>
            </a:r>
            <a:endParaRPr lang="en-US" sz="2000" dirty="0">
              <a:latin typeface="Calibri" panose="020F0502020204030204" pitchFamily="34" charset="0"/>
              <a:cs typeface="Calibri" panose="020F0502020204030204" pitchFamily="34" charset="0"/>
            </a:endParaRPr>
          </a:p>
          <a:p>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3576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A840-858A-4797-9926-D527896A794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A39EAA0-4D24-4B8C-AF0A-67C5751DF8EB}"/>
              </a:ext>
            </a:extLst>
          </p:cNvPr>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In this project we have seen the self learning Chatbot which can responds all query for any customer care service and give a appropriate answer to solve it in better manner.</a:t>
            </a:r>
          </a:p>
          <a:p>
            <a:r>
              <a:rPr lang="en-US" sz="2000" dirty="0">
                <a:latin typeface="Calibri" panose="020F0502020204030204" pitchFamily="34" charset="0"/>
                <a:cs typeface="Calibri" panose="020F0502020204030204" pitchFamily="34" charset="0"/>
              </a:rPr>
              <a:t>After doing review on various </a:t>
            </a:r>
            <a:r>
              <a:rPr lang="en-IN" sz="2000" b="0" i="0" dirty="0">
                <a:solidFill>
                  <a:srgbClr val="202124"/>
                </a:solidFill>
                <a:effectLst/>
                <a:latin typeface="Calibri" panose="020F0502020204030204" pitchFamily="34" charset="0"/>
                <a:cs typeface="Calibri" panose="020F0502020204030204" pitchFamily="34" charset="0"/>
              </a:rPr>
              <a:t>libraries like Chatterbot , </a:t>
            </a:r>
            <a:r>
              <a:rPr lang="en-IN" sz="2000" b="0" i="0" dirty="0" err="1">
                <a:solidFill>
                  <a:srgbClr val="202124"/>
                </a:solidFill>
                <a:effectLst/>
                <a:latin typeface="Calibri" panose="020F0502020204030204" pitchFamily="34" charset="0"/>
                <a:cs typeface="Calibri" panose="020F0502020204030204" pitchFamily="34" charset="0"/>
              </a:rPr>
              <a:t>tkinter</a:t>
            </a:r>
            <a:r>
              <a:rPr lang="en-IN" sz="2000" b="0" i="0" dirty="0">
                <a:solidFill>
                  <a:srgbClr val="202124"/>
                </a:solidFill>
                <a:effectLst/>
                <a:latin typeface="Calibri" panose="020F0502020204030204" pitchFamily="34" charset="0"/>
                <a:cs typeface="Calibri" panose="020F0502020204030204" pitchFamily="34" charset="0"/>
              </a:rPr>
              <a:t>, pyttsx3 and speech recognition.</a:t>
            </a:r>
          </a:p>
          <a:p>
            <a:r>
              <a:rPr lang="en-US" sz="2000" b="0" i="0" dirty="0">
                <a:solidFill>
                  <a:srgbClr val="333333"/>
                </a:solidFill>
                <a:effectLst/>
                <a:latin typeface="Calibri" panose="020F0502020204030204" pitchFamily="34" charset="0"/>
                <a:cs typeface="Calibri" panose="020F0502020204030204" pitchFamily="34" charset="0"/>
              </a:rPr>
              <a:t>Today, human chat service agents are frequently replaced by conversational software agents or chatbots, which are systems designed to communicate with human users by means of natural language often based on Machine Learning</a:t>
            </a:r>
          </a:p>
          <a:p>
            <a:r>
              <a:rPr lang="en-US" sz="2000" dirty="0">
                <a:latin typeface="Calibri" panose="020F0502020204030204" pitchFamily="34" charset="0"/>
                <a:cs typeface="Calibri" panose="020F0502020204030204" pitchFamily="34" charset="0"/>
              </a:rPr>
              <a:t>The primary means of communication with a chatbot is via text. And customers prefer this method.</a:t>
            </a:r>
          </a:p>
          <a:p>
            <a:r>
              <a:rPr lang="en-US" sz="2000" b="0" i="0" dirty="0">
                <a:solidFill>
                  <a:srgbClr val="333333"/>
                </a:solidFill>
                <a:effectLst/>
                <a:latin typeface="Calibri" panose="020F0502020204030204" pitchFamily="34" charset="0"/>
                <a:cs typeface="Calibri" panose="020F0502020204030204" pitchFamily="34" charset="0"/>
              </a:rPr>
              <a:t>Using all these libraries create something like </a:t>
            </a:r>
            <a:r>
              <a:rPr lang="en-US" sz="2000" dirty="0">
                <a:latin typeface="Calibri" panose="020F0502020204030204" pitchFamily="34" charset="0"/>
                <a:cs typeface="Calibri" panose="020F0502020204030204" pitchFamily="34" charset="0"/>
              </a:rPr>
              <a:t>Example :Amazon’s Alexa, Google Now, Microsoft’s Cortana and Apple’s Siri are all virtual digital assistants you may have hear, </a:t>
            </a:r>
          </a:p>
          <a:p>
            <a:endParaRPr lang="en-US" sz="2000" b="0" i="0" dirty="0">
              <a:solidFill>
                <a:srgbClr val="333333"/>
              </a:solidFill>
              <a:effectLst/>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5223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37DB-CF2C-4E2E-9BB6-1C9C5BCBED62}"/>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69962A3-1C83-4DDD-90A0-CFC3FAF30650}"/>
              </a:ext>
            </a:extLst>
          </p:cNvPr>
          <p:cNvSpPr>
            <a:spLocks noGrp="1"/>
          </p:cNvSpPr>
          <p:nvPr>
            <p:ph idx="1"/>
          </p:nvPr>
        </p:nvSpPr>
        <p:spPr/>
        <p:txBody>
          <a:bodyPr>
            <a:noAutofit/>
          </a:bodyPr>
          <a:lstStyle/>
          <a:p>
            <a:r>
              <a:rPr lang="en-US" sz="2000" dirty="0">
                <a:latin typeface="Calibri" panose="020F0502020204030204" pitchFamily="34" charset="0"/>
                <a:cs typeface="Calibri" panose="020F0502020204030204" pitchFamily="34" charset="0"/>
              </a:rPr>
              <a:t>Bayan Abu </a:t>
            </a:r>
            <a:r>
              <a:rPr lang="en-US" sz="2000" dirty="0" err="1">
                <a:latin typeface="Calibri" panose="020F0502020204030204" pitchFamily="34" charset="0"/>
                <a:cs typeface="Calibri" panose="020F0502020204030204" pitchFamily="34" charset="0"/>
              </a:rPr>
              <a:t>Shawar</a:t>
            </a:r>
            <a:r>
              <a:rPr lang="en-US" sz="2000" dirty="0">
                <a:latin typeface="Calibri" panose="020F0502020204030204" pitchFamily="34" charset="0"/>
                <a:cs typeface="Calibri" panose="020F0502020204030204" pitchFamily="34" charset="0"/>
              </a:rPr>
              <a:t> and Eric Atwell, 2007 “Chatbots: Are they Really Useful?”</a:t>
            </a:r>
          </a:p>
          <a:p>
            <a:r>
              <a:rPr lang="en-US" sz="2000" dirty="0">
                <a:latin typeface="Calibri" panose="020F0502020204030204" pitchFamily="34" charset="0"/>
                <a:cs typeface="Calibri" panose="020F0502020204030204" pitchFamily="34" charset="0"/>
              </a:rPr>
              <a:t>LDV Forum - GLDV Journal for Computational Linguistics and Language Technology.</a:t>
            </a:r>
          </a:p>
          <a:p>
            <a:r>
              <a:rPr lang="en-US" sz="2000" dirty="0">
                <a:latin typeface="Calibri" panose="020F0502020204030204" pitchFamily="34" charset="0"/>
                <a:cs typeface="Calibri" panose="020F0502020204030204" pitchFamily="34" charset="0"/>
              </a:rPr>
              <a:t>http://www.ldv-forum.org/2007_Heft1/Bayan_Abu-Shawar _and_Eric_Atwell.pdf</a:t>
            </a:r>
          </a:p>
          <a:p>
            <a:r>
              <a:rPr lang="en-US" sz="2000" dirty="0">
                <a:latin typeface="Calibri" panose="020F0502020204030204" pitchFamily="34" charset="0"/>
                <a:cs typeface="Calibri" panose="020F0502020204030204" pitchFamily="34" charset="0"/>
              </a:rPr>
              <a:t>Bringing chatbots into education: Towards natural language negotiation of open learner models. Know.- Based Syst. 20, 2 (Mar. 2007), 177-185.</a:t>
            </a:r>
          </a:p>
          <a:p>
            <a:r>
              <a:rPr lang="en-US" sz="2000" dirty="0">
                <a:latin typeface="Calibri" panose="020F0502020204030204" pitchFamily="34" charset="0"/>
                <a:cs typeface="Calibri" panose="020F0502020204030204" pitchFamily="34" charset="0"/>
              </a:rPr>
              <a:t>Intelligent Tutoring Systems: Prospects for Guided Practice and Efficient Learning. Whitepaper for the Army's Science of Learning Workshop, Hampton, VA. Aug 1-3, 2006.</a:t>
            </a:r>
          </a:p>
          <a:p>
            <a:r>
              <a:rPr lang="en-US" sz="2000" dirty="0">
                <a:latin typeface="Calibri" panose="020F0502020204030204" pitchFamily="34" charset="0"/>
                <a:cs typeface="Calibri" panose="020F0502020204030204" pitchFamily="34" charset="0"/>
              </a:rPr>
              <a:t>http://en.wikipedia.org/wiki/Chatterbot</a:t>
            </a:r>
          </a:p>
          <a:p>
            <a:r>
              <a:rPr lang="en-US" sz="2000" dirty="0">
                <a:latin typeface="Calibri" panose="020F0502020204030204" pitchFamily="34" charset="0"/>
                <a:cs typeface="Calibri" panose="020F0502020204030204" pitchFamily="34" charset="0"/>
              </a:rPr>
              <a:t>ALICE. 2002. A.L.I.C.E AI Foundation, http://www.alicebot.org/</a:t>
            </a:r>
          </a:p>
          <a:p>
            <a:r>
              <a:rPr lang="en-US" sz="2000" dirty="0">
                <a:latin typeface="Calibri" panose="020F0502020204030204" pitchFamily="34" charset="0"/>
                <a:cs typeface="Calibri" panose="020F0502020204030204" pitchFamily="34" charset="0"/>
              </a:rPr>
              <a:t>A chatbot is an  Machine Learning(ML) that can simulate a conversation with user in natural language through messaging applications, websites, mobile apps or through the telephone.</a:t>
            </a:r>
          </a:p>
        </p:txBody>
      </p:sp>
    </p:spTree>
    <p:extLst>
      <p:ext uri="{BB962C8B-B14F-4D97-AF65-F5344CB8AC3E}">
        <p14:creationId xmlns:p14="http://schemas.microsoft.com/office/powerpoint/2010/main" val="1333401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A683-B5B7-48A8-9F8F-4B55AB8FB5E7}"/>
              </a:ext>
            </a:extLst>
          </p:cNvPr>
          <p:cNvSpPr>
            <a:spLocks noGrp="1"/>
          </p:cNvSpPr>
          <p:nvPr>
            <p:ph type="title"/>
          </p:nvPr>
        </p:nvSpPr>
        <p:spPr>
          <a:xfrm>
            <a:off x="4367813" y="2766218"/>
            <a:ext cx="4287915" cy="1325563"/>
          </a:xfrm>
        </p:spPr>
        <p:txBody>
          <a:bodyPr/>
          <a:lstStyle/>
          <a:p>
            <a:r>
              <a:rPr lang="en-IN" b="1" dirty="0"/>
              <a:t>Thank You</a:t>
            </a:r>
          </a:p>
        </p:txBody>
      </p:sp>
    </p:spTree>
    <p:extLst>
      <p:ext uri="{BB962C8B-B14F-4D97-AF65-F5344CB8AC3E}">
        <p14:creationId xmlns:p14="http://schemas.microsoft.com/office/powerpoint/2010/main" val="205007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AA08-ED8F-4BAE-9663-D5134122AFD0}"/>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445D0F29-BA69-4168-8023-89FE3E3AC2E4}"/>
              </a:ext>
            </a:extLst>
          </p:cNvPr>
          <p:cNvSpPr>
            <a:spLocks noGrp="1"/>
          </p:cNvSpPr>
          <p:nvPr>
            <p:ph idx="1"/>
          </p:nvPr>
        </p:nvSpPr>
        <p:spPr/>
        <p:txBody>
          <a:bodyPr>
            <a:noAutofit/>
          </a:bodyPr>
          <a:lstStyle/>
          <a:p>
            <a:r>
              <a:rPr lang="en-US" sz="2000" dirty="0">
                <a:latin typeface="Calibri" panose="020F0502020204030204" pitchFamily="34" charset="0"/>
                <a:ea typeface="Cambria" panose="02040503050406030204" pitchFamily="18" charset="0"/>
                <a:cs typeface="Calibri" panose="020F0502020204030204" pitchFamily="34" charset="0"/>
              </a:rPr>
              <a:t>A chatbot is an  Machine Learning(ML) that can simulate a conversation with user in natural language through messaging applications, websites, mobile apps or through the telephone</a:t>
            </a:r>
          </a:p>
          <a:p>
            <a:r>
              <a:rPr lang="en-US" sz="2000" dirty="0">
                <a:latin typeface="Calibri" panose="020F0502020204030204" pitchFamily="34" charset="0"/>
                <a:ea typeface="Cambria" panose="02040503050406030204" pitchFamily="18" charset="0"/>
                <a:cs typeface="Calibri" panose="020F0502020204030204" pitchFamily="34" charset="0"/>
              </a:rPr>
              <a:t>Nowadays chatbots are used to efficiently carry out digital communication.  </a:t>
            </a:r>
          </a:p>
          <a:p>
            <a:r>
              <a:rPr lang="en-US" sz="2000" dirty="0">
                <a:latin typeface="Calibri" panose="020F0502020204030204" pitchFamily="34" charset="0"/>
                <a:ea typeface="Cambria" panose="02040503050406030204" pitchFamily="18" charset="0"/>
                <a:cs typeface="Calibri" panose="020F0502020204030204" pitchFamily="34" charset="0"/>
              </a:rPr>
              <a:t>Chatbots understand what a human wants, and guides them to their desired outcome with little work for the end user as possible.</a:t>
            </a:r>
          </a:p>
          <a:p>
            <a:r>
              <a:rPr lang="en-US" sz="2000" dirty="0">
                <a:latin typeface="Calibri" panose="020F0502020204030204" pitchFamily="34" charset="0"/>
                <a:ea typeface="Cambria" panose="02040503050406030204" pitchFamily="18" charset="0"/>
                <a:cs typeface="Calibri" panose="020F0502020204030204" pitchFamily="34" charset="0"/>
              </a:rPr>
              <a:t>Many of the conversations between a human and a chatbot are repetitive.</a:t>
            </a:r>
          </a:p>
          <a:p>
            <a:r>
              <a:rPr lang="en-US" sz="2000" dirty="0">
                <a:latin typeface="Calibri" panose="020F0502020204030204" pitchFamily="34" charset="0"/>
                <a:ea typeface="Cambria" panose="02040503050406030204" pitchFamily="18" charset="0"/>
                <a:cs typeface="Calibri" panose="020F0502020204030204" pitchFamily="34" charset="0"/>
              </a:rPr>
              <a:t>Like a virtual assistant for your customer experience touchpoints.</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Example :Amazon’s Alexa, Google Now, Microsoft’s Cortana and Apple’s Siri are all virtual digital assistants you may have hear, </a:t>
            </a:r>
          </a:p>
        </p:txBody>
      </p:sp>
    </p:spTree>
    <p:extLst>
      <p:ext uri="{BB962C8B-B14F-4D97-AF65-F5344CB8AC3E}">
        <p14:creationId xmlns:p14="http://schemas.microsoft.com/office/powerpoint/2010/main" val="1521444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920413-D10B-4231-AC95-E06B4C005E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943" y="365124"/>
            <a:ext cx="8708571" cy="5948589"/>
          </a:xfrm>
        </p:spPr>
      </p:pic>
    </p:spTree>
    <p:extLst>
      <p:ext uri="{BB962C8B-B14F-4D97-AF65-F5344CB8AC3E}">
        <p14:creationId xmlns:p14="http://schemas.microsoft.com/office/powerpoint/2010/main" val="31295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AA08-ED8F-4BAE-9663-D5134122AFD0}"/>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445D0F29-BA69-4168-8023-89FE3E3AC2E4}"/>
              </a:ext>
            </a:extLst>
          </p:cNvPr>
          <p:cNvSpPr>
            <a:spLocks noGrp="1"/>
          </p:cNvSpPr>
          <p:nvPr>
            <p:ph idx="1"/>
          </p:nvPr>
        </p:nvSpPr>
        <p:spPr/>
        <p:txBody>
          <a:bodyPr>
            <a:normAutofit/>
          </a:bodyPr>
          <a:lstStyle/>
          <a:p>
            <a:r>
              <a:rPr lang="en-US" sz="2000" b="0" i="0" dirty="0">
                <a:solidFill>
                  <a:srgbClr val="333333"/>
                </a:solidFill>
                <a:effectLst/>
                <a:latin typeface="Calibri" panose="020F0502020204030204" pitchFamily="34" charset="0"/>
                <a:cs typeface="Calibri" panose="020F0502020204030204" pitchFamily="34" charset="0"/>
              </a:rPr>
              <a:t>Communicating with customers through live chat interfaces has become an increasingly popular means to provide real-time customer service in many e-commerce settings. </a:t>
            </a:r>
          </a:p>
          <a:p>
            <a:r>
              <a:rPr lang="en-US" sz="2000" b="0" i="0" dirty="0">
                <a:solidFill>
                  <a:srgbClr val="333333"/>
                </a:solidFill>
                <a:effectLst/>
                <a:latin typeface="Calibri" panose="020F0502020204030204" pitchFamily="34" charset="0"/>
                <a:cs typeface="Calibri" panose="020F0502020204030204" pitchFamily="34" charset="0"/>
              </a:rPr>
              <a:t>Today, human chat service agents are frequently replaced by conversational software agents or chatbots, which are systems designed to communicate with human users by means of natural language often based on Machine Learning</a:t>
            </a:r>
          </a:p>
          <a:p>
            <a:r>
              <a:rPr lang="en-US" sz="2000" dirty="0">
                <a:latin typeface="Calibri" panose="020F0502020204030204" pitchFamily="34" charset="0"/>
                <a:cs typeface="Calibri" panose="020F0502020204030204" pitchFamily="34" charset="0"/>
              </a:rPr>
              <a:t>The primary means of communication with a chatbot is via text. And customers prefer this method.</a:t>
            </a:r>
          </a:p>
          <a:p>
            <a:r>
              <a:rPr lang="en-US" sz="2000" dirty="0">
                <a:latin typeface="Calibri" panose="020F0502020204030204" pitchFamily="34" charset="0"/>
                <a:cs typeface="Calibri" panose="020F0502020204030204" pitchFamily="34" charset="0"/>
              </a:rPr>
              <a:t>Example : We are Creating a Chatbots which answer the customer query of all types</a:t>
            </a:r>
          </a:p>
        </p:txBody>
      </p:sp>
    </p:spTree>
    <p:extLst>
      <p:ext uri="{BB962C8B-B14F-4D97-AF65-F5344CB8AC3E}">
        <p14:creationId xmlns:p14="http://schemas.microsoft.com/office/powerpoint/2010/main" val="169566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DB19-18E7-4D2B-818C-15EEB50DC05F}"/>
              </a:ext>
            </a:extLst>
          </p:cNvPr>
          <p:cNvSpPr>
            <a:spLocks noGrp="1"/>
          </p:cNvSpPr>
          <p:nvPr>
            <p:ph type="title"/>
          </p:nvPr>
        </p:nvSpPr>
        <p:spPr/>
        <p:txBody>
          <a:bodyPr>
            <a:normAutofit fontScale="90000"/>
          </a:bodyPr>
          <a:lstStyle/>
          <a:p>
            <a:r>
              <a:rPr lang="en-IN" dirty="0"/>
              <a:t> </a:t>
            </a:r>
            <a:br>
              <a:rPr lang="en-IN" dirty="0"/>
            </a:br>
            <a:r>
              <a:rPr lang="en-IN" dirty="0"/>
              <a:t>       </a:t>
            </a:r>
            <a:br>
              <a:rPr lang="en-IN" dirty="0"/>
            </a:br>
            <a:br>
              <a:rPr lang="en-IN" dirty="0"/>
            </a:br>
            <a:br>
              <a:rPr lang="en-IN" dirty="0"/>
            </a:br>
            <a:br>
              <a:rPr lang="en-IN" dirty="0"/>
            </a:br>
            <a:br>
              <a:rPr lang="en-IN" dirty="0"/>
            </a:br>
            <a:br>
              <a:rPr lang="en-IN" dirty="0"/>
            </a:br>
            <a:r>
              <a:rPr lang="en-IN" dirty="0"/>
              <a:t>                 Literature  Review </a:t>
            </a:r>
          </a:p>
        </p:txBody>
      </p:sp>
      <p:sp>
        <p:nvSpPr>
          <p:cNvPr id="7" name="Content Placeholder 6">
            <a:extLst>
              <a:ext uri="{FF2B5EF4-FFF2-40B4-BE49-F238E27FC236}">
                <a16:creationId xmlns:a16="http://schemas.microsoft.com/office/drawing/2014/main" id="{A7A22E04-ECA8-4C46-A4B4-C4C032BAE931}"/>
              </a:ext>
            </a:extLst>
          </p:cNvPr>
          <p:cNvSpPr>
            <a:spLocks noGrp="1"/>
          </p:cNvSpPr>
          <p:nvPr>
            <p:ph idx="1"/>
          </p:nvPr>
        </p:nvSpPr>
        <p:spPr/>
        <p:txBody>
          <a:bodyPr/>
          <a:lstStyle/>
          <a:p>
            <a:endParaRPr lang="en-US" dirty="0"/>
          </a:p>
          <a:p>
            <a:pPr marL="0" indent="0">
              <a:buNone/>
            </a:pPr>
            <a:endParaRPr lang="en-IN" dirty="0"/>
          </a:p>
        </p:txBody>
      </p:sp>
      <p:pic>
        <p:nvPicPr>
          <p:cNvPr id="9" name="Picture 2" descr="Kids boy carrying book cartoon and good idea Vector Image">
            <a:extLst>
              <a:ext uri="{FF2B5EF4-FFF2-40B4-BE49-F238E27FC236}">
                <a16:creationId xmlns:a16="http://schemas.microsoft.com/office/drawing/2014/main" id="{56C97FDE-0F29-4850-ABCE-46974D62B00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413"/>
          <a:stretch/>
        </p:blipFill>
        <p:spPr bwMode="auto">
          <a:xfrm>
            <a:off x="8185214" y="1825625"/>
            <a:ext cx="3069330" cy="384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99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0262CF5-E0CC-4E2B-B845-635058666209}"/>
              </a:ext>
            </a:extLst>
          </p:cNvPr>
          <p:cNvGraphicFramePr>
            <a:graphicFrameLocks noGrp="1"/>
          </p:cNvGraphicFramePr>
          <p:nvPr>
            <p:ph idx="1"/>
            <p:extLst>
              <p:ext uri="{D42A27DB-BD31-4B8C-83A1-F6EECF244321}">
                <p14:modId xmlns:p14="http://schemas.microsoft.com/office/powerpoint/2010/main" val="2629785710"/>
              </p:ext>
            </p:extLst>
          </p:nvPr>
        </p:nvGraphicFramePr>
        <p:xfrm>
          <a:off x="838200" y="363984"/>
          <a:ext cx="10515600" cy="6152226"/>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437762807"/>
                    </a:ext>
                  </a:extLst>
                </a:gridCol>
                <a:gridCol w="2103120">
                  <a:extLst>
                    <a:ext uri="{9D8B030D-6E8A-4147-A177-3AD203B41FA5}">
                      <a16:colId xmlns:a16="http://schemas.microsoft.com/office/drawing/2014/main" val="1410361821"/>
                    </a:ext>
                  </a:extLst>
                </a:gridCol>
                <a:gridCol w="2103120">
                  <a:extLst>
                    <a:ext uri="{9D8B030D-6E8A-4147-A177-3AD203B41FA5}">
                      <a16:colId xmlns:a16="http://schemas.microsoft.com/office/drawing/2014/main" val="486280270"/>
                    </a:ext>
                  </a:extLst>
                </a:gridCol>
                <a:gridCol w="2103120">
                  <a:extLst>
                    <a:ext uri="{9D8B030D-6E8A-4147-A177-3AD203B41FA5}">
                      <a16:colId xmlns:a16="http://schemas.microsoft.com/office/drawing/2014/main" val="3155450603"/>
                    </a:ext>
                  </a:extLst>
                </a:gridCol>
                <a:gridCol w="2103120">
                  <a:extLst>
                    <a:ext uri="{9D8B030D-6E8A-4147-A177-3AD203B41FA5}">
                      <a16:colId xmlns:a16="http://schemas.microsoft.com/office/drawing/2014/main" val="1629130609"/>
                    </a:ext>
                  </a:extLst>
                </a:gridCol>
              </a:tblGrid>
              <a:tr h="717633">
                <a:tc>
                  <a:txBody>
                    <a:bodyPr/>
                    <a:lstStyle/>
                    <a:p>
                      <a:r>
                        <a:rPr lang="en-US" dirty="0">
                          <a:solidFill>
                            <a:schemeClr val="bg1"/>
                          </a:solidFill>
                        </a:rPr>
                        <a:t>Title</a:t>
                      </a:r>
                      <a:endParaRPr lang="en-IN" dirty="0">
                        <a:solidFill>
                          <a:schemeClr val="bg1"/>
                        </a:solidFill>
                      </a:endParaRPr>
                    </a:p>
                  </a:txBody>
                  <a:tcPr>
                    <a:solidFill>
                      <a:schemeClr val="accent2">
                        <a:lumMod val="50000"/>
                      </a:schemeClr>
                    </a:solidFill>
                  </a:tcPr>
                </a:tc>
                <a:tc>
                  <a:txBody>
                    <a:bodyPr/>
                    <a:lstStyle/>
                    <a:p>
                      <a:r>
                        <a:rPr lang="en-IN" sz="1800" b="1" kern="1200" dirty="0">
                          <a:solidFill>
                            <a:schemeClr val="lt1"/>
                          </a:solidFill>
                          <a:effectLst/>
                          <a:latin typeface="+mn-lt"/>
                          <a:ea typeface="+mn-ea"/>
                          <a:cs typeface="+mn-cs"/>
                        </a:rPr>
                        <a:t>Author name and Year</a:t>
                      </a:r>
                      <a:endParaRPr lang="en-IN" dirty="0"/>
                    </a:p>
                  </a:txBody>
                  <a:tcPr>
                    <a:solidFill>
                      <a:schemeClr val="accent2">
                        <a:lumMod val="50000"/>
                      </a:schemeClr>
                    </a:solidFill>
                  </a:tcPr>
                </a:tc>
                <a:tc>
                  <a:txBody>
                    <a:bodyPr/>
                    <a:lstStyle/>
                    <a:p>
                      <a:r>
                        <a:rPr lang="en-IN" sz="1800" b="1" kern="1200" dirty="0">
                          <a:solidFill>
                            <a:schemeClr val="lt1"/>
                          </a:solidFill>
                          <a:effectLst/>
                          <a:latin typeface="+mn-lt"/>
                          <a:ea typeface="+mn-ea"/>
                          <a:cs typeface="+mn-cs"/>
                        </a:rPr>
                        <a:t>Methods</a:t>
                      </a:r>
                      <a:endParaRPr lang="en-IN" dirty="0"/>
                    </a:p>
                  </a:txBody>
                  <a:tcPr>
                    <a:solidFill>
                      <a:schemeClr val="accent2">
                        <a:lumMod val="50000"/>
                      </a:schemeClr>
                    </a:solidFill>
                  </a:tcPr>
                </a:tc>
                <a:tc>
                  <a:txBody>
                    <a:bodyPr/>
                    <a:lstStyle/>
                    <a:p>
                      <a:r>
                        <a:rPr lang="en-US" sz="1800" b="1" kern="1200" dirty="0">
                          <a:solidFill>
                            <a:schemeClr val="lt1"/>
                          </a:solidFill>
                          <a:effectLst/>
                          <a:latin typeface="+mn-lt"/>
                          <a:ea typeface="+mn-ea"/>
                          <a:cs typeface="+mn-cs"/>
                        </a:rPr>
                        <a:t>M</a:t>
                      </a:r>
                      <a:r>
                        <a:rPr lang="en-IN" sz="1800" b="1" kern="1200" dirty="0" err="1">
                          <a:solidFill>
                            <a:schemeClr val="lt1"/>
                          </a:solidFill>
                          <a:effectLst/>
                          <a:latin typeface="+mn-lt"/>
                          <a:ea typeface="+mn-ea"/>
                          <a:cs typeface="+mn-cs"/>
                        </a:rPr>
                        <a:t>erits</a:t>
                      </a:r>
                      <a:endParaRPr lang="en-IN" dirty="0"/>
                    </a:p>
                  </a:txBody>
                  <a:tcPr>
                    <a:solidFill>
                      <a:schemeClr val="accent2">
                        <a:lumMod val="50000"/>
                      </a:schemeClr>
                    </a:solidFill>
                  </a:tcPr>
                </a:tc>
                <a:tc>
                  <a:txBody>
                    <a:bodyPr/>
                    <a:lstStyle/>
                    <a:p>
                      <a:r>
                        <a:rPr lang="en-US" dirty="0"/>
                        <a:t>Demerits</a:t>
                      </a:r>
                      <a:endParaRPr lang="en-IN" dirty="0"/>
                    </a:p>
                  </a:txBody>
                  <a:tcPr>
                    <a:solidFill>
                      <a:schemeClr val="accent2">
                        <a:lumMod val="50000"/>
                      </a:schemeClr>
                    </a:solidFill>
                  </a:tcPr>
                </a:tc>
                <a:extLst>
                  <a:ext uri="{0D108BD9-81ED-4DB2-BD59-A6C34878D82A}">
                    <a16:rowId xmlns:a16="http://schemas.microsoft.com/office/drawing/2014/main" val="2279227785"/>
                  </a:ext>
                </a:extLst>
              </a:tr>
              <a:tr h="1196055">
                <a:tc>
                  <a:txBody>
                    <a:bodyPr/>
                    <a:lstStyle/>
                    <a:p>
                      <a:r>
                        <a:rPr lang="en-IN" sz="1600" b="1" dirty="0">
                          <a:latin typeface="Calibri" panose="020F0502020204030204" pitchFamily="34" charset="0"/>
                          <a:cs typeface="Calibri" panose="020F0502020204030204" pitchFamily="34" charset="0"/>
                        </a:rPr>
                        <a:t>Chatbot in Python</a:t>
                      </a:r>
                    </a:p>
                    <a:p>
                      <a:endParaRPr lang="en-IN" sz="1600" dirty="0"/>
                    </a:p>
                  </a:txBody>
                  <a:tcPr/>
                </a:tc>
                <a:tc>
                  <a:txBody>
                    <a:bodyPr/>
                    <a:lstStyle/>
                    <a:p>
                      <a:r>
                        <a:rPr lang="en-US" sz="1600" b="0" i="0" u="none" strike="noStrike" kern="1200" baseline="0" dirty="0" err="1">
                          <a:solidFill>
                            <a:schemeClr val="tx1"/>
                          </a:solidFill>
                          <a:effectLst/>
                          <a:latin typeface="Calibri" panose="020F0502020204030204" pitchFamily="34" charset="0"/>
                          <a:ea typeface="+mn-ea"/>
                          <a:cs typeface="Calibri" panose="020F0502020204030204" pitchFamily="34" charset="0"/>
                        </a:rPr>
                        <a:t>Akshay</a:t>
                      </a:r>
                      <a:r>
                        <a:rPr lang="en-US" sz="1600" b="0" i="0" u="none" strike="noStrike" kern="1200" baseline="0" dirty="0">
                          <a:solidFill>
                            <a:schemeClr val="tx1"/>
                          </a:solidFill>
                          <a:effectLst/>
                          <a:latin typeface="Calibri" panose="020F0502020204030204" pitchFamily="34" charset="0"/>
                          <a:ea typeface="+mn-ea"/>
                          <a:cs typeface="Calibri" panose="020F0502020204030204" pitchFamily="34" charset="0"/>
                        </a:rPr>
                        <a:t> Kumar, Pankaj Kumar Meena, Ms. Sangeetha in 2019</a:t>
                      </a:r>
                      <a:endParaRPr lang="en-IN" sz="1600" dirty="0"/>
                    </a:p>
                  </a:txBody>
                  <a:tcPr/>
                </a:tc>
                <a:tc>
                  <a:txBody>
                    <a:bodyPr/>
                    <a:lstStyle/>
                    <a:p>
                      <a:r>
                        <a:rPr lang="en-US" sz="1600" kern="1200" dirty="0">
                          <a:solidFill>
                            <a:schemeClr val="dk1"/>
                          </a:solidFill>
                          <a:effectLst/>
                          <a:latin typeface="Calibri" panose="020F0502020204030204" pitchFamily="34" charset="0"/>
                          <a:ea typeface="+mn-ea"/>
                          <a:cs typeface="Calibri" panose="020F0502020204030204" pitchFamily="34" charset="0"/>
                        </a:rPr>
                        <a:t>Using Python with Machine learning and GUI </a:t>
                      </a:r>
                      <a:r>
                        <a:rPr lang="en-US" sz="1600" kern="1200" dirty="0" err="1">
                          <a:solidFill>
                            <a:schemeClr val="dk1"/>
                          </a:solidFill>
                          <a:effectLst/>
                          <a:latin typeface="Calibri" panose="020F0502020204030204" pitchFamily="34" charset="0"/>
                          <a:ea typeface="+mn-ea"/>
                          <a:cs typeface="Calibri" panose="020F0502020204030204" pitchFamily="34" charset="0"/>
                        </a:rPr>
                        <a:t>tkinter</a:t>
                      </a:r>
                      <a:endParaRPr lang="en-IN" sz="1600" dirty="0"/>
                    </a:p>
                  </a:txBody>
                  <a:tcPr/>
                </a:tc>
                <a:tc>
                  <a:txBody>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No wait time</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Quick issue resolution</a:t>
                      </a:r>
                      <a:endParaRPr lang="en-IN" sz="1600" dirty="0">
                        <a:latin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Chatbots require Constant Maintenance</a:t>
                      </a:r>
                    </a:p>
                    <a:p>
                      <a:endParaRPr lang="en-IN" sz="1600" dirty="0"/>
                    </a:p>
                  </a:txBody>
                  <a:tcPr/>
                </a:tc>
                <a:extLst>
                  <a:ext uri="{0D108BD9-81ED-4DB2-BD59-A6C34878D82A}">
                    <a16:rowId xmlns:a16="http://schemas.microsoft.com/office/drawing/2014/main" val="3070166181"/>
                  </a:ext>
                </a:extLst>
              </a:tr>
              <a:tr h="2289590">
                <a:tc>
                  <a:txBody>
                    <a:bodyPr/>
                    <a:lstStyle/>
                    <a:p>
                      <a:r>
                        <a:rPr lang="en-US" sz="1600" b="1" dirty="0">
                          <a:latin typeface="Calibri" panose="020F0502020204030204" pitchFamily="34" charset="0"/>
                          <a:cs typeface="Calibri" panose="020F0502020204030204" pitchFamily="34" charset="0"/>
                        </a:rPr>
                        <a:t>An Intelligent </a:t>
                      </a:r>
                      <a:r>
                        <a:rPr lang="en-US" sz="1600" b="1" dirty="0" err="1">
                          <a:latin typeface="Calibri" panose="020F0502020204030204" pitchFamily="34" charset="0"/>
                          <a:cs typeface="Calibri" panose="020F0502020204030204" pitchFamily="34" charset="0"/>
                        </a:rPr>
                        <a:t>Behaviour</a:t>
                      </a:r>
                      <a:r>
                        <a:rPr lang="en-US" sz="1600" b="1" dirty="0">
                          <a:latin typeface="Calibri" panose="020F0502020204030204" pitchFamily="34" charset="0"/>
                          <a:cs typeface="Calibri" panose="020F0502020204030204" pitchFamily="34" charset="0"/>
                        </a:rPr>
                        <a:t> Shown</a:t>
                      </a:r>
                    </a:p>
                    <a:p>
                      <a:r>
                        <a:rPr lang="en-US" sz="1600" b="1" dirty="0">
                          <a:latin typeface="Calibri" panose="020F0502020204030204" pitchFamily="34" charset="0"/>
                          <a:cs typeface="Calibri" panose="020F0502020204030204" pitchFamily="34" charset="0"/>
                        </a:rPr>
                        <a:t> by Chatbot System</a:t>
                      </a:r>
                    </a:p>
                    <a:p>
                      <a:endParaRPr lang="en-IN" dirty="0"/>
                    </a:p>
                  </a:txBody>
                  <a:tcPr/>
                </a:tc>
                <a:tc>
                  <a:txBody>
                    <a:bodyPr/>
                    <a:lstStyle/>
                    <a:p>
                      <a:r>
                        <a:rPr lang="en-IN" sz="1600" dirty="0" err="1">
                          <a:latin typeface="Calibri" panose="020F0502020204030204" pitchFamily="34" charset="0"/>
                          <a:cs typeface="Calibri" panose="020F0502020204030204" pitchFamily="34" charset="0"/>
                        </a:rPr>
                        <a:t>Vibhor</a:t>
                      </a:r>
                      <a:r>
                        <a:rPr lang="en-IN" sz="1600" dirty="0">
                          <a:latin typeface="Calibri" panose="020F0502020204030204" pitchFamily="34" charset="0"/>
                          <a:cs typeface="Calibri" panose="020F0502020204030204" pitchFamily="34" charset="0"/>
                        </a:rPr>
                        <a:t> Sharma, Monika Goyal, Drishti Malik in 2017</a:t>
                      </a:r>
                    </a:p>
                    <a:p>
                      <a:endParaRPr lang="en-IN" dirty="0"/>
                    </a:p>
                  </a:txBody>
                  <a:tcPr/>
                </a:tc>
                <a:tc>
                  <a:txBody>
                    <a:bodyPr/>
                    <a:lstStyle/>
                    <a:p>
                      <a:r>
                        <a:rPr lang="en-US" sz="1600" dirty="0">
                          <a:latin typeface="Calibri" panose="020F0502020204030204" pitchFamily="34" charset="0"/>
                          <a:cs typeface="Calibri" panose="020F0502020204030204" pitchFamily="34" charset="0"/>
                        </a:rPr>
                        <a:t>Using </a:t>
                      </a:r>
                      <a:r>
                        <a:rPr lang="en-US" sz="1600" dirty="0" err="1">
                          <a:latin typeface="Calibri" panose="020F0502020204030204" pitchFamily="34" charset="0"/>
                          <a:cs typeface="Calibri" panose="020F0502020204030204" pitchFamily="34" charset="0"/>
                        </a:rPr>
                        <a:t>Phycharm</a:t>
                      </a:r>
                      <a:r>
                        <a:rPr lang="en-US" sz="1600" dirty="0">
                          <a:latin typeface="Calibri" panose="020F0502020204030204" pitchFamily="34" charset="0"/>
                          <a:cs typeface="Calibri" panose="020F0502020204030204" pitchFamily="34" charset="0"/>
                        </a:rPr>
                        <a:t> , Machine learning using Python with libraries </a:t>
                      </a:r>
                      <a:r>
                        <a:rPr lang="en-US" sz="1600" dirty="0" err="1">
                          <a:latin typeface="Calibri" panose="020F0502020204030204" pitchFamily="34" charset="0"/>
                          <a:cs typeface="Calibri" panose="020F0502020204030204" pitchFamily="34" charset="0"/>
                        </a:rPr>
                        <a:t>Tkinter</a:t>
                      </a:r>
                      <a:r>
                        <a:rPr lang="en-US" sz="1600" dirty="0">
                          <a:latin typeface="Calibri" panose="020F0502020204030204" pitchFamily="34" charset="0"/>
                          <a:cs typeface="Calibri" panose="020F0502020204030204" pitchFamily="34" charset="0"/>
                        </a:rPr>
                        <a:t> , chatterbot </a:t>
                      </a:r>
                      <a:r>
                        <a:rPr lang="en-US" sz="1600" dirty="0" err="1">
                          <a:latin typeface="Calibri" panose="020F0502020204030204" pitchFamily="34" charset="0"/>
                          <a:cs typeface="Calibri" panose="020F0502020204030204" pitchFamily="34" charset="0"/>
                        </a:rPr>
                        <a:t>etc</a:t>
                      </a:r>
                      <a:endParaRPr lang="en-IN" sz="1600" dirty="0">
                        <a:latin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Gather Customer Insights. </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Improve Customer Satisfaction.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i="0" kern="1200" dirty="0">
                        <a:solidFill>
                          <a:schemeClr val="dk1"/>
                        </a:solidFill>
                        <a:effectLst/>
                        <a:latin typeface="Calibri" panose="020F0502020204030204" pitchFamily="34" charset="0"/>
                        <a:ea typeface="+mn-ea"/>
                        <a:cs typeface="Calibri" panose="020F0502020204030204" pitchFamily="34" charset="0"/>
                      </a:endParaRPr>
                    </a:p>
                    <a:p>
                      <a:pPr marL="0" indent="0">
                        <a:buFont typeface="Arial" panose="020B0604020202020204" pitchFamily="34" charset="0"/>
                        <a:buNone/>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Chatbots lack the backing of the right algorithms that are powered by natural language processing, machine learning, and emotional intelligence.</a:t>
                      </a:r>
                      <a:r>
                        <a:rPr lang="en-US" sz="1600" b="1" i="0" kern="1200" dirty="0">
                          <a:solidFill>
                            <a:schemeClr val="dk1"/>
                          </a:solidFill>
                          <a:effectLst/>
                          <a:latin typeface="Calibri" panose="020F0502020204030204" pitchFamily="34" charset="0"/>
                          <a:ea typeface="+mn-ea"/>
                          <a:cs typeface="Calibri" panose="020F0502020204030204" pitchFamily="34" charset="0"/>
                        </a:rPr>
                        <a:t> </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81261301"/>
                  </a:ext>
                </a:extLst>
              </a:tr>
              <a:tr h="1948948">
                <a:tc>
                  <a:txBody>
                    <a:bodyPr/>
                    <a:lstStyle/>
                    <a:p>
                      <a:r>
                        <a:rPr lang="en-US" sz="1600" b="1" dirty="0">
                          <a:latin typeface="Calibri" panose="020F0502020204030204" pitchFamily="34" charset="0"/>
                          <a:cs typeface="Calibri" panose="020F0502020204030204" pitchFamily="34" charset="0"/>
                        </a:rPr>
                        <a:t>College Enquiry Chatbot Using A.L.C.E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tx1"/>
                          </a:solidFill>
                          <a:effectLst/>
                          <a:latin typeface="Calibri" panose="020F0502020204030204" pitchFamily="34" charset="0"/>
                          <a:ea typeface="+mn-ea"/>
                          <a:cs typeface="Calibri" panose="020F0502020204030204" pitchFamily="34" charset="0"/>
                        </a:rPr>
                        <a:t>Balbir Singh</a:t>
                      </a:r>
                      <a:r>
                        <a:rPr lang="en-IN" sz="1600" b="0" i="0" u="none" strike="noStrike" kern="1200" baseline="0" dirty="0">
                          <a:solidFill>
                            <a:schemeClr val="tx1"/>
                          </a:solidFill>
                          <a:effectLst/>
                          <a:latin typeface="Calibri" panose="020F0502020204030204" pitchFamily="34" charset="0"/>
                          <a:ea typeface="+mn-ea"/>
                          <a:cs typeface="Calibri" panose="020F0502020204030204" pitchFamily="34" charset="0"/>
                        </a:rPr>
                        <a:t> Bani, Ajay Pratap Singh in 2017</a:t>
                      </a:r>
                      <a:endParaRPr lang="en-US" sz="1600" b="0" kern="1200" dirty="0">
                        <a:solidFill>
                          <a:schemeClr val="tx1"/>
                        </a:solidFill>
                        <a:effectLst/>
                        <a:latin typeface="Calibri" panose="020F0502020204030204" pitchFamily="34" charset="0"/>
                        <a:ea typeface="+mn-ea"/>
                        <a:cs typeface="Calibri" panose="020F0502020204030204" pitchFamily="34" charset="0"/>
                      </a:endParaRPr>
                    </a:p>
                    <a:p>
                      <a:endParaRPr lang="en-IN" dirty="0"/>
                    </a:p>
                  </a:txBody>
                  <a:tcPr/>
                </a:tc>
                <a:tc>
                  <a:txBody>
                    <a:bodyPr/>
                    <a:lstStyle/>
                    <a:p>
                      <a:r>
                        <a:rPr lang="en-US" sz="1600" dirty="0">
                          <a:latin typeface="Calibri" panose="020F0502020204030204" pitchFamily="34" charset="0"/>
                          <a:cs typeface="Calibri" panose="020F0502020204030204" pitchFamily="34" charset="0"/>
                        </a:rPr>
                        <a:t>A.L.I.C.E (Artificial Linguistic Internet Computer Entity), GNU General Public License to develop our chatterbot system.</a:t>
                      </a:r>
                    </a:p>
                    <a:p>
                      <a:endParaRPr lang="en-IN" sz="16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Alice stored a huge corpus text and Elizabeth provides the grammatical analysis for sentences</a:t>
                      </a:r>
                      <a:r>
                        <a:rPr lang="en-US" sz="1600" kern="1200" dirty="0">
                          <a:solidFill>
                            <a:schemeClr val="dk1"/>
                          </a:solidFill>
                          <a:effectLst/>
                          <a:latin typeface="Calibri" panose="020F0502020204030204" pitchFamily="34" charset="0"/>
                          <a:ea typeface="+mn-ea"/>
                          <a:cs typeface="Calibri" panose="020F0502020204030204" pitchFamily="34" charset="0"/>
                        </a:rPr>
                        <a:t>.</a:t>
                      </a:r>
                      <a:endParaRPr lang="en-US" sz="1600" b="0" i="0" kern="1200" dirty="0">
                        <a:solidFill>
                          <a:schemeClr val="dk1"/>
                        </a:solidFill>
                        <a:effectLst/>
                        <a:latin typeface="Calibri" panose="020F0502020204030204" pitchFamily="34" charset="0"/>
                        <a:ea typeface="+mn-ea"/>
                        <a:cs typeface="Calibri" panose="020F0502020204030204" pitchFamily="34" charset="0"/>
                      </a:endParaRPr>
                    </a:p>
                    <a:p>
                      <a:pPr marL="0" indent="0">
                        <a:buFont typeface="Arial" panose="020B0604020202020204" pitchFamily="34" charset="0"/>
                        <a:buNone/>
                      </a:pPr>
                      <a:endParaRPr lang="en-IN" dirty="0"/>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Unlike humans, every chatbot needs to be programmed differently for a new business which increases the initial installation cost.</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33949540"/>
                  </a:ext>
                </a:extLst>
              </a:tr>
            </a:tbl>
          </a:graphicData>
        </a:graphic>
      </p:graphicFrame>
    </p:spTree>
    <p:extLst>
      <p:ext uri="{BB962C8B-B14F-4D97-AF65-F5344CB8AC3E}">
        <p14:creationId xmlns:p14="http://schemas.microsoft.com/office/powerpoint/2010/main" val="360508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84D456C-2D07-4B89-BB3C-D2B6A65BEAF7}"/>
              </a:ext>
            </a:extLst>
          </p:cNvPr>
          <p:cNvGraphicFramePr>
            <a:graphicFrameLocks noGrp="1"/>
          </p:cNvGraphicFramePr>
          <p:nvPr>
            <p:ph idx="1"/>
            <p:extLst>
              <p:ext uri="{D42A27DB-BD31-4B8C-83A1-F6EECF244321}">
                <p14:modId xmlns:p14="http://schemas.microsoft.com/office/powerpoint/2010/main" val="4227108875"/>
              </p:ext>
            </p:extLst>
          </p:nvPr>
        </p:nvGraphicFramePr>
        <p:xfrm>
          <a:off x="838200" y="408373"/>
          <a:ext cx="10515600" cy="633339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375987538"/>
                    </a:ext>
                  </a:extLst>
                </a:gridCol>
                <a:gridCol w="2103120">
                  <a:extLst>
                    <a:ext uri="{9D8B030D-6E8A-4147-A177-3AD203B41FA5}">
                      <a16:colId xmlns:a16="http://schemas.microsoft.com/office/drawing/2014/main" val="4265597207"/>
                    </a:ext>
                  </a:extLst>
                </a:gridCol>
                <a:gridCol w="2103120">
                  <a:extLst>
                    <a:ext uri="{9D8B030D-6E8A-4147-A177-3AD203B41FA5}">
                      <a16:colId xmlns:a16="http://schemas.microsoft.com/office/drawing/2014/main" val="2106787234"/>
                    </a:ext>
                  </a:extLst>
                </a:gridCol>
                <a:gridCol w="2103120">
                  <a:extLst>
                    <a:ext uri="{9D8B030D-6E8A-4147-A177-3AD203B41FA5}">
                      <a16:colId xmlns:a16="http://schemas.microsoft.com/office/drawing/2014/main" val="3916353083"/>
                    </a:ext>
                  </a:extLst>
                </a:gridCol>
                <a:gridCol w="2103120">
                  <a:extLst>
                    <a:ext uri="{9D8B030D-6E8A-4147-A177-3AD203B41FA5}">
                      <a16:colId xmlns:a16="http://schemas.microsoft.com/office/drawing/2014/main" val="2811303400"/>
                    </a:ext>
                  </a:extLst>
                </a:gridCol>
              </a:tblGrid>
              <a:tr h="23003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baseline="0" dirty="0">
                          <a:solidFill>
                            <a:schemeClr val="tx1"/>
                          </a:solidFill>
                          <a:latin typeface="Calibri" panose="020F0502020204030204" pitchFamily="34" charset="0"/>
                          <a:ea typeface="+mn-ea"/>
                          <a:cs typeface="Calibri" panose="020F0502020204030204" pitchFamily="34" charset="0"/>
                        </a:rPr>
                        <a:t>Chatbot development using Python</a:t>
                      </a:r>
                    </a:p>
                    <a:p>
                      <a:endParaRPr lang="en-IN" sz="1600" b="1" dirty="0">
                        <a:latin typeface="Calibri" panose="020F0502020204030204" pitchFamily="34" charset="0"/>
                        <a:cs typeface="Calibri" panose="020F0502020204030204" pitchFamily="34" charset="0"/>
                      </a:endParaRPr>
                    </a:p>
                    <a:p>
                      <a:endParaRPr lang="en-IN" sz="1600" dirty="0"/>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err="1">
                          <a:solidFill>
                            <a:schemeClr val="tx1"/>
                          </a:solidFill>
                          <a:effectLst/>
                          <a:latin typeface="Calibri" panose="020F0502020204030204" pitchFamily="34" charset="0"/>
                          <a:ea typeface="+mn-ea"/>
                          <a:cs typeface="Calibri" panose="020F0502020204030204" pitchFamily="34" charset="0"/>
                        </a:rPr>
                        <a:t>Shreyashkar</a:t>
                      </a:r>
                      <a:r>
                        <a:rPr lang="en-IN" sz="1600" b="0" i="0" u="none" strike="noStrike" kern="1200" baseline="0" dirty="0">
                          <a:solidFill>
                            <a:schemeClr val="tx1"/>
                          </a:solidFill>
                          <a:effectLst/>
                          <a:latin typeface="Calibri" panose="020F0502020204030204" pitchFamily="34" charset="0"/>
                          <a:ea typeface="+mn-ea"/>
                          <a:cs typeface="Calibri" panose="020F0502020204030204" pitchFamily="34" charset="0"/>
                        </a:rPr>
                        <a:t> Sharma in 2020</a:t>
                      </a:r>
                      <a:endParaRPr lang="en-US" sz="1600" b="0" kern="1200" dirty="0">
                        <a:solidFill>
                          <a:schemeClr val="tx1"/>
                        </a:solidFill>
                        <a:effectLst/>
                        <a:latin typeface="Calibri" panose="020F0502020204030204" pitchFamily="34" charset="0"/>
                        <a:ea typeface="+mn-ea"/>
                        <a:cs typeface="Calibri" panose="020F0502020204030204" pitchFamily="34" charset="0"/>
                      </a:endParaRPr>
                    </a:p>
                    <a:p>
                      <a:endParaRPr lang="en-IN" sz="1600" dirty="0"/>
                    </a:p>
                  </a:txBody>
                  <a:tcPr>
                    <a:solidFill>
                      <a:schemeClr val="bg2"/>
                    </a:solidFill>
                  </a:tcPr>
                </a:tc>
                <a:tc>
                  <a:txBody>
                    <a:bodyPr/>
                    <a:lstStyle/>
                    <a:p>
                      <a:r>
                        <a:rPr lang="en-US" sz="1600" b="0" kern="1200" dirty="0">
                          <a:solidFill>
                            <a:schemeClr val="dk1"/>
                          </a:solidFill>
                          <a:effectLst/>
                          <a:latin typeface="Calibri" panose="020F0502020204030204" pitchFamily="34" charset="0"/>
                          <a:ea typeface="+mn-ea"/>
                          <a:cs typeface="Calibri" panose="020F0502020204030204" pitchFamily="34" charset="0"/>
                        </a:rPr>
                        <a:t>The standard model Artificial Intelligence</a:t>
                      </a:r>
                    </a:p>
                    <a:p>
                      <a:r>
                        <a:rPr lang="en-US" sz="1600" b="0" kern="1200" dirty="0">
                          <a:solidFill>
                            <a:schemeClr val="dk1"/>
                          </a:solidFill>
                          <a:effectLst/>
                          <a:latin typeface="Calibri" panose="020F0502020204030204" pitchFamily="34" charset="0"/>
                          <a:ea typeface="+mn-ea"/>
                          <a:cs typeface="Calibri" panose="020F0502020204030204" pitchFamily="34" charset="0"/>
                        </a:rPr>
                        <a:t>Markup Language(AIML) and  Natural Language Processing. </a:t>
                      </a:r>
                    </a:p>
                    <a:p>
                      <a:endParaRPr lang="en-IN" sz="1600" b="0" dirty="0"/>
                    </a:p>
                  </a:txBody>
                  <a:tcPr>
                    <a:solidFill>
                      <a:schemeClr val="bg2"/>
                    </a:solidFill>
                  </a:tcPr>
                </a:tc>
                <a:tc>
                  <a:txBody>
                    <a:bodyPr/>
                    <a:lstStyle/>
                    <a:p>
                      <a:pPr marL="0" indent="0">
                        <a:buFont typeface="Arial" panose="020B0604020202020204" pitchFamily="34" charset="0"/>
                        <a:buNone/>
                      </a:pPr>
                      <a:r>
                        <a:rPr lang="en-US" sz="1600" b="0" dirty="0">
                          <a:solidFill>
                            <a:schemeClr val="tx1"/>
                          </a:solidFill>
                          <a:latin typeface="Calibri" panose="020F0502020204030204" pitchFamily="34" charset="0"/>
                          <a:cs typeface="Calibri" panose="020F0502020204030204" pitchFamily="34" charset="0"/>
                        </a:rPr>
                        <a:t>Developers coordinate their with their client inquiries and reply with the best appropriate answer with the blend of machine learning tools and models.</a:t>
                      </a:r>
                    </a:p>
                  </a:txBody>
                  <a:tcPr>
                    <a:solidFill>
                      <a:schemeClr val="bg2"/>
                    </a:solidFill>
                  </a:tcPr>
                </a:tc>
                <a:tc>
                  <a:txBody>
                    <a:bodyPr/>
                    <a:lstStyle/>
                    <a:p>
                      <a:pPr marL="0" indent="0">
                        <a:buFont typeface="Arial" panose="020B0604020202020204" pitchFamily="34" charset="0"/>
                        <a:buNone/>
                      </a:pPr>
                      <a:r>
                        <a:rPr lang="en-US" sz="1600" b="0" dirty="0">
                          <a:solidFill>
                            <a:schemeClr val="tx1"/>
                          </a:solidFill>
                          <a:latin typeface="Calibri" panose="020F0502020204030204" pitchFamily="34" charset="0"/>
                          <a:cs typeface="Calibri" panose="020F0502020204030204" pitchFamily="34" charset="0"/>
                        </a:rPr>
                        <a:t>Chatbots is that they do not understand human context.</a:t>
                      </a:r>
                    </a:p>
                    <a:p>
                      <a:pPr marL="0" indent="0">
                        <a:buFont typeface="Arial" panose="020B0604020202020204" pitchFamily="34" charset="0"/>
                        <a:buNone/>
                      </a:pPr>
                      <a:endParaRPr lang="en-US" sz="1600" dirty="0">
                        <a:latin typeface="Calibri" panose="020F0502020204030204" pitchFamily="34" charset="0"/>
                        <a:cs typeface="Calibri" panose="020F0502020204030204" pitchFamily="34" charset="0"/>
                      </a:endParaRPr>
                    </a:p>
                    <a:p>
                      <a:endParaRPr lang="en-IN" sz="1600" dirty="0"/>
                    </a:p>
                  </a:txBody>
                  <a:tcPr>
                    <a:solidFill>
                      <a:schemeClr val="bg2"/>
                    </a:solidFill>
                  </a:tcPr>
                </a:tc>
                <a:extLst>
                  <a:ext uri="{0D108BD9-81ED-4DB2-BD59-A6C34878D82A}">
                    <a16:rowId xmlns:a16="http://schemas.microsoft.com/office/drawing/2014/main" val="542493711"/>
                  </a:ext>
                </a:extLst>
              </a:tr>
              <a:tr h="2060043">
                <a:tc>
                  <a:txBody>
                    <a:bodyPr/>
                    <a:lstStyle/>
                    <a:p>
                      <a:r>
                        <a:rPr lang="en-US" sz="1600" b="1" dirty="0">
                          <a:latin typeface="Calibri" panose="020F0502020204030204" pitchFamily="34" charset="0"/>
                          <a:cs typeface="Calibri" panose="020F0502020204030204" pitchFamily="34" charset="0"/>
                        </a:rPr>
                        <a:t>A Smart Chatbot Architecture based NLP and Machine Learning for Health Care Assistance</a:t>
                      </a:r>
                    </a:p>
                    <a:p>
                      <a:endParaRPr lang="en-US" sz="1600" b="1" dirty="0">
                        <a:latin typeface="Calibri" panose="020F0502020204030204" pitchFamily="34" charset="0"/>
                        <a:cs typeface="Calibri" panose="020F0502020204030204" pitchFamily="34"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err="1">
                          <a:solidFill>
                            <a:schemeClr val="tx1"/>
                          </a:solidFill>
                          <a:effectLst/>
                          <a:latin typeface="Calibri" panose="020F0502020204030204" pitchFamily="34" charset="0"/>
                          <a:ea typeface="+mn-ea"/>
                          <a:cs typeface="Calibri" panose="020F0502020204030204" pitchFamily="34" charset="0"/>
                        </a:rPr>
                        <a:t>Soufyane</a:t>
                      </a:r>
                      <a:r>
                        <a:rPr lang="en-IN" sz="1600" b="0" i="0" u="none" strike="noStrike" kern="1200" baseline="0" dirty="0">
                          <a:solidFill>
                            <a:schemeClr val="tx1"/>
                          </a:solidFill>
                          <a:effectLst/>
                          <a:latin typeface="Calibri" panose="020F0502020204030204" pitchFamily="34" charset="0"/>
                          <a:ea typeface="+mn-ea"/>
                          <a:cs typeface="Calibri" panose="020F0502020204030204" pitchFamily="34" charset="0"/>
                        </a:rPr>
                        <a:t>  </a:t>
                      </a:r>
                      <a:r>
                        <a:rPr lang="en-IN" sz="1600" b="0" i="0" u="none" strike="noStrike" kern="1200" baseline="0" dirty="0" err="1">
                          <a:solidFill>
                            <a:schemeClr val="tx1"/>
                          </a:solidFill>
                          <a:effectLst/>
                          <a:latin typeface="Calibri" panose="020F0502020204030204" pitchFamily="34" charset="0"/>
                          <a:ea typeface="+mn-ea"/>
                          <a:cs typeface="Calibri" panose="020F0502020204030204" pitchFamily="34" charset="0"/>
                        </a:rPr>
                        <a:t>Ayanouz</a:t>
                      </a:r>
                      <a:r>
                        <a:rPr lang="en-IN" sz="1600" b="0" i="0" u="none" strike="noStrike" kern="1200" baseline="0" dirty="0">
                          <a:solidFill>
                            <a:schemeClr val="tx1"/>
                          </a:solidFill>
                          <a:effectLst/>
                          <a:latin typeface="Calibri" panose="020F0502020204030204" pitchFamily="34" charset="0"/>
                          <a:ea typeface="+mn-ea"/>
                          <a:cs typeface="Calibri" panose="020F0502020204030204" pitchFamily="34" charset="0"/>
                        </a:rPr>
                        <a:t> , </a:t>
                      </a:r>
                      <a:r>
                        <a:rPr lang="en-IN" sz="1600" b="0" i="0" u="none" strike="noStrike" kern="1200" baseline="0" dirty="0" err="1">
                          <a:solidFill>
                            <a:schemeClr val="tx1"/>
                          </a:solidFill>
                          <a:effectLst/>
                          <a:latin typeface="Calibri" panose="020F0502020204030204" pitchFamily="34" charset="0"/>
                          <a:ea typeface="+mn-ea"/>
                          <a:cs typeface="Calibri" panose="020F0502020204030204" pitchFamily="34" charset="0"/>
                        </a:rPr>
                        <a:t>Boudhir</a:t>
                      </a:r>
                      <a:r>
                        <a:rPr lang="en-IN" sz="1600" b="0" i="0" u="none" strike="noStrike" kern="1200" baseline="0" dirty="0">
                          <a:solidFill>
                            <a:schemeClr val="tx1"/>
                          </a:solidFill>
                          <a:effectLst/>
                          <a:latin typeface="Calibri" panose="020F0502020204030204" pitchFamily="34" charset="0"/>
                          <a:ea typeface="+mn-ea"/>
                          <a:cs typeface="Calibri" panose="020F0502020204030204" pitchFamily="34" charset="0"/>
                        </a:rPr>
                        <a:t> </a:t>
                      </a:r>
                      <a:r>
                        <a:rPr lang="en-IN" sz="1600" b="0" i="0" u="none" strike="noStrike" kern="1200" baseline="0" dirty="0" err="1">
                          <a:solidFill>
                            <a:schemeClr val="tx1"/>
                          </a:solidFill>
                          <a:effectLst/>
                          <a:latin typeface="Calibri" panose="020F0502020204030204" pitchFamily="34" charset="0"/>
                          <a:ea typeface="+mn-ea"/>
                          <a:cs typeface="Calibri" panose="020F0502020204030204" pitchFamily="34" charset="0"/>
                        </a:rPr>
                        <a:t>Anouar</a:t>
                      </a:r>
                      <a:r>
                        <a:rPr lang="en-IN" sz="1600" b="0" i="0" u="none" strike="noStrike" kern="1200" baseline="0" dirty="0">
                          <a:solidFill>
                            <a:schemeClr val="tx1"/>
                          </a:solidFill>
                          <a:effectLst/>
                          <a:latin typeface="Calibri" panose="020F0502020204030204" pitchFamily="34" charset="0"/>
                          <a:ea typeface="+mn-ea"/>
                          <a:cs typeface="Calibri" panose="020F0502020204030204" pitchFamily="34" charset="0"/>
                        </a:rPr>
                        <a:t> </a:t>
                      </a:r>
                      <a:r>
                        <a:rPr lang="en-IN" sz="1600" b="0" i="0" u="none" strike="noStrike" kern="1200" baseline="0" dirty="0" err="1">
                          <a:solidFill>
                            <a:schemeClr val="tx1"/>
                          </a:solidFill>
                          <a:effectLst/>
                          <a:latin typeface="Calibri" panose="020F0502020204030204" pitchFamily="34" charset="0"/>
                          <a:ea typeface="+mn-ea"/>
                          <a:cs typeface="Calibri" panose="020F0502020204030204" pitchFamily="34" charset="0"/>
                        </a:rPr>
                        <a:t>Abdelhakim</a:t>
                      </a:r>
                      <a:r>
                        <a:rPr lang="en-IN" sz="1600" b="0" i="0" u="none" strike="noStrike" kern="1200" baseline="0" dirty="0">
                          <a:solidFill>
                            <a:schemeClr val="tx1"/>
                          </a:solidFill>
                          <a:effectLst/>
                          <a:latin typeface="Calibri" panose="020F0502020204030204" pitchFamily="34" charset="0"/>
                          <a:ea typeface="+mn-ea"/>
                          <a:cs typeface="Calibri" panose="020F0502020204030204" pitchFamily="34" charset="0"/>
                        </a:rPr>
                        <a:t>, Mohammed </a:t>
                      </a:r>
                      <a:r>
                        <a:rPr lang="en-IN" sz="1600" b="0" i="0" u="none" strike="noStrike" kern="1200" baseline="0" dirty="0" err="1">
                          <a:solidFill>
                            <a:schemeClr val="tx1"/>
                          </a:solidFill>
                          <a:effectLst/>
                          <a:latin typeface="Calibri" panose="020F0502020204030204" pitchFamily="34" charset="0"/>
                          <a:ea typeface="+mn-ea"/>
                          <a:cs typeface="Calibri" panose="020F0502020204030204" pitchFamily="34" charset="0"/>
                        </a:rPr>
                        <a:t>Benhmed</a:t>
                      </a:r>
                      <a:r>
                        <a:rPr lang="en-IN" sz="1600" b="0" i="0" u="none" strike="noStrike" kern="1200" baseline="0" dirty="0">
                          <a:solidFill>
                            <a:schemeClr val="tx1"/>
                          </a:solidFill>
                          <a:effectLst/>
                          <a:latin typeface="Calibri" panose="020F0502020204030204" pitchFamily="34" charset="0"/>
                          <a:ea typeface="+mn-ea"/>
                          <a:cs typeface="Calibri" panose="020F0502020204030204" pitchFamily="34" charset="0"/>
                        </a:rPr>
                        <a:t> in 2020 </a:t>
                      </a:r>
                      <a:endParaRPr lang="en-US" sz="1600" b="0" kern="1200" dirty="0">
                        <a:solidFill>
                          <a:schemeClr val="tx1"/>
                        </a:solidFill>
                        <a:effectLst/>
                        <a:latin typeface="Calibri" panose="020F0502020204030204" pitchFamily="34" charset="0"/>
                        <a:ea typeface="+mn-ea"/>
                        <a:cs typeface="Calibri" panose="020F0502020204030204" pitchFamily="34" charset="0"/>
                      </a:endParaRPr>
                    </a:p>
                    <a:p>
                      <a:endParaRPr lang="en-IN" dirty="0"/>
                    </a:p>
                  </a:txBody>
                  <a:tcPr/>
                </a:tc>
                <a:tc>
                  <a:txBody>
                    <a:bodyPr/>
                    <a:lstStyle/>
                    <a:p>
                      <a:r>
                        <a:rPr lang="en-US" sz="1600" dirty="0">
                          <a:latin typeface="Calibri" panose="020F0502020204030204" pitchFamily="34" charset="0"/>
                          <a:cs typeface="Calibri" panose="020F0502020204030204" pitchFamily="34" charset="0"/>
                        </a:rPr>
                        <a:t>Artificial intelligence, conversational agents, modeling of conversations, natural language, neural machine translation</a:t>
                      </a:r>
                      <a:endParaRPr lang="en-IN" sz="1600" dirty="0">
                        <a:latin typeface="Calibri" panose="020F0502020204030204" pitchFamily="34" charset="0"/>
                        <a:cs typeface="Calibri" panose="020F0502020204030204" pitchFamily="34" charset="0"/>
                      </a:endParaRPr>
                    </a:p>
                  </a:txBody>
                  <a:tcPr/>
                </a:tc>
                <a:tc>
                  <a:txBody>
                    <a:bodyPr/>
                    <a:lstStyle/>
                    <a:p>
                      <a:pPr marL="0" indent="0">
                        <a:buFont typeface="Arial" panose="020B0604020202020204" pitchFamily="34" charset="0"/>
                        <a:buNone/>
                      </a:pPr>
                      <a:r>
                        <a:rPr lang="en-US" sz="1600" dirty="0">
                          <a:latin typeface="Calibri" panose="020F0502020204030204" pitchFamily="34" charset="0"/>
                          <a:cs typeface="Calibri" panose="020F0502020204030204" pitchFamily="34" charset="0"/>
                        </a:rPr>
                        <a:t>Chatbots built for structured conversations are highly scripted, which simplifies programming </a:t>
                      </a:r>
                      <a:endParaRPr lang="en-IN" dirty="0"/>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Fixed Rule-based</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Grammatical Errors</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Predefined or Closed-domain</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Ambiguity </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86599630"/>
                  </a:ext>
                </a:extLst>
              </a:tr>
              <a:tr h="1972966">
                <a:tc>
                  <a:txBody>
                    <a:bodyPr/>
                    <a:lstStyle/>
                    <a:p>
                      <a:r>
                        <a:rPr lang="en-IN" sz="1600" b="1" dirty="0">
                          <a:latin typeface="Calibri" panose="020F0502020204030204" pitchFamily="34" charset="0"/>
                          <a:cs typeface="Calibri" panose="020F0502020204030204" pitchFamily="34" charset="0"/>
                        </a:rPr>
                        <a:t>An intelligent web-based voice chat bot</a:t>
                      </a:r>
                    </a:p>
                  </a:txBody>
                  <a:tcPr/>
                </a:tc>
                <a:tc>
                  <a:txBody>
                    <a:bodyPr/>
                    <a:lstStyle/>
                    <a:p>
                      <a:r>
                        <a:rPr lang="en-US" sz="1600" dirty="0">
                          <a:latin typeface="Calibri" panose="020F0502020204030204" pitchFamily="34" charset="0"/>
                          <a:cs typeface="Calibri" panose="020F0502020204030204" pitchFamily="34" charset="0"/>
                        </a:rPr>
                        <a:t>Manoj </a:t>
                      </a:r>
                      <a:r>
                        <a:rPr lang="en-US" sz="1600" dirty="0" err="1">
                          <a:latin typeface="Calibri" panose="020F0502020204030204" pitchFamily="34" charset="0"/>
                          <a:cs typeface="Calibri" panose="020F0502020204030204" pitchFamily="34" charset="0"/>
                        </a:rPr>
                        <a:t>lall</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S.Sinha</a:t>
                      </a:r>
                      <a:r>
                        <a:rPr lang="en-US" sz="1600" dirty="0">
                          <a:latin typeface="Calibri" panose="020F0502020204030204" pitchFamily="34" charset="0"/>
                          <a:cs typeface="Calibri" panose="020F0502020204030204" pitchFamily="34" charset="0"/>
                        </a:rPr>
                        <a:t> in 2009</a:t>
                      </a:r>
                      <a:endParaRPr lang="en-IN" sz="1600" dirty="0">
                        <a:latin typeface="Calibri" panose="020F0502020204030204" pitchFamily="34" charset="0"/>
                        <a:cs typeface="Calibri" panose="020F0502020204030204" pitchFamily="34" charset="0"/>
                      </a:endParaRPr>
                    </a:p>
                  </a:txBody>
                  <a:tcPr/>
                </a:tc>
                <a:tc>
                  <a:txBody>
                    <a:bodyPr/>
                    <a:lstStyle/>
                    <a:p>
                      <a:r>
                        <a:rPr lang="it-IT" sz="1600" dirty="0">
                          <a:latin typeface="Calibri" panose="020F0502020204030204" pitchFamily="34" charset="0"/>
                          <a:cs typeface="Calibri" panose="020F0502020204030204" pitchFamily="34" charset="0"/>
                        </a:rPr>
                        <a:t>AI, XML, JAVA, AIML, ALICE</a:t>
                      </a:r>
                      <a:endParaRPr lang="en-IN" sz="1600" dirty="0">
                        <a:latin typeface="Calibri" panose="020F0502020204030204" pitchFamily="34" charset="0"/>
                        <a:cs typeface="Calibri" panose="020F0502020204030204" pitchFamily="34" charset="0"/>
                      </a:endParaRPr>
                    </a:p>
                  </a:txBody>
                  <a:tcPr/>
                </a:tc>
                <a:tc>
                  <a:txBody>
                    <a:bodyPr/>
                    <a:lstStyle/>
                    <a:p>
                      <a:pPr marL="0" indent="0">
                        <a:buFont typeface="Arial" panose="020B0604020202020204" pitchFamily="34" charset="0"/>
                        <a:buNone/>
                      </a:pPr>
                      <a:r>
                        <a:rPr lang="en-US" sz="1600" dirty="0">
                          <a:latin typeface="Calibri" panose="020F0502020204030204" pitchFamily="34" charset="0"/>
                          <a:cs typeface="Calibri" panose="020F0502020204030204" pitchFamily="34" charset="0"/>
                        </a:rPr>
                        <a:t>This framework is not limited to chat applications only it can also listen to user input and solve the issues.  </a:t>
                      </a:r>
                      <a:endParaRPr lang="en-IN" sz="1600" dirty="0">
                        <a:latin typeface="Calibri" panose="020F0502020204030204" pitchFamily="34" charset="0"/>
                        <a:cs typeface="Calibri" panose="020F0502020204030204" pitchFamily="34" charset="0"/>
                      </a:endParaRPr>
                    </a:p>
                  </a:txBody>
                  <a:tcPr/>
                </a:tc>
                <a:tc>
                  <a:txBody>
                    <a:bodyPr/>
                    <a:lstStyle/>
                    <a:p>
                      <a:pPr marL="0" indent="0">
                        <a:buFont typeface="Arial" panose="020B0604020202020204" pitchFamily="34" charset="0"/>
                        <a:buNone/>
                      </a:pPr>
                      <a:r>
                        <a:rPr lang="en-US" sz="1600" dirty="0">
                          <a:latin typeface="Calibri" panose="020F0502020204030204" pitchFamily="34" charset="0"/>
                          <a:cs typeface="Calibri" panose="020F0502020204030204" pitchFamily="34" charset="0"/>
                        </a:rPr>
                        <a:t>Customers Could Become Frustrated. Because many chatbots work from a limited data base, they can't improvise.</a:t>
                      </a:r>
                    </a:p>
                  </a:txBody>
                  <a:tcPr/>
                </a:tc>
                <a:extLst>
                  <a:ext uri="{0D108BD9-81ED-4DB2-BD59-A6C34878D82A}">
                    <a16:rowId xmlns:a16="http://schemas.microsoft.com/office/drawing/2014/main" val="4195896822"/>
                  </a:ext>
                </a:extLst>
              </a:tr>
            </a:tbl>
          </a:graphicData>
        </a:graphic>
      </p:graphicFrame>
    </p:spTree>
    <p:extLst>
      <p:ext uri="{BB962C8B-B14F-4D97-AF65-F5344CB8AC3E}">
        <p14:creationId xmlns:p14="http://schemas.microsoft.com/office/powerpoint/2010/main" val="20582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AE64E-7AC6-4B45-BA67-783876BE560E}"/>
              </a:ext>
            </a:extLst>
          </p:cNvPr>
          <p:cNvSpPr>
            <a:spLocks noGrp="1"/>
          </p:cNvSpPr>
          <p:nvPr>
            <p:ph idx="1"/>
          </p:nvPr>
        </p:nvSpPr>
        <p:spPr/>
        <p:txBody>
          <a:bodyPr/>
          <a:lstStyle/>
          <a:p>
            <a:pPr marL="0" indent="0">
              <a:buNone/>
            </a:pPr>
            <a:r>
              <a:rPr lang="en-US" b="1" dirty="0">
                <a:latin typeface="Arial" panose="020B0604020202020204" pitchFamily="34" charset="0"/>
                <a:cs typeface="Arial" panose="020B0604020202020204" pitchFamily="34" charset="0"/>
              </a:rPr>
              <a:t>                   </a:t>
            </a:r>
          </a:p>
          <a:p>
            <a:pPr marL="0" indent="0">
              <a:buNone/>
            </a:pPr>
            <a:endParaRPr lang="en-US" b="1" dirty="0">
              <a:latin typeface="Arial" panose="020B0604020202020204" pitchFamily="34" charset="0"/>
              <a:cs typeface="Arial" panose="020B0604020202020204" pitchFamily="34" charset="0"/>
            </a:endParaRPr>
          </a:p>
          <a:p>
            <a:pPr marL="0" indent="0">
              <a:buNone/>
            </a:pPr>
            <a:r>
              <a:rPr lang="en-US" sz="4000" b="1" dirty="0">
                <a:latin typeface="Arial" panose="020B0604020202020204" pitchFamily="34" charset="0"/>
                <a:cs typeface="Arial" panose="020B0604020202020204" pitchFamily="34" charset="0"/>
              </a:rPr>
              <a:t>                </a:t>
            </a:r>
            <a:r>
              <a:rPr lang="en-IN" sz="4000" dirty="0"/>
              <a:t>Architecture diagram and </a:t>
            </a:r>
          </a:p>
          <a:p>
            <a:pPr marL="0" indent="0">
              <a:buNone/>
            </a:pPr>
            <a:r>
              <a:rPr lang="en-IN" sz="4000" dirty="0"/>
              <a:t>                    Module identification</a:t>
            </a:r>
          </a:p>
          <a:p>
            <a:pPr marL="0" indent="0">
              <a:buNone/>
            </a:pPr>
            <a:endParaRPr lang="en-IN" sz="4000" dirty="0"/>
          </a:p>
        </p:txBody>
      </p:sp>
    </p:spTree>
    <p:extLst>
      <p:ext uri="{BB962C8B-B14F-4D97-AF65-F5344CB8AC3E}">
        <p14:creationId xmlns:p14="http://schemas.microsoft.com/office/powerpoint/2010/main" val="3422099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60CB-6790-4FBE-B198-D18E18D9AA30}"/>
              </a:ext>
            </a:extLst>
          </p:cNvPr>
          <p:cNvSpPr>
            <a:spLocks noGrp="1"/>
          </p:cNvSpPr>
          <p:nvPr>
            <p:ph type="title"/>
          </p:nvPr>
        </p:nvSpPr>
        <p:spPr>
          <a:xfrm>
            <a:off x="838200" y="365124"/>
            <a:ext cx="10515600" cy="1325564"/>
          </a:xfrm>
        </p:spPr>
        <p:txBody>
          <a:bodyPr>
            <a:normAutofit/>
          </a:bodyPr>
          <a:lstStyle/>
          <a:p>
            <a:r>
              <a:rPr lang="en-IN" dirty="0"/>
              <a:t>           </a:t>
            </a:r>
            <a:r>
              <a:rPr lang="en-IN" sz="3600" dirty="0"/>
              <a:t>Architecture of  Chatbot </a:t>
            </a:r>
          </a:p>
        </p:txBody>
      </p:sp>
      <p:pic>
        <p:nvPicPr>
          <p:cNvPr id="7" name="Content Placeholder 6">
            <a:extLst>
              <a:ext uri="{FF2B5EF4-FFF2-40B4-BE49-F238E27FC236}">
                <a16:creationId xmlns:a16="http://schemas.microsoft.com/office/drawing/2014/main" id="{3FF60EF7-28B4-489D-9A03-4725881816F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37" t="4011" r="733" b="3407"/>
          <a:stretch/>
        </p:blipFill>
        <p:spPr>
          <a:xfrm>
            <a:off x="1661746" y="1441939"/>
            <a:ext cx="9469315" cy="5050937"/>
          </a:xfrm>
        </p:spPr>
      </p:pic>
    </p:spTree>
    <p:extLst>
      <p:ext uri="{BB962C8B-B14F-4D97-AF65-F5344CB8AC3E}">
        <p14:creationId xmlns:p14="http://schemas.microsoft.com/office/powerpoint/2010/main" val="3564257554"/>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3108</TotalTime>
  <Words>1181</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Bahnschrift Condensed</vt:lpstr>
      <vt:lpstr>Calibri</vt:lpstr>
      <vt:lpstr>Univers</vt:lpstr>
      <vt:lpstr>GradientVTI</vt:lpstr>
      <vt:lpstr>     Self learning Chatbot  </vt:lpstr>
      <vt:lpstr>Introduction </vt:lpstr>
      <vt:lpstr>PowerPoint Presentation</vt:lpstr>
      <vt:lpstr>Problem Statement </vt:lpstr>
      <vt:lpstr>                                Literature  Review </vt:lpstr>
      <vt:lpstr>PowerPoint Presentation</vt:lpstr>
      <vt:lpstr>PowerPoint Presentation</vt:lpstr>
      <vt:lpstr>PowerPoint Presentation</vt:lpstr>
      <vt:lpstr>           Architecture of  Chatbot </vt:lpstr>
      <vt:lpstr>                           Project Flow Chart</vt:lpstr>
      <vt:lpstr>                        Data flow Diagram</vt:lpstr>
      <vt:lpstr>General Architecture of System</vt:lpstr>
      <vt:lpstr>General Architecture  Of System</vt:lpstr>
      <vt:lpstr>Main Modules</vt:lpstr>
      <vt:lpstr>Main Modules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Disease Detection Using  Image Processing</dc:title>
  <dc:creator>jvk chaitanya</dc:creator>
  <cp:lastModifiedBy>Arpit Rastogi</cp:lastModifiedBy>
  <cp:revision>58</cp:revision>
  <dcterms:created xsi:type="dcterms:W3CDTF">2021-02-07T13:19:01Z</dcterms:created>
  <dcterms:modified xsi:type="dcterms:W3CDTF">2021-05-13T05:56:11Z</dcterms:modified>
</cp:coreProperties>
</file>