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98780"/>
            <a:ext cx="11363960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986" y="1034923"/>
            <a:ext cx="11292027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10" y="6585915"/>
            <a:ext cx="15119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75">
                <a:solidFill>
                  <a:srgbClr val="ADADAD"/>
                </a:solidFill>
                <a:latin typeface="Arial Black"/>
                <a:cs typeface="Arial Black"/>
              </a:rPr>
              <a:t>1 </a:t>
            </a:r>
            <a:r>
              <a:rPr dirty="0" sz="800" spc="220">
                <a:solidFill>
                  <a:srgbClr val="ADADAD"/>
                </a:solidFill>
                <a:latin typeface="Arial Black"/>
                <a:cs typeface="Arial Black"/>
              </a:rPr>
              <a:t>| </a:t>
            </a:r>
            <a:r>
              <a:rPr dirty="0" sz="800" spc="-65">
                <a:solidFill>
                  <a:srgbClr val="ADADAD"/>
                </a:solidFill>
                <a:latin typeface="Arial Black"/>
                <a:cs typeface="Arial Black"/>
              </a:rPr>
              <a:t>Deloitte </a:t>
            </a:r>
            <a:r>
              <a:rPr dirty="0" sz="800" spc="-70">
                <a:solidFill>
                  <a:srgbClr val="ADADAD"/>
                </a:solidFill>
                <a:latin typeface="Arial Black"/>
                <a:cs typeface="Arial Black"/>
              </a:rPr>
              <a:t>Consulting </a:t>
            </a:r>
            <a:r>
              <a:rPr dirty="0" sz="800" spc="220">
                <a:solidFill>
                  <a:srgbClr val="ADADAD"/>
                </a:solidFill>
                <a:latin typeface="Arial Black"/>
                <a:cs typeface="Arial Black"/>
              </a:rPr>
              <a:t>|</a:t>
            </a:r>
            <a:r>
              <a:rPr dirty="0" sz="800" spc="-195">
                <a:solidFill>
                  <a:srgbClr val="ADADAD"/>
                </a:solidFill>
                <a:latin typeface="Arial Black"/>
                <a:cs typeface="Arial Black"/>
              </a:rPr>
              <a:t> </a:t>
            </a:r>
            <a:r>
              <a:rPr dirty="0" sz="800" spc="-65">
                <a:solidFill>
                  <a:srgbClr val="ADADAD"/>
                </a:solidFill>
                <a:latin typeface="Arial Black"/>
                <a:cs typeface="Arial Black"/>
              </a:rPr>
              <a:t>Cloud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481" y="941069"/>
            <a:ext cx="11340465" cy="26034"/>
          </a:xfrm>
          <a:custGeom>
            <a:avLst/>
            <a:gdLst/>
            <a:ahLst/>
            <a:cxnLst/>
            <a:rect l="l" t="t" r="r" b="b"/>
            <a:pathLst>
              <a:path w="11340465" h="26034">
                <a:moveTo>
                  <a:pt x="0" y="25907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46319" y="6486245"/>
            <a:ext cx="149923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2560">
              <a:lnSpc>
                <a:spcPct val="120000"/>
              </a:lnSpc>
              <a:spcBef>
                <a:spcPts val="100"/>
              </a:spcBef>
            </a:pPr>
            <a:r>
              <a:rPr dirty="0" sz="800" spc="25" b="1">
                <a:solidFill>
                  <a:srgbClr val="ADADAD"/>
                </a:solidFill>
                <a:latin typeface="Calibri"/>
                <a:cs typeface="Calibri"/>
              </a:rPr>
              <a:t>Deloitte </a:t>
            </a:r>
            <a:r>
              <a:rPr dirty="0" sz="800" spc="20" b="1">
                <a:solidFill>
                  <a:srgbClr val="ADADAD"/>
                </a:solidFill>
                <a:latin typeface="Calibri"/>
                <a:cs typeface="Calibri"/>
              </a:rPr>
              <a:t>&amp; </a:t>
            </a:r>
            <a:r>
              <a:rPr dirty="0" sz="800" spc="40" b="1">
                <a:solidFill>
                  <a:srgbClr val="ADADAD"/>
                </a:solidFill>
                <a:latin typeface="Calibri"/>
                <a:cs typeface="Calibri"/>
              </a:rPr>
              <a:t>Inside </a:t>
            </a:r>
            <a:r>
              <a:rPr dirty="0" sz="800" spc="50" b="1">
                <a:solidFill>
                  <a:srgbClr val="ADADAD"/>
                </a:solidFill>
                <a:latin typeface="Calibri"/>
                <a:cs typeface="Calibri"/>
              </a:rPr>
              <a:t>Sherpa  </a:t>
            </a:r>
            <a:r>
              <a:rPr dirty="0" sz="800" spc="-130">
                <a:solidFill>
                  <a:srgbClr val="ADADAD"/>
                </a:solidFill>
                <a:latin typeface="Arial Black"/>
                <a:cs typeface="Arial Black"/>
              </a:rPr>
              <a:t>TS&amp;A </a:t>
            </a:r>
            <a:r>
              <a:rPr dirty="0" sz="800" spc="-65">
                <a:solidFill>
                  <a:srgbClr val="ADADAD"/>
                </a:solidFill>
                <a:latin typeface="Arial Black"/>
                <a:cs typeface="Arial Black"/>
              </a:rPr>
              <a:t>Cloud </a:t>
            </a:r>
            <a:r>
              <a:rPr dirty="0" sz="800">
                <a:solidFill>
                  <a:srgbClr val="ADADAD"/>
                </a:solidFill>
                <a:latin typeface="Arial Black"/>
                <a:cs typeface="Arial Black"/>
              </a:rPr>
              <a:t>– </a:t>
            </a:r>
            <a:r>
              <a:rPr dirty="0" sz="800" spc="-70">
                <a:solidFill>
                  <a:srgbClr val="ADADAD"/>
                </a:solidFill>
                <a:latin typeface="Arial Black"/>
                <a:cs typeface="Arial Black"/>
              </a:rPr>
              <a:t>Digital</a:t>
            </a:r>
            <a:r>
              <a:rPr dirty="0" sz="800" spc="-95">
                <a:solidFill>
                  <a:srgbClr val="ADADAD"/>
                </a:solidFill>
                <a:latin typeface="Arial Black"/>
                <a:cs typeface="Arial Black"/>
              </a:rPr>
              <a:t> </a:t>
            </a:r>
            <a:r>
              <a:rPr dirty="0" sz="800" spc="-65">
                <a:solidFill>
                  <a:srgbClr val="ADADAD"/>
                </a:solidFill>
                <a:latin typeface="Arial Black"/>
                <a:cs typeface="Arial Black"/>
              </a:rPr>
              <a:t>Internship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638047"/>
            <a:ext cx="107600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10">
                <a:solidFill>
                  <a:srgbClr val="565656"/>
                </a:solidFill>
                <a:latin typeface="Arial Black"/>
                <a:cs typeface="Arial Black"/>
              </a:rPr>
              <a:t>Cloud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Computing </a:t>
            </a:r>
            <a:r>
              <a:rPr dirty="0" sz="1400" spc="-150">
                <a:solidFill>
                  <a:srgbClr val="565656"/>
                </a:solidFill>
                <a:latin typeface="Arial Black"/>
                <a:cs typeface="Arial Black"/>
              </a:rPr>
              <a:t>is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an </a:t>
            </a:r>
            <a:r>
              <a:rPr dirty="0" sz="1400" spc="-125">
                <a:solidFill>
                  <a:srgbClr val="565656"/>
                </a:solidFill>
                <a:latin typeface="Arial Black"/>
                <a:cs typeface="Arial Black"/>
              </a:rPr>
              <a:t>alternative </a:t>
            </a:r>
            <a:r>
              <a:rPr dirty="0" sz="1400" spc="-105">
                <a:solidFill>
                  <a:srgbClr val="565656"/>
                </a:solidFill>
                <a:latin typeface="Arial Black"/>
                <a:cs typeface="Arial Black"/>
              </a:rPr>
              <a:t>model </a:t>
            </a:r>
            <a:r>
              <a:rPr dirty="0" sz="1400" spc="-70">
                <a:solidFill>
                  <a:srgbClr val="565656"/>
                </a:solidFill>
                <a:latin typeface="Arial Black"/>
                <a:cs typeface="Arial Black"/>
              </a:rPr>
              <a:t>for </a:t>
            </a:r>
            <a:r>
              <a:rPr dirty="0" sz="1400" spc="-90">
                <a:solidFill>
                  <a:srgbClr val="565656"/>
                </a:solidFill>
                <a:latin typeface="Arial Black"/>
                <a:cs typeface="Arial Black"/>
              </a:rPr>
              <a:t>running </a:t>
            </a:r>
            <a:r>
              <a:rPr dirty="0" sz="1400" spc="-195">
                <a:solidFill>
                  <a:srgbClr val="565656"/>
                </a:solidFill>
                <a:latin typeface="Arial Black"/>
                <a:cs typeface="Arial Black"/>
              </a:rPr>
              <a:t>IT </a:t>
            </a:r>
            <a:r>
              <a:rPr dirty="0" sz="1400" spc="-130">
                <a:solidFill>
                  <a:srgbClr val="565656"/>
                </a:solidFill>
                <a:latin typeface="Arial Black"/>
                <a:cs typeface="Arial Black"/>
              </a:rPr>
              <a:t>workloads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by </a:t>
            </a:r>
            <a:r>
              <a:rPr dirty="0" sz="1400" spc="-130">
                <a:solidFill>
                  <a:srgbClr val="565656"/>
                </a:solidFill>
                <a:latin typeface="Arial Black"/>
                <a:cs typeface="Arial Black"/>
              </a:rPr>
              <a:t>leveraging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the hosting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infrastructure </a:t>
            </a:r>
            <a:r>
              <a:rPr dirty="0" sz="1400" spc="-80">
                <a:solidFill>
                  <a:srgbClr val="565656"/>
                </a:solidFill>
                <a:latin typeface="Arial Black"/>
                <a:cs typeface="Arial Black"/>
              </a:rPr>
              <a:t>of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an </a:t>
            </a:r>
            <a:r>
              <a:rPr dirty="0" sz="1400" spc="-130">
                <a:solidFill>
                  <a:srgbClr val="565656"/>
                </a:solidFill>
                <a:latin typeface="Arial Black"/>
                <a:cs typeface="Arial Black"/>
              </a:rPr>
              <a:t>external</a:t>
            </a:r>
            <a:r>
              <a:rPr dirty="0" sz="1400" spc="-340">
                <a:solidFill>
                  <a:srgbClr val="56565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565656"/>
                </a:solidFill>
                <a:latin typeface="Arial Black"/>
                <a:cs typeface="Arial Black"/>
              </a:rPr>
              <a:t>provider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54895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0">
                <a:solidFill>
                  <a:srgbClr val="000000"/>
                </a:solidFill>
              </a:rPr>
              <a:t>A </a:t>
            </a:r>
            <a:r>
              <a:rPr dirty="0" spc="-220">
                <a:solidFill>
                  <a:srgbClr val="000000"/>
                </a:solidFill>
              </a:rPr>
              <a:t>Glance </a:t>
            </a:r>
            <a:r>
              <a:rPr dirty="0" spc="-204">
                <a:solidFill>
                  <a:srgbClr val="000000"/>
                </a:solidFill>
              </a:rPr>
              <a:t>at </a:t>
            </a:r>
            <a:r>
              <a:rPr dirty="0" spc="-160">
                <a:solidFill>
                  <a:srgbClr val="000000"/>
                </a:solidFill>
              </a:rPr>
              <a:t>Cloud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dirty="0" spc="-165"/>
              <a:t>What </a:t>
            </a:r>
            <a:r>
              <a:rPr dirty="0" spc="-215"/>
              <a:t>is </a:t>
            </a:r>
            <a:r>
              <a:rPr dirty="0" spc="-160"/>
              <a:t>Cloud</a:t>
            </a:r>
            <a:r>
              <a:rPr dirty="0" spc="-390"/>
              <a:t> </a:t>
            </a:r>
            <a:r>
              <a:rPr dirty="0" spc="-185"/>
              <a:t>Computing?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9986" y="1034923"/>
            <a:ext cx="5074285" cy="306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75" b="1">
                <a:solidFill>
                  <a:srgbClr val="85BB24"/>
                </a:solidFill>
                <a:latin typeface="Calibri"/>
                <a:cs typeface="Calibri"/>
              </a:rPr>
              <a:t>Defining </a:t>
            </a:r>
            <a:r>
              <a:rPr dirty="0" sz="1600" spc="95" b="1">
                <a:solidFill>
                  <a:srgbClr val="85BB24"/>
                </a:solidFill>
                <a:latin typeface="Calibri"/>
                <a:cs typeface="Calibri"/>
              </a:rPr>
              <a:t>Cloud</a:t>
            </a:r>
            <a:r>
              <a:rPr dirty="0" sz="1600" spc="-9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600" spc="90" b="1">
                <a:solidFill>
                  <a:srgbClr val="85BB24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  <a:p>
            <a:pPr algn="just" marL="12700" marR="5715">
              <a:lnSpc>
                <a:spcPct val="100000"/>
              </a:lnSpc>
              <a:spcBef>
                <a:spcPts val="825"/>
              </a:spcBef>
            </a:pPr>
            <a:r>
              <a:rPr dirty="0" sz="1100" spc="-90">
                <a:latin typeface="Arial Black"/>
                <a:cs typeface="Arial Black"/>
              </a:rPr>
              <a:t>Cloud </a:t>
            </a:r>
            <a:r>
              <a:rPr dirty="0" sz="1100" spc="-135">
                <a:latin typeface="Arial Black"/>
                <a:cs typeface="Arial Black"/>
              </a:rPr>
              <a:t>can </a:t>
            </a:r>
            <a:r>
              <a:rPr dirty="0" sz="1100" spc="-100">
                <a:latin typeface="Arial Black"/>
                <a:cs typeface="Arial Black"/>
              </a:rPr>
              <a:t>be </a:t>
            </a:r>
            <a:r>
              <a:rPr dirty="0" sz="1100" spc="-85">
                <a:latin typeface="Arial Black"/>
                <a:cs typeface="Arial Black"/>
              </a:rPr>
              <a:t>defined </a:t>
            </a:r>
            <a:r>
              <a:rPr dirty="0" sz="1100" spc="-140">
                <a:latin typeface="Arial Black"/>
                <a:cs typeface="Arial Black"/>
              </a:rPr>
              <a:t>as </a:t>
            </a:r>
            <a:r>
              <a:rPr dirty="0" sz="1100" spc="-75">
                <a:latin typeface="Arial Black"/>
                <a:cs typeface="Arial Black"/>
              </a:rPr>
              <a:t>on-demand </a:t>
            </a:r>
            <a:r>
              <a:rPr dirty="0" sz="1100" spc="-100">
                <a:latin typeface="Arial Black"/>
                <a:cs typeface="Arial Black"/>
              </a:rPr>
              <a:t>delivery </a:t>
            </a:r>
            <a:r>
              <a:rPr dirty="0" sz="1100" spc="-70">
                <a:latin typeface="Arial Black"/>
                <a:cs typeface="Arial Black"/>
              </a:rPr>
              <a:t>of </a:t>
            </a:r>
            <a:r>
              <a:rPr dirty="0" sz="1100" spc="-155">
                <a:latin typeface="Arial Black"/>
                <a:cs typeface="Arial Black"/>
              </a:rPr>
              <a:t>IT </a:t>
            </a:r>
            <a:r>
              <a:rPr dirty="0" sz="1100" spc="-110">
                <a:latin typeface="Arial Black"/>
                <a:cs typeface="Arial Black"/>
              </a:rPr>
              <a:t>resources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105">
                <a:latin typeface="Arial Black"/>
                <a:cs typeface="Arial Black"/>
              </a:rPr>
              <a:t>applications  </a:t>
            </a:r>
            <a:r>
              <a:rPr dirty="0" sz="1100" spc="-114">
                <a:latin typeface="Arial Black"/>
                <a:cs typeface="Arial Black"/>
              </a:rPr>
              <a:t>via </a:t>
            </a:r>
            <a:r>
              <a:rPr dirty="0" sz="1100" spc="-100">
                <a:latin typeface="Arial Black"/>
                <a:cs typeface="Arial Black"/>
              </a:rPr>
              <a:t>the </a:t>
            </a:r>
            <a:r>
              <a:rPr dirty="0" sz="1100" spc="-95">
                <a:latin typeface="Arial Black"/>
                <a:cs typeface="Arial Black"/>
              </a:rPr>
              <a:t>Internet </a:t>
            </a:r>
            <a:r>
              <a:rPr dirty="0" sz="1100" spc="-110">
                <a:latin typeface="Arial Black"/>
                <a:cs typeface="Arial Black"/>
              </a:rPr>
              <a:t>with </a:t>
            </a:r>
            <a:r>
              <a:rPr dirty="0" sz="1100" spc="-85">
                <a:latin typeface="Arial Black"/>
                <a:cs typeface="Arial Black"/>
              </a:rPr>
              <a:t>pay-as-you-go </a:t>
            </a:r>
            <a:r>
              <a:rPr dirty="0" sz="1100" spc="-95">
                <a:latin typeface="Arial Black"/>
                <a:cs typeface="Arial Black"/>
              </a:rPr>
              <a:t>pricing. </a:t>
            </a:r>
            <a:r>
              <a:rPr dirty="0" sz="1100" spc="-125">
                <a:latin typeface="Arial Black"/>
                <a:cs typeface="Arial Black"/>
              </a:rPr>
              <a:t>The </a:t>
            </a:r>
            <a:r>
              <a:rPr dirty="0" sz="1100" spc="-90">
                <a:latin typeface="Arial Black"/>
                <a:cs typeface="Arial Black"/>
              </a:rPr>
              <a:t>transition to </a:t>
            </a:r>
            <a:r>
              <a:rPr dirty="0" sz="1100" spc="-100">
                <a:latin typeface="Arial Black"/>
                <a:cs typeface="Arial Black"/>
              </a:rPr>
              <a:t>cloud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</a:rPr>
              <a:t>will:</a:t>
            </a:r>
            <a:endParaRPr sz="11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110">
                <a:latin typeface="Arial Black"/>
                <a:cs typeface="Arial Black"/>
              </a:rPr>
              <a:t>Enable </a:t>
            </a:r>
            <a:r>
              <a:rPr dirty="0" sz="1100" spc="-100">
                <a:latin typeface="Arial Black"/>
                <a:cs typeface="Arial Black"/>
              </a:rPr>
              <a:t>the ability </a:t>
            </a:r>
            <a:r>
              <a:rPr dirty="0" sz="1100" spc="-90">
                <a:latin typeface="Arial Black"/>
                <a:cs typeface="Arial Black"/>
              </a:rPr>
              <a:t>to </a:t>
            </a:r>
            <a:r>
              <a:rPr dirty="0" sz="1100" spc="-140">
                <a:latin typeface="Arial Black"/>
                <a:cs typeface="Arial Black"/>
              </a:rPr>
              <a:t>scale </a:t>
            </a:r>
            <a:r>
              <a:rPr dirty="0" sz="1100" spc="-60">
                <a:latin typeface="Arial Black"/>
                <a:cs typeface="Arial Black"/>
              </a:rPr>
              <a:t>up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95">
                <a:latin typeface="Arial Black"/>
                <a:cs typeface="Arial Black"/>
              </a:rPr>
              <a:t>down </a:t>
            </a:r>
            <a:r>
              <a:rPr dirty="0" sz="1100" spc="-105">
                <a:latin typeface="Arial Black"/>
                <a:cs typeface="Arial Black"/>
              </a:rPr>
              <a:t>allowing </a:t>
            </a:r>
            <a:r>
              <a:rPr dirty="0" sz="1100" spc="-95">
                <a:latin typeface="Arial Black"/>
                <a:cs typeface="Arial Black"/>
              </a:rPr>
              <a:t>an </a:t>
            </a:r>
            <a:r>
              <a:rPr dirty="0" sz="1100" spc="-130">
                <a:latin typeface="Arial Black"/>
                <a:cs typeface="Arial Black"/>
              </a:rPr>
              <a:t>elastic</a:t>
            </a:r>
            <a:r>
              <a:rPr dirty="0" sz="1100" spc="40">
                <a:latin typeface="Arial Black"/>
                <a:cs typeface="Arial Black"/>
              </a:rPr>
              <a:t> </a:t>
            </a:r>
            <a:r>
              <a:rPr dirty="0" sz="1100" spc="-90">
                <a:latin typeface="Arial Black"/>
                <a:cs typeface="Arial Black"/>
              </a:rPr>
              <a:t>infrastructure;</a:t>
            </a:r>
            <a:endParaRPr sz="11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125">
                <a:latin typeface="Arial Black"/>
                <a:cs typeface="Arial Black"/>
              </a:rPr>
              <a:t>Reduce </a:t>
            </a:r>
            <a:r>
              <a:rPr dirty="0" sz="1100" spc="-60">
                <a:latin typeface="Arial Black"/>
                <a:cs typeface="Arial Black"/>
              </a:rPr>
              <a:t>or </a:t>
            </a:r>
            <a:r>
              <a:rPr dirty="0" sz="1100" spc="-100">
                <a:latin typeface="Arial Black"/>
                <a:cs typeface="Arial Black"/>
              </a:rPr>
              <a:t>eliminate the </a:t>
            </a:r>
            <a:r>
              <a:rPr dirty="0" sz="1100" spc="-105">
                <a:latin typeface="Arial Black"/>
                <a:cs typeface="Arial Black"/>
              </a:rPr>
              <a:t>purchase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110">
                <a:latin typeface="Arial Black"/>
                <a:cs typeface="Arial Black"/>
              </a:rPr>
              <a:t>maintenance </a:t>
            </a:r>
            <a:r>
              <a:rPr dirty="0" sz="1100" spc="-60">
                <a:latin typeface="Arial Black"/>
                <a:cs typeface="Arial Black"/>
              </a:rPr>
              <a:t>of </a:t>
            </a:r>
            <a:r>
              <a:rPr dirty="0" sz="1100" spc="-95">
                <a:latin typeface="Arial Black"/>
                <a:cs typeface="Arial Black"/>
              </a:rPr>
              <a:t>hardware;</a:t>
            </a:r>
            <a:r>
              <a:rPr dirty="0" sz="1100" spc="130">
                <a:latin typeface="Arial Black"/>
                <a:cs typeface="Arial Black"/>
              </a:rPr>
              <a:t> </a:t>
            </a:r>
            <a:r>
              <a:rPr dirty="0" sz="1100" spc="-95">
                <a:latin typeface="Arial Black"/>
                <a:cs typeface="Arial Black"/>
              </a:rPr>
              <a:t>shifting</a:t>
            </a:r>
            <a:endParaRPr sz="11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100" spc="-110">
                <a:latin typeface="Arial Black"/>
                <a:cs typeface="Arial Black"/>
              </a:rPr>
              <a:t>focus </a:t>
            </a:r>
            <a:r>
              <a:rPr dirty="0" sz="1100" spc="-90">
                <a:latin typeface="Arial Black"/>
                <a:cs typeface="Arial Black"/>
              </a:rPr>
              <a:t>to </a:t>
            </a:r>
            <a:r>
              <a:rPr dirty="0" sz="1100" spc="-110">
                <a:latin typeface="Arial Black"/>
                <a:cs typeface="Arial Black"/>
              </a:rPr>
              <a:t>core</a:t>
            </a:r>
            <a:r>
              <a:rPr dirty="0" sz="1100" spc="-80">
                <a:latin typeface="Arial Black"/>
                <a:cs typeface="Arial Black"/>
              </a:rPr>
              <a:t> </a:t>
            </a:r>
            <a:r>
              <a:rPr dirty="0" sz="1100" spc="-114">
                <a:latin typeface="Arial Black"/>
                <a:cs typeface="Arial Black"/>
              </a:rPr>
              <a:t>competencies;</a:t>
            </a:r>
            <a:endParaRPr sz="1100">
              <a:latin typeface="Arial Black"/>
              <a:cs typeface="Arial Black"/>
            </a:endParaRPr>
          </a:p>
          <a:p>
            <a:pPr marL="299085" marR="571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135">
                <a:latin typeface="Arial Black"/>
                <a:cs typeface="Arial Black"/>
              </a:rPr>
              <a:t>Be </a:t>
            </a:r>
            <a:r>
              <a:rPr dirty="0" sz="1100" spc="-110">
                <a:latin typeface="Arial Black"/>
                <a:cs typeface="Arial Black"/>
              </a:rPr>
              <a:t>centrally </a:t>
            </a:r>
            <a:r>
              <a:rPr dirty="0" sz="1100" spc="-100">
                <a:latin typeface="Arial Black"/>
                <a:cs typeface="Arial Black"/>
              </a:rPr>
              <a:t>managed </a:t>
            </a:r>
            <a:r>
              <a:rPr dirty="0" sz="1100" spc="-135">
                <a:latin typeface="Arial Black"/>
                <a:cs typeface="Arial Black"/>
              </a:rPr>
              <a:t>as </a:t>
            </a:r>
            <a:r>
              <a:rPr dirty="0" sz="1100" spc="-100">
                <a:latin typeface="Arial Black"/>
                <a:cs typeface="Arial Black"/>
              </a:rPr>
              <a:t>the </a:t>
            </a:r>
            <a:r>
              <a:rPr dirty="0" sz="1100" spc="-125">
                <a:latin typeface="Arial Black"/>
                <a:cs typeface="Arial Black"/>
              </a:rPr>
              <a:t>service </a:t>
            </a:r>
            <a:r>
              <a:rPr dirty="0" sz="1100" spc="-120">
                <a:latin typeface="Arial Black"/>
                <a:cs typeface="Arial Black"/>
              </a:rPr>
              <a:t>is </a:t>
            </a:r>
            <a:r>
              <a:rPr dirty="0" sz="1100" spc="-90">
                <a:latin typeface="Arial Black"/>
                <a:cs typeface="Arial Black"/>
              </a:rPr>
              <a:t>operated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100">
                <a:latin typeface="Arial Black"/>
                <a:cs typeface="Arial Black"/>
              </a:rPr>
              <a:t>hosted </a:t>
            </a:r>
            <a:r>
              <a:rPr dirty="0" sz="1100" spc="-90">
                <a:latin typeface="Arial Black"/>
                <a:cs typeface="Arial Black"/>
              </a:rPr>
              <a:t>by </a:t>
            </a:r>
            <a:r>
              <a:rPr dirty="0" sz="1100" spc="-100">
                <a:latin typeface="Arial Black"/>
                <a:cs typeface="Arial Black"/>
              </a:rPr>
              <a:t>the  </a:t>
            </a:r>
            <a:r>
              <a:rPr dirty="0" sz="1100" spc="-75">
                <a:latin typeface="Arial Black"/>
                <a:cs typeface="Arial Black"/>
              </a:rPr>
              <a:t>provider </a:t>
            </a:r>
            <a:r>
              <a:rPr dirty="0" sz="1100" spc="-95">
                <a:latin typeface="Arial Black"/>
                <a:cs typeface="Arial Black"/>
              </a:rPr>
              <a:t>i.e. </a:t>
            </a:r>
            <a:r>
              <a:rPr dirty="0" sz="1100" spc="-135">
                <a:latin typeface="Arial Black"/>
                <a:cs typeface="Arial Black"/>
              </a:rPr>
              <a:t>AWS, </a:t>
            </a:r>
            <a:r>
              <a:rPr dirty="0" sz="1100" spc="-95">
                <a:latin typeface="Arial Black"/>
                <a:cs typeface="Arial Black"/>
              </a:rPr>
              <a:t>Azure; </a:t>
            </a:r>
            <a:r>
              <a:rPr dirty="0" sz="1100" spc="-85">
                <a:latin typeface="Arial Black"/>
                <a:cs typeface="Arial Black"/>
              </a:rPr>
              <a:t>and</a:t>
            </a:r>
            <a:endParaRPr sz="11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100" spc="-90">
                <a:latin typeface="Arial Black"/>
                <a:cs typeface="Arial Black"/>
              </a:rPr>
              <a:t>Provide </a:t>
            </a:r>
            <a:r>
              <a:rPr dirty="0" sz="1100" spc="-100">
                <a:latin typeface="Arial Black"/>
                <a:cs typeface="Arial Black"/>
              </a:rPr>
              <a:t>the ability </a:t>
            </a:r>
            <a:r>
              <a:rPr dirty="0" sz="1100" spc="-55">
                <a:latin typeface="Arial Black"/>
                <a:cs typeface="Arial Black"/>
              </a:rPr>
              <a:t>for </a:t>
            </a:r>
            <a:r>
              <a:rPr dirty="0" sz="1100" spc="-110">
                <a:latin typeface="Arial Black"/>
                <a:cs typeface="Arial Black"/>
              </a:rPr>
              <a:t>business </a:t>
            </a:r>
            <a:r>
              <a:rPr dirty="0" sz="1100" spc="-90">
                <a:latin typeface="Arial Black"/>
                <a:cs typeface="Arial Black"/>
              </a:rPr>
              <a:t>to </a:t>
            </a:r>
            <a:r>
              <a:rPr dirty="0" sz="1100" spc="-85">
                <a:latin typeface="Arial Black"/>
                <a:cs typeface="Arial Black"/>
              </a:rPr>
              <a:t>only </a:t>
            </a:r>
            <a:r>
              <a:rPr dirty="0" sz="1100" spc="-105">
                <a:latin typeface="Arial Black"/>
                <a:cs typeface="Arial Black"/>
              </a:rPr>
              <a:t>pay </a:t>
            </a:r>
            <a:r>
              <a:rPr dirty="0" sz="1100" spc="-55">
                <a:latin typeface="Arial Black"/>
                <a:cs typeface="Arial Black"/>
              </a:rPr>
              <a:t>for </a:t>
            </a:r>
            <a:r>
              <a:rPr dirty="0" sz="1100" spc="-120">
                <a:latin typeface="Arial Black"/>
                <a:cs typeface="Arial Black"/>
              </a:rPr>
              <a:t>what </a:t>
            </a:r>
            <a:r>
              <a:rPr dirty="0" sz="1100" spc="-125">
                <a:latin typeface="Arial Black"/>
                <a:cs typeface="Arial Black"/>
              </a:rPr>
              <a:t>services </a:t>
            </a:r>
            <a:r>
              <a:rPr dirty="0" sz="1100" spc="-95">
                <a:latin typeface="Arial Black"/>
                <a:cs typeface="Arial Black"/>
              </a:rPr>
              <a:t>are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-95">
                <a:latin typeface="Arial Black"/>
                <a:cs typeface="Arial Black"/>
              </a:rPr>
              <a:t>used.</a:t>
            </a:r>
            <a:endParaRPr sz="1100">
              <a:latin typeface="Arial Black"/>
              <a:cs typeface="Arial Black"/>
            </a:endParaRPr>
          </a:p>
          <a:p>
            <a:pPr algn="just" marL="24765">
              <a:lnSpc>
                <a:spcPct val="100000"/>
              </a:lnSpc>
              <a:spcBef>
                <a:spcPts val="940"/>
              </a:spcBef>
            </a:pPr>
            <a:r>
              <a:rPr dirty="0" sz="1600" spc="75" b="1">
                <a:solidFill>
                  <a:srgbClr val="85BB24"/>
                </a:solidFill>
                <a:latin typeface="Calibri"/>
                <a:cs typeface="Calibri"/>
              </a:rPr>
              <a:t>Cloud</a:t>
            </a:r>
            <a:r>
              <a:rPr dirty="0" sz="1600" spc="-65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600" spc="35" b="1">
                <a:solidFill>
                  <a:srgbClr val="85BB24"/>
                </a:solidFill>
                <a:latin typeface="Calibri"/>
                <a:cs typeface="Calibri"/>
              </a:rPr>
              <a:t>Capabilities</a:t>
            </a: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1045"/>
              </a:spcBef>
            </a:pPr>
            <a:r>
              <a:rPr dirty="0" sz="1100" spc="-90">
                <a:latin typeface="Arial Black"/>
                <a:cs typeface="Arial Black"/>
              </a:rPr>
              <a:t>Cloud </a:t>
            </a:r>
            <a:r>
              <a:rPr dirty="0" sz="1100" spc="-114">
                <a:latin typeface="Arial Black"/>
                <a:cs typeface="Arial Black"/>
              </a:rPr>
              <a:t>has </a:t>
            </a:r>
            <a:r>
              <a:rPr dirty="0" sz="1100" spc="-120">
                <a:latin typeface="Arial Black"/>
                <a:cs typeface="Arial Black"/>
              </a:rPr>
              <a:t>a </a:t>
            </a:r>
            <a:r>
              <a:rPr dirty="0" sz="1100" spc="-105">
                <a:latin typeface="Arial Black"/>
                <a:cs typeface="Arial Black"/>
              </a:rPr>
              <a:t>variety </a:t>
            </a:r>
            <a:r>
              <a:rPr dirty="0" sz="1100" spc="-60">
                <a:latin typeface="Arial Black"/>
                <a:cs typeface="Arial Black"/>
              </a:rPr>
              <a:t>of </a:t>
            </a:r>
            <a:r>
              <a:rPr dirty="0" sz="1100" spc="-80">
                <a:latin typeface="Arial Black"/>
                <a:cs typeface="Arial Black"/>
              </a:rPr>
              <a:t>different </a:t>
            </a:r>
            <a:r>
              <a:rPr dirty="0" sz="1100" spc="-114">
                <a:latin typeface="Arial Black"/>
                <a:cs typeface="Arial Black"/>
              </a:rPr>
              <a:t>use </a:t>
            </a:r>
            <a:r>
              <a:rPr dirty="0" sz="1100" spc="-160">
                <a:latin typeface="Arial Black"/>
                <a:cs typeface="Arial Black"/>
              </a:rPr>
              <a:t>cases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110">
                <a:latin typeface="Arial Black"/>
                <a:cs typeface="Arial Black"/>
              </a:rPr>
              <a:t>capabilities </a:t>
            </a:r>
            <a:r>
              <a:rPr dirty="0" sz="1100" spc="-75">
                <a:latin typeface="Arial Black"/>
                <a:cs typeface="Arial Black"/>
              </a:rPr>
              <a:t>in </a:t>
            </a:r>
            <a:r>
              <a:rPr dirty="0" sz="1100" spc="-95">
                <a:latin typeface="Arial Black"/>
                <a:cs typeface="Arial Black"/>
              </a:rPr>
              <a:t>Higher  </a:t>
            </a:r>
            <a:r>
              <a:rPr dirty="0" sz="1100" spc="-110">
                <a:latin typeface="Arial Black"/>
                <a:cs typeface="Arial Black"/>
              </a:rPr>
              <a:t>Education. </a:t>
            </a:r>
            <a:r>
              <a:rPr dirty="0" sz="1100" spc="-160">
                <a:latin typeface="Arial Black"/>
                <a:cs typeface="Arial Black"/>
              </a:rPr>
              <a:t>A </a:t>
            </a:r>
            <a:r>
              <a:rPr dirty="0" sz="1100" spc="-120">
                <a:latin typeface="Arial Black"/>
                <a:cs typeface="Arial Black"/>
              </a:rPr>
              <a:t>few </a:t>
            </a:r>
            <a:r>
              <a:rPr dirty="0" sz="1100" spc="-114">
                <a:latin typeface="Arial Black"/>
                <a:cs typeface="Arial Black"/>
              </a:rPr>
              <a:t>examples </a:t>
            </a:r>
            <a:r>
              <a:rPr dirty="0" sz="1100" spc="-60">
                <a:latin typeface="Arial Black"/>
                <a:cs typeface="Arial Black"/>
              </a:rPr>
              <a:t>of </a:t>
            </a:r>
            <a:r>
              <a:rPr dirty="0" sz="1100" spc="-114">
                <a:latin typeface="Arial Black"/>
                <a:cs typeface="Arial Black"/>
              </a:rPr>
              <a:t>what </a:t>
            </a:r>
            <a:r>
              <a:rPr dirty="0" sz="1100" spc="-110">
                <a:latin typeface="Arial Black"/>
                <a:cs typeface="Arial Black"/>
              </a:rPr>
              <a:t>Universities </a:t>
            </a:r>
            <a:r>
              <a:rPr dirty="0" sz="1100" spc="-100">
                <a:latin typeface="Arial Black"/>
                <a:cs typeface="Arial Black"/>
              </a:rPr>
              <a:t>could </a:t>
            </a:r>
            <a:r>
              <a:rPr dirty="0" sz="1100" spc="-65">
                <a:latin typeface="Arial Black"/>
                <a:cs typeface="Arial Black"/>
              </a:rPr>
              <a:t>do </a:t>
            </a:r>
            <a:r>
              <a:rPr dirty="0" sz="1100" spc="-110">
                <a:latin typeface="Arial Black"/>
                <a:cs typeface="Arial Black"/>
              </a:rPr>
              <a:t>with </a:t>
            </a:r>
            <a:r>
              <a:rPr dirty="0" sz="1100" spc="-90">
                <a:latin typeface="Arial Black"/>
                <a:cs typeface="Arial Black"/>
              </a:rPr>
              <a:t>Cloud </a:t>
            </a:r>
            <a:r>
              <a:rPr dirty="0" sz="1100" spc="-95">
                <a:latin typeface="Arial Black"/>
                <a:cs typeface="Arial Black"/>
              </a:rPr>
              <a:t>are </a:t>
            </a:r>
            <a:r>
              <a:rPr dirty="0" sz="1100" spc="-105">
                <a:latin typeface="Arial Black"/>
                <a:cs typeface="Arial Black"/>
              </a:rPr>
              <a:t>listed  </a:t>
            </a:r>
            <a:r>
              <a:rPr dirty="0" sz="1100" spc="-100">
                <a:latin typeface="Arial Black"/>
                <a:cs typeface="Arial Black"/>
              </a:rPr>
              <a:t>below: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86" y="4179570"/>
            <a:ext cx="5074920" cy="210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100" spc="-95">
                <a:latin typeface="Arial Black"/>
                <a:cs typeface="Arial Black"/>
              </a:rPr>
              <a:t>Self-provisioning </a:t>
            </a:r>
            <a:r>
              <a:rPr dirty="0" sz="1100" spc="-90">
                <a:latin typeface="Arial Black"/>
                <a:cs typeface="Arial Black"/>
              </a:rPr>
              <a:t>Cloud </a:t>
            </a:r>
            <a:r>
              <a:rPr dirty="0" sz="1100" spc="-100">
                <a:latin typeface="Arial Black"/>
                <a:cs typeface="Arial Black"/>
              </a:rPr>
              <a:t>compute </a:t>
            </a:r>
            <a:r>
              <a:rPr dirty="0" sz="1100" spc="-60">
                <a:latin typeface="Arial Black"/>
                <a:cs typeface="Arial Black"/>
              </a:rPr>
              <a:t>for </a:t>
            </a:r>
            <a:r>
              <a:rPr dirty="0" sz="1100" spc="-110">
                <a:latin typeface="Arial Black"/>
                <a:cs typeface="Arial Black"/>
              </a:rPr>
              <a:t>researchers </a:t>
            </a:r>
            <a:r>
              <a:rPr dirty="0" sz="1100" spc="-95">
                <a:latin typeface="Arial Black"/>
                <a:cs typeface="Arial Black"/>
              </a:rPr>
              <a:t>to </a:t>
            </a:r>
            <a:r>
              <a:rPr dirty="0" sz="1100" spc="-100">
                <a:latin typeface="Arial Black"/>
                <a:cs typeface="Arial Black"/>
              </a:rPr>
              <a:t>enable </a:t>
            </a:r>
            <a:r>
              <a:rPr dirty="0" sz="1100" spc="-75">
                <a:latin typeface="Arial Black"/>
                <a:cs typeface="Arial Black"/>
              </a:rPr>
              <a:t>on-demand  </a:t>
            </a:r>
            <a:r>
              <a:rPr dirty="0" sz="1100" spc="-100">
                <a:latin typeface="Arial Black"/>
                <a:cs typeface="Arial Black"/>
              </a:rPr>
              <a:t>compute;</a:t>
            </a:r>
            <a:endParaRPr sz="1100">
              <a:latin typeface="Arial Black"/>
              <a:cs typeface="Arial Black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100" spc="-95">
                <a:latin typeface="Arial Black"/>
                <a:cs typeface="Arial Black"/>
              </a:rPr>
              <a:t>Developing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130">
                <a:latin typeface="Arial Black"/>
                <a:cs typeface="Arial Black"/>
              </a:rPr>
              <a:t>scaling </a:t>
            </a:r>
            <a:r>
              <a:rPr dirty="0" sz="1100" spc="-120">
                <a:latin typeface="Arial Black"/>
                <a:cs typeface="Arial Black"/>
              </a:rPr>
              <a:t>a </a:t>
            </a:r>
            <a:r>
              <a:rPr dirty="0" sz="1100" spc="-80">
                <a:latin typeface="Arial Black"/>
                <a:cs typeface="Arial Black"/>
              </a:rPr>
              <a:t>MOOC </a:t>
            </a:r>
            <a:r>
              <a:rPr dirty="0" sz="1100" spc="-120">
                <a:latin typeface="Arial Black"/>
                <a:cs typeface="Arial Black"/>
              </a:rPr>
              <a:t>(massive </a:t>
            </a:r>
            <a:r>
              <a:rPr dirty="0" sz="1100" spc="-85">
                <a:latin typeface="Arial Black"/>
                <a:cs typeface="Arial Black"/>
              </a:rPr>
              <a:t>online </a:t>
            </a:r>
            <a:r>
              <a:rPr dirty="0" sz="1100" spc="-80">
                <a:latin typeface="Arial Black"/>
                <a:cs typeface="Arial Black"/>
              </a:rPr>
              <a:t>open </a:t>
            </a:r>
            <a:r>
              <a:rPr dirty="0" sz="1100" spc="-110">
                <a:latin typeface="Arial Black"/>
                <a:cs typeface="Arial Black"/>
              </a:rPr>
              <a:t>course)</a:t>
            </a:r>
            <a:r>
              <a:rPr dirty="0" sz="1100" spc="125">
                <a:latin typeface="Arial Black"/>
                <a:cs typeface="Arial Black"/>
              </a:rPr>
              <a:t> </a:t>
            </a:r>
            <a:r>
              <a:rPr dirty="0" sz="1100" spc="-80">
                <a:latin typeface="Arial Black"/>
                <a:cs typeface="Arial Black"/>
              </a:rPr>
              <a:t>through</a:t>
            </a:r>
            <a:endParaRPr sz="1100">
              <a:latin typeface="Arial Black"/>
              <a:cs typeface="Arial Black"/>
            </a:endParaRPr>
          </a:p>
          <a:p>
            <a:pPr marL="184785">
              <a:lnSpc>
                <a:spcPct val="100000"/>
              </a:lnSpc>
            </a:pPr>
            <a:r>
              <a:rPr dirty="0" sz="1100" spc="-90">
                <a:latin typeface="Arial Black"/>
                <a:cs typeface="Arial Black"/>
              </a:rPr>
              <a:t>Cloud infrastructure;</a:t>
            </a:r>
            <a:endParaRPr sz="1100">
              <a:latin typeface="Arial Black"/>
              <a:cs typeface="Arial Black"/>
            </a:endParaRPr>
          </a:p>
          <a:p>
            <a:pPr marL="184785" marR="5715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100" spc="-110">
                <a:latin typeface="Arial Black"/>
                <a:cs typeface="Arial Black"/>
              </a:rPr>
              <a:t>Streaming lecture </a:t>
            </a:r>
            <a:r>
              <a:rPr dirty="0" sz="1100" spc="-100">
                <a:latin typeface="Arial Black"/>
                <a:cs typeface="Arial Black"/>
              </a:rPr>
              <a:t>recordings </a:t>
            </a:r>
            <a:r>
              <a:rPr dirty="0" sz="1100" spc="-80">
                <a:latin typeface="Arial Black"/>
                <a:cs typeface="Arial Black"/>
              </a:rPr>
              <a:t>through </a:t>
            </a:r>
            <a:r>
              <a:rPr dirty="0" sz="1100" spc="-90">
                <a:latin typeface="Arial Black"/>
                <a:cs typeface="Arial Black"/>
              </a:rPr>
              <a:t>Cloud </a:t>
            </a:r>
            <a:r>
              <a:rPr dirty="0" sz="1100" spc="-130">
                <a:latin typeface="Arial Black"/>
                <a:cs typeface="Arial Black"/>
              </a:rPr>
              <a:t>services </a:t>
            </a:r>
            <a:r>
              <a:rPr dirty="0" sz="1100" spc="-90">
                <a:latin typeface="Arial Black"/>
                <a:cs typeface="Arial Black"/>
              </a:rPr>
              <a:t>to </a:t>
            </a:r>
            <a:r>
              <a:rPr dirty="0" sz="1100" spc="-105">
                <a:latin typeface="Arial Black"/>
                <a:cs typeface="Arial Black"/>
              </a:rPr>
              <a:t>reduce </a:t>
            </a:r>
            <a:r>
              <a:rPr dirty="0" sz="1100" spc="-120">
                <a:latin typeface="Arial Black"/>
                <a:cs typeface="Arial Black"/>
              </a:rPr>
              <a:t>latency </a:t>
            </a:r>
            <a:r>
              <a:rPr dirty="0" sz="1100" spc="-85">
                <a:latin typeface="Arial Black"/>
                <a:cs typeface="Arial Black"/>
              </a:rPr>
              <a:t>and  </a:t>
            </a:r>
            <a:r>
              <a:rPr dirty="0" sz="1100" spc="-114">
                <a:latin typeface="Arial Black"/>
                <a:cs typeface="Arial Black"/>
              </a:rPr>
              <a:t>keep </a:t>
            </a:r>
            <a:r>
              <a:rPr dirty="0" sz="1100" spc="-65">
                <a:latin typeface="Arial Black"/>
                <a:cs typeface="Arial Black"/>
              </a:rPr>
              <a:t>up </a:t>
            </a:r>
            <a:r>
              <a:rPr dirty="0" sz="1100" spc="-110">
                <a:latin typeface="Arial Black"/>
                <a:cs typeface="Arial Black"/>
              </a:rPr>
              <a:t>with </a:t>
            </a:r>
            <a:r>
              <a:rPr dirty="0" sz="1100" spc="-114">
                <a:latin typeface="Arial Black"/>
                <a:cs typeface="Arial Black"/>
              </a:rPr>
              <a:t>peak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85">
                <a:latin typeface="Arial Black"/>
                <a:cs typeface="Arial Black"/>
              </a:rPr>
              <a:t>demand;</a:t>
            </a:r>
            <a:endParaRPr sz="1100">
              <a:latin typeface="Arial Black"/>
              <a:cs typeface="Arial Black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100" spc="-110">
                <a:latin typeface="Arial Black"/>
                <a:cs typeface="Arial Black"/>
              </a:rPr>
              <a:t>Using </a:t>
            </a:r>
            <a:r>
              <a:rPr dirty="0" sz="1100" spc="-95">
                <a:latin typeface="Arial Black"/>
                <a:cs typeface="Arial Black"/>
              </a:rPr>
              <a:t>remote </a:t>
            </a:r>
            <a:r>
              <a:rPr dirty="0" sz="1100" spc="-110">
                <a:latin typeface="Arial Black"/>
                <a:cs typeface="Arial Black"/>
              </a:rPr>
              <a:t>desktop </a:t>
            </a:r>
            <a:r>
              <a:rPr dirty="0" sz="1100" spc="-130">
                <a:latin typeface="Arial Black"/>
                <a:cs typeface="Arial Black"/>
              </a:rPr>
              <a:t>services </a:t>
            </a:r>
            <a:r>
              <a:rPr dirty="0" sz="1100" spc="-95">
                <a:latin typeface="Arial Black"/>
                <a:cs typeface="Arial Black"/>
              </a:rPr>
              <a:t>to </a:t>
            </a:r>
            <a:r>
              <a:rPr dirty="0" sz="1100" spc="-114">
                <a:latin typeface="Arial Black"/>
                <a:cs typeface="Arial Black"/>
              </a:rPr>
              <a:t>replace </a:t>
            </a:r>
            <a:r>
              <a:rPr dirty="0" sz="1100" spc="-120">
                <a:latin typeface="Arial Black"/>
                <a:cs typeface="Arial Black"/>
              </a:rPr>
              <a:t>specialised </a:t>
            </a:r>
            <a:r>
              <a:rPr dirty="0" sz="1100" spc="-95">
                <a:latin typeface="Arial Black"/>
                <a:cs typeface="Arial Black"/>
              </a:rPr>
              <a:t>computer </a:t>
            </a:r>
            <a:r>
              <a:rPr dirty="0" sz="1100" spc="-110">
                <a:latin typeface="Arial Black"/>
                <a:cs typeface="Arial Black"/>
              </a:rPr>
              <a:t>labs </a:t>
            </a:r>
            <a:r>
              <a:rPr dirty="0" sz="1100" spc="-114">
                <a:latin typeface="Arial Black"/>
                <a:cs typeface="Arial Black"/>
              </a:rPr>
              <a:t>with  specialised </a:t>
            </a:r>
            <a:r>
              <a:rPr dirty="0" sz="1100" spc="-105">
                <a:latin typeface="Arial Black"/>
                <a:cs typeface="Arial Black"/>
              </a:rPr>
              <a:t>software (e.g. graphical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95">
                <a:latin typeface="Arial Black"/>
                <a:cs typeface="Arial Black"/>
              </a:rPr>
              <a:t>video </a:t>
            </a:r>
            <a:r>
              <a:rPr dirty="0" sz="1100" spc="-110">
                <a:latin typeface="Arial Black"/>
                <a:cs typeface="Arial Black"/>
              </a:rPr>
              <a:t>processing </a:t>
            </a:r>
            <a:r>
              <a:rPr dirty="0" sz="1100" spc="-105">
                <a:latin typeface="Arial Black"/>
                <a:cs typeface="Arial Black"/>
              </a:rPr>
              <a:t>software);</a:t>
            </a:r>
            <a:r>
              <a:rPr dirty="0" sz="1100" spc="-90">
                <a:latin typeface="Arial Black"/>
                <a:cs typeface="Arial Black"/>
              </a:rPr>
              <a:t> </a:t>
            </a:r>
            <a:r>
              <a:rPr dirty="0" sz="1100" spc="-85">
                <a:latin typeface="Arial Black"/>
                <a:cs typeface="Arial Black"/>
              </a:rPr>
              <a:t>and</a:t>
            </a:r>
            <a:endParaRPr sz="1100">
              <a:latin typeface="Arial Black"/>
              <a:cs typeface="Arial Black"/>
            </a:endParaRPr>
          </a:p>
          <a:p>
            <a:pPr marL="184785" marR="8255" indent="-1727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185420" algn="l"/>
                <a:tab pos="949325" algn="l"/>
                <a:tab pos="2230120" algn="l"/>
                <a:tab pos="2498090" algn="l"/>
                <a:tab pos="3133725" algn="l"/>
                <a:tab pos="3574415" algn="l"/>
                <a:tab pos="4149090" algn="l"/>
                <a:tab pos="4808855" algn="l"/>
              </a:tabLst>
            </a:pPr>
            <a:r>
              <a:rPr dirty="0" sz="1100" spc="-114">
                <a:latin typeface="Arial Black"/>
                <a:cs typeface="Arial Black"/>
              </a:rPr>
              <a:t>Co</a:t>
            </a:r>
            <a:r>
              <a:rPr dirty="0" sz="1100" spc="-75">
                <a:latin typeface="Arial Black"/>
                <a:cs typeface="Arial Black"/>
              </a:rPr>
              <a:t>m</a:t>
            </a:r>
            <a:r>
              <a:rPr dirty="0" sz="1100" spc="-65">
                <a:latin typeface="Arial Black"/>
                <a:cs typeface="Arial Black"/>
              </a:rPr>
              <a:t>p</a:t>
            </a:r>
            <a:r>
              <a:rPr dirty="0" sz="1100" spc="-110">
                <a:latin typeface="Arial Black"/>
                <a:cs typeface="Arial Black"/>
              </a:rPr>
              <a:t>l</a:t>
            </a:r>
            <a:r>
              <a:rPr dirty="0" sz="1100" spc="-114">
                <a:latin typeface="Arial Black"/>
                <a:cs typeface="Arial Black"/>
              </a:rPr>
              <a:t>e</a:t>
            </a:r>
            <a:r>
              <a:rPr dirty="0" sz="1100" spc="-120">
                <a:latin typeface="Arial Black"/>
                <a:cs typeface="Arial Black"/>
              </a:rPr>
              <a:t>t</a:t>
            </a:r>
            <a:r>
              <a:rPr dirty="0" sz="1100" spc="-114">
                <a:latin typeface="Arial Black"/>
                <a:cs typeface="Arial Black"/>
              </a:rPr>
              <a:t>e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65">
                <a:latin typeface="Arial Black"/>
                <a:cs typeface="Arial Black"/>
              </a:rPr>
              <a:t>d</a:t>
            </a:r>
            <a:r>
              <a:rPr dirty="0" sz="1100" spc="-114">
                <a:latin typeface="Arial Black"/>
                <a:cs typeface="Arial Black"/>
              </a:rPr>
              <a:t>e</a:t>
            </a:r>
            <a:r>
              <a:rPr dirty="0" sz="1100" spc="-220">
                <a:latin typeface="Arial Black"/>
                <a:cs typeface="Arial Black"/>
              </a:rPr>
              <a:t>c</a:t>
            </a:r>
            <a:r>
              <a:rPr dirty="0" sz="1100" spc="-70">
                <a:latin typeface="Arial Black"/>
                <a:cs typeface="Arial Black"/>
              </a:rPr>
              <a:t>o</a:t>
            </a:r>
            <a:r>
              <a:rPr dirty="0" sz="1100" spc="-85">
                <a:latin typeface="Arial Black"/>
                <a:cs typeface="Arial Black"/>
              </a:rPr>
              <a:t>m</a:t>
            </a:r>
            <a:r>
              <a:rPr dirty="0" sz="1100" spc="-75">
                <a:latin typeface="Arial Black"/>
                <a:cs typeface="Arial Black"/>
              </a:rPr>
              <a:t>m</a:t>
            </a:r>
            <a:r>
              <a:rPr dirty="0" sz="1100" spc="-85">
                <a:latin typeface="Arial Black"/>
                <a:cs typeface="Arial Black"/>
              </a:rPr>
              <a:t>i</a:t>
            </a:r>
            <a:r>
              <a:rPr dirty="0" sz="1100" spc="-170">
                <a:latin typeface="Arial Black"/>
                <a:cs typeface="Arial Black"/>
              </a:rPr>
              <a:t>s</a:t>
            </a:r>
            <a:r>
              <a:rPr dirty="0" sz="1100" spc="-160">
                <a:latin typeface="Arial Black"/>
                <a:cs typeface="Arial Black"/>
              </a:rPr>
              <a:t>s</a:t>
            </a:r>
            <a:r>
              <a:rPr dirty="0" sz="1100" spc="-100">
                <a:latin typeface="Arial Black"/>
                <a:cs typeface="Arial Black"/>
              </a:rPr>
              <a:t>i</a:t>
            </a:r>
            <a:r>
              <a:rPr dirty="0" sz="1100" spc="-70">
                <a:latin typeface="Arial Black"/>
                <a:cs typeface="Arial Black"/>
              </a:rPr>
              <a:t>o</a:t>
            </a:r>
            <a:r>
              <a:rPr dirty="0" sz="1100" spc="-70">
                <a:latin typeface="Arial Black"/>
                <a:cs typeface="Arial Black"/>
              </a:rPr>
              <a:t>n</a:t>
            </a:r>
            <a:r>
              <a:rPr dirty="0" sz="1100" spc="-50">
                <a:latin typeface="Arial Black"/>
                <a:cs typeface="Arial Black"/>
              </a:rPr>
              <a:t>i</a:t>
            </a:r>
            <a:r>
              <a:rPr dirty="0" sz="1100" spc="-110">
                <a:latin typeface="Arial Black"/>
                <a:cs typeface="Arial Black"/>
              </a:rPr>
              <a:t>n</a:t>
            </a:r>
            <a:r>
              <a:rPr dirty="0" sz="1100" spc="-130">
                <a:latin typeface="Arial Black"/>
                <a:cs typeface="Arial Black"/>
              </a:rPr>
              <a:t>g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75">
                <a:latin typeface="Arial Black"/>
                <a:cs typeface="Arial Black"/>
              </a:rPr>
              <a:t>o</a:t>
            </a:r>
            <a:r>
              <a:rPr dirty="0" sz="1100" spc="-45">
                <a:latin typeface="Arial Black"/>
                <a:cs typeface="Arial Black"/>
              </a:rPr>
              <a:t>f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114">
                <a:latin typeface="Arial Black"/>
                <a:cs typeface="Arial Black"/>
              </a:rPr>
              <a:t>e</a:t>
            </a:r>
            <a:r>
              <a:rPr dirty="0" sz="1100" spc="-165">
                <a:latin typeface="Arial Black"/>
                <a:cs typeface="Arial Black"/>
              </a:rPr>
              <a:t>x</a:t>
            </a:r>
            <a:r>
              <a:rPr dirty="0" sz="1100" spc="-95">
                <a:latin typeface="Arial Black"/>
                <a:cs typeface="Arial Black"/>
              </a:rPr>
              <a:t>i</a:t>
            </a:r>
            <a:r>
              <a:rPr dirty="0" sz="1100" spc="-130">
                <a:latin typeface="Arial Black"/>
                <a:cs typeface="Arial Black"/>
              </a:rPr>
              <a:t>st</a:t>
            </a:r>
            <a:r>
              <a:rPr dirty="0" sz="1100" spc="-50">
                <a:latin typeface="Arial Black"/>
                <a:cs typeface="Arial Black"/>
              </a:rPr>
              <a:t>i</a:t>
            </a:r>
            <a:r>
              <a:rPr dirty="0" sz="1100" spc="-110">
                <a:latin typeface="Arial Black"/>
                <a:cs typeface="Arial Black"/>
              </a:rPr>
              <a:t>n</a:t>
            </a:r>
            <a:r>
              <a:rPr dirty="0" sz="1100" spc="-130">
                <a:latin typeface="Arial Black"/>
                <a:cs typeface="Arial Black"/>
              </a:rPr>
              <a:t>g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70">
                <a:latin typeface="Arial Black"/>
                <a:cs typeface="Arial Black"/>
              </a:rPr>
              <a:t>D</a:t>
            </a:r>
            <a:r>
              <a:rPr dirty="0" sz="1100" spc="-140">
                <a:latin typeface="Arial Black"/>
                <a:cs typeface="Arial Black"/>
              </a:rPr>
              <a:t>a</a:t>
            </a:r>
            <a:r>
              <a:rPr dirty="0" sz="1100" spc="-100">
                <a:latin typeface="Arial Black"/>
                <a:cs typeface="Arial Black"/>
              </a:rPr>
              <a:t>t</a:t>
            </a:r>
            <a:r>
              <a:rPr dirty="0" sz="1100" spc="-120">
                <a:latin typeface="Arial Black"/>
                <a:cs typeface="Arial Black"/>
              </a:rPr>
              <a:t>a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140">
                <a:latin typeface="Arial Black"/>
                <a:cs typeface="Arial Black"/>
              </a:rPr>
              <a:t>Ce</a:t>
            </a:r>
            <a:r>
              <a:rPr dirty="0" sz="1100" spc="-70">
                <a:latin typeface="Arial Black"/>
                <a:cs typeface="Arial Black"/>
              </a:rPr>
              <a:t>n</a:t>
            </a:r>
            <a:r>
              <a:rPr dirty="0" sz="1100" spc="-110">
                <a:latin typeface="Arial Black"/>
                <a:cs typeface="Arial Black"/>
              </a:rPr>
              <a:t>t</a:t>
            </a:r>
            <a:r>
              <a:rPr dirty="0" sz="1100" spc="-40">
                <a:latin typeface="Arial Black"/>
                <a:cs typeface="Arial Black"/>
              </a:rPr>
              <a:t>r</a:t>
            </a:r>
            <a:r>
              <a:rPr dirty="0" sz="1100" spc="-114">
                <a:latin typeface="Arial Black"/>
                <a:cs typeface="Arial Black"/>
              </a:rPr>
              <a:t>e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65">
                <a:latin typeface="Arial Black"/>
                <a:cs typeface="Arial Black"/>
              </a:rPr>
              <a:t>f</a:t>
            </a:r>
            <a:r>
              <a:rPr dirty="0" sz="1100" spc="-114">
                <a:latin typeface="Arial Black"/>
                <a:cs typeface="Arial Black"/>
              </a:rPr>
              <a:t>a</a:t>
            </a:r>
            <a:r>
              <a:rPr dirty="0" sz="1100" spc="-135">
                <a:latin typeface="Arial Black"/>
                <a:cs typeface="Arial Black"/>
              </a:rPr>
              <a:t>cil</a:t>
            </a:r>
            <a:r>
              <a:rPr dirty="0" sz="1100" spc="-80">
                <a:latin typeface="Arial Black"/>
                <a:cs typeface="Arial Black"/>
              </a:rPr>
              <a:t>i</a:t>
            </a:r>
            <a:r>
              <a:rPr dirty="0" sz="1100" spc="-120">
                <a:latin typeface="Arial Black"/>
                <a:cs typeface="Arial Black"/>
              </a:rPr>
              <a:t>t</a:t>
            </a:r>
            <a:r>
              <a:rPr dirty="0" sz="1100" spc="-70">
                <a:latin typeface="Arial Black"/>
                <a:cs typeface="Arial Black"/>
              </a:rPr>
              <a:t>i</a:t>
            </a:r>
            <a:r>
              <a:rPr dirty="0" sz="1100" spc="-150">
                <a:latin typeface="Arial Black"/>
                <a:cs typeface="Arial Black"/>
              </a:rPr>
              <a:t>e</a:t>
            </a:r>
            <a:r>
              <a:rPr dirty="0" sz="1100" spc="-150">
                <a:latin typeface="Arial Black"/>
                <a:cs typeface="Arial Black"/>
              </a:rPr>
              <a:t>s</a:t>
            </a:r>
            <a:r>
              <a:rPr dirty="0" sz="1100">
                <a:latin typeface="Arial Black"/>
                <a:cs typeface="Arial Black"/>
              </a:rPr>
              <a:t>	</a:t>
            </a:r>
            <a:r>
              <a:rPr dirty="0" sz="1100" spc="-95">
                <a:latin typeface="Arial Black"/>
                <a:cs typeface="Arial Black"/>
              </a:rPr>
              <a:t>a</a:t>
            </a:r>
            <a:r>
              <a:rPr dirty="0" sz="1100" spc="-100">
                <a:latin typeface="Arial Black"/>
                <a:cs typeface="Arial Black"/>
              </a:rPr>
              <a:t>n</a:t>
            </a:r>
            <a:r>
              <a:rPr dirty="0" sz="1100" spc="-40">
                <a:latin typeface="Arial Black"/>
                <a:cs typeface="Arial Black"/>
              </a:rPr>
              <a:t>d  </a:t>
            </a:r>
            <a:r>
              <a:rPr dirty="0" sz="1100" spc="-95">
                <a:latin typeface="Arial Black"/>
                <a:cs typeface="Arial Black"/>
              </a:rPr>
              <a:t>hardware.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7210" y="1044702"/>
            <a:ext cx="5391150" cy="1685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765">
              <a:lnSpc>
                <a:spcPct val="100000"/>
              </a:lnSpc>
              <a:spcBef>
                <a:spcPts val="95"/>
              </a:spcBef>
            </a:pPr>
            <a:r>
              <a:rPr dirty="0" sz="1600" spc="75" b="1">
                <a:solidFill>
                  <a:srgbClr val="85BB24"/>
                </a:solidFill>
                <a:latin typeface="Calibri"/>
                <a:cs typeface="Calibri"/>
              </a:rPr>
              <a:t>Cloud</a:t>
            </a:r>
            <a:r>
              <a:rPr dirty="0" sz="1600" spc="-7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600" spc="40" b="1">
                <a:solidFill>
                  <a:srgbClr val="85BB24"/>
                </a:solidFill>
                <a:latin typeface="Calibri"/>
                <a:cs typeface="Calibri"/>
              </a:rPr>
              <a:t>Characteristics</a:t>
            </a: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835"/>
              </a:spcBef>
            </a:pPr>
            <a:r>
              <a:rPr dirty="0" sz="1100" spc="-120">
                <a:latin typeface="Arial Black"/>
                <a:cs typeface="Arial Black"/>
              </a:rPr>
              <a:t>Businesses </a:t>
            </a:r>
            <a:r>
              <a:rPr dirty="0" sz="1100" spc="-114">
                <a:latin typeface="Arial Black"/>
                <a:cs typeface="Arial Black"/>
              </a:rPr>
              <a:t>have </a:t>
            </a:r>
            <a:r>
              <a:rPr dirty="0" sz="1100" spc="-100">
                <a:latin typeface="Arial Black"/>
                <a:cs typeface="Arial Black"/>
              </a:rPr>
              <a:t>the </a:t>
            </a:r>
            <a:r>
              <a:rPr dirty="0" sz="1100" spc="-80">
                <a:latin typeface="Arial Black"/>
                <a:cs typeface="Arial Black"/>
              </a:rPr>
              <a:t>option </a:t>
            </a:r>
            <a:r>
              <a:rPr dirty="0" sz="1100" spc="-60">
                <a:latin typeface="Arial Black"/>
                <a:cs typeface="Arial Black"/>
              </a:rPr>
              <a:t>of </a:t>
            </a:r>
            <a:r>
              <a:rPr dirty="0" sz="1100" spc="-95">
                <a:latin typeface="Arial Black"/>
                <a:cs typeface="Arial Black"/>
              </a:rPr>
              <a:t>three </a:t>
            </a:r>
            <a:r>
              <a:rPr dirty="0" sz="1100" spc="-105">
                <a:latin typeface="Arial Black"/>
                <a:cs typeface="Arial Black"/>
              </a:rPr>
              <a:t>cloud </a:t>
            </a:r>
            <a:r>
              <a:rPr dirty="0" sz="1100" spc="-90">
                <a:latin typeface="Arial Black"/>
                <a:cs typeface="Arial Black"/>
              </a:rPr>
              <a:t>platforms </a:t>
            </a:r>
            <a:r>
              <a:rPr dirty="0" sz="1100" spc="-100">
                <a:latin typeface="Arial Black"/>
                <a:cs typeface="Arial Black"/>
              </a:rPr>
              <a:t>including </a:t>
            </a:r>
            <a:r>
              <a:rPr dirty="0" sz="1100" spc="-110">
                <a:latin typeface="Arial Black"/>
                <a:cs typeface="Arial Black"/>
              </a:rPr>
              <a:t>Public, </a:t>
            </a:r>
            <a:r>
              <a:rPr dirty="0" sz="1100" spc="-80">
                <a:latin typeface="Arial Black"/>
                <a:cs typeface="Arial Black"/>
              </a:rPr>
              <a:t>Hybrid </a:t>
            </a:r>
            <a:r>
              <a:rPr dirty="0" sz="1100" spc="-60">
                <a:latin typeface="Arial Black"/>
                <a:cs typeface="Arial Black"/>
              </a:rPr>
              <a:t>or  </a:t>
            </a:r>
            <a:r>
              <a:rPr dirty="0" sz="1100" spc="-105">
                <a:latin typeface="Arial Black"/>
                <a:cs typeface="Arial Black"/>
              </a:rPr>
              <a:t>Private </a:t>
            </a:r>
            <a:r>
              <a:rPr dirty="0" sz="1100" spc="-95">
                <a:latin typeface="Arial Black"/>
                <a:cs typeface="Arial Black"/>
              </a:rPr>
              <a:t>Cloud </a:t>
            </a:r>
            <a:r>
              <a:rPr dirty="0" sz="1100" spc="-105">
                <a:latin typeface="Arial Black"/>
                <a:cs typeface="Arial Black"/>
              </a:rPr>
              <a:t>based </a:t>
            </a:r>
            <a:r>
              <a:rPr dirty="0" sz="1100" spc="-60">
                <a:latin typeface="Arial Black"/>
                <a:cs typeface="Arial Black"/>
              </a:rPr>
              <a:t>on </a:t>
            </a:r>
            <a:r>
              <a:rPr dirty="0" sz="1100" spc="-85">
                <a:latin typeface="Arial Black"/>
                <a:cs typeface="Arial Black"/>
              </a:rPr>
              <a:t>their </a:t>
            </a:r>
            <a:r>
              <a:rPr dirty="0" sz="1100" spc="-100">
                <a:latin typeface="Arial Black"/>
                <a:cs typeface="Arial Black"/>
              </a:rPr>
              <a:t>needs. </a:t>
            </a:r>
            <a:r>
              <a:rPr dirty="0" sz="1100" spc="-90">
                <a:latin typeface="Arial Black"/>
                <a:cs typeface="Arial Black"/>
              </a:rPr>
              <a:t>In </a:t>
            </a:r>
            <a:r>
              <a:rPr dirty="0" sz="1100" spc="-105">
                <a:latin typeface="Arial Black"/>
                <a:cs typeface="Arial Black"/>
              </a:rPr>
              <a:t>all </a:t>
            </a:r>
            <a:r>
              <a:rPr dirty="0" sz="1100" spc="-145">
                <a:latin typeface="Arial Black"/>
                <a:cs typeface="Arial Black"/>
              </a:rPr>
              <a:t>cases, </a:t>
            </a:r>
            <a:r>
              <a:rPr dirty="0" sz="1100" spc="-105">
                <a:latin typeface="Arial Black"/>
                <a:cs typeface="Arial Black"/>
              </a:rPr>
              <a:t>data </a:t>
            </a:r>
            <a:r>
              <a:rPr dirty="0" sz="1100" spc="-135">
                <a:latin typeface="Arial Black"/>
                <a:cs typeface="Arial Black"/>
              </a:rPr>
              <a:t>can </a:t>
            </a:r>
            <a:r>
              <a:rPr dirty="0" sz="1100" spc="-90">
                <a:latin typeface="Arial Black"/>
                <a:cs typeface="Arial Black"/>
              </a:rPr>
              <a:t>be </a:t>
            </a:r>
            <a:r>
              <a:rPr dirty="0" sz="1100" spc="-140">
                <a:latin typeface="Arial Black"/>
                <a:cs typeface="Arial Black"/>
              </a:rPr>
              <a:t>as </a:t>
            </a:r>
            <a:r>
              <a:rPr dirty="0" sz="1100" spc="-60">
                <a:latin typeface="Arial Black"/>
                <a:cs typeface="Arial Black"/>
              </a:rPr>
              <a:t>or </a:t>
            </a:r>
            <a:r>
              <a:rPr dirty="0" sz="1100" spc="-80">
                <a:latin typeface="Arial Black"/>
                <a:cs typeface="Arial Black"/>
              </a:rPr>
              <a:t>more </a:t>
            </a:r>
            <a:r>
              <a:rPr dirty="0" sz="1100" spc="-125">
                <a:latin typeface="Arial Black"/>
                <a:cs typeface="Arial Black"/>
              </a:rPr>
              <a:t>secure  </a:t>
            </a:r>
            <a:r>
              <a:rPr dirty="0" sz="1100" spc="-90">
                <a:latin typeface="Arial Black"/>
                <a:cs typeface="Arial Black"/>
              </a:rPr>
              <a:t>than </a:t>
            </a:r>
            <a:r>
              <a:rPr dirty="0" sz="1100" spc="-100">
                <a:latin typeface="Arial Black"/>
                <a:cs typeface="Arial Black"/>
              </a:rPr>
              <a:t>it </a:t>
            </a:r>
            <a:r>
              <a:rPr dirty="0" sz="1100" spc="-120">
                <a:latin typeface="Arial Black"/>
                <a:cs typeface="Arial Black"/>
              </a:rPr>
              <a:t>is </a:t>
            </a:r>
            <a:r>
              <a:rPr dirty="0" sz="1100" spc="-110">
                <a:latin typeface="Arial Black"/>
                <a:cs typeface="Arial Black"/>
              </a:rPr>
              <a:t>with </a:t>
            </a:r>
            <a:r>
              <a:rPr dirty="0" sz="1100" spc="-80">
                <a:latin typeface="Arial Black"/>
                <a:cs typeface="Arial Black"/>
              </a:rPr>
              <a:t>on-premise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-85">
                <a:latin typeface="Arial Black"/>
                <a:cs typeface="Arial Black"/>
              </a:rPr>
              <a:t>options.</a:t>
            </a:r>
            <a:endParaRPr sz="1100">
              <a:latin typeface="Arial Black"/>
              <a:cs typeface="Arial Black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100" spc="-100">
                <a:latin typeface="Arial Black"/>
                <a:cs typeface="Arial Black"/>
              </a:rPr>
              <a:t>Integrating </a:t>
            </a:r>
            <a:r>
              <a:rPr dirty="0" sz="1100" spc="-105">
                <a:latin typeface="Arial Black"/>
                <a:cs typeface="Arial Black"/>
              </a:rPr>
              <a:t>cloud </a:t>
            </a:r>
            <a:r>
              <a:rPr dirty="0" sz="1100" spc="-110">
                <a:latin typeface="Arial Black"/>
                <a:cs typeface="Arial Black"/>
              </a:rPr>
              <a:t>technologies </a:t>
            </a:r>
            <a:r>
              <a:rPr dirty="0" sz="1100" spc="-135">
                <a:latin typeface="Arial Black"/>
                <a:cs typeface="Arial Black"/>
              </a:rPr>
              <a:t>can </a:t>
            </a:r>
            <a:r>
              <a:rPr dirty="0" sz="1100" spc="-85">
                <a:latin typeface="Arial Black"/>
                <a:cs typeface="Arial Black"/>
              </a:rPr>
              <a:t>help </a:t>
            </a:r>
            <a:r>
              <a:rPr dirty="0" sz="1100" spc="-110">
                <a:latin typeface="Arial Black"/>
                <a:cs typeface="Arial Black"/>
              </a:rPr>
              <a:t>companies </a:t>
            </a:r>
            <a:r>
              <a:rPr dirty="0" sz="1100" spc="-100">
                <a:latin typeface="Arial Black"/>
                <a:cs typeface="Arial Black"/>
              </a:rPr>
              <a:t>optimise </a:t>
            </a:r>
            <a:r>
              <a:rPr dirty="0" sz="1100" spc="-90">
                <a:latin typeface="Arial Black"/>
                <a:cs typeface="Arial Black"/>
              </a:rPr>
              <a:t>their</a:t>
            </a:r>
            <a:r>
              <a:rPr dirty="0" sz="1100" spc="165">
                <a:latin typeface="Arial Black"/>
                <a:cs typeface="Arial Black"/>
              </a:rPr>
              <a:t> </a:t>
            </a:r>
            <a:r>
              <a:rPr dirty="0" sz="1100" spc="-114">
                <a:latin typeface="Arial Black"/>
                <a:cs typeface="Arial Black"/>
              </a:rPr>
              <a:t>capabilities,</a:t>
            </a:r>
            <a:endParaRPr sz="1100">
              <a:latin typeface="Arial Black"/>
              <a:cs typeface="Arial Black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80">
                <a:latin typeface="Arial Black"/>
                <a:cs typeface="Arial Black"/>
              </a:rPr>
              <a:t>improve </a:t>
            </a:r>
            <a:r>
              <a:rPr dirty="0" sz="1100" spc="-114">
                <a:latin typeface="Arial Black"/>
                <a:cs typeface="Arial Black"/>
              </a:rPr>
              <a:t>efficiencies, </a:t>
            </a:r>
            <a:r>
              <a:rPr dirty="0" sz="1100" spc="-100">
                <a:latin typeface="Arial Black"/>
                <a:cs typeface="Arial Black"/>
              </a:rPr>
              <a:t>reduce </a:t>
            </a:r>
            <a:r>
              <a:rPr dirty="0" sz="1100" spc="-110">
                <a:latin typeface="Arial Black"/>
                <a:cs typeface="Arial Black"/>
              </a:rPr>
              <a:t>risk, </a:t>
            </a:r>
            <a:r>
              <a:rPr dirty="0" sz="1100" spc="-100">
                <a:latin typeface="Arial Black"/>
                <a:cs typeface="Arial Black"/>
              </a:rPr>
              <a:t>break </a:t>
            </a:r>
            <a:r>
              <a:rPr dirty="0" sz="1100" spc="-95">
                <a:latin typeface="Arial Black"/>
                <a:cs typeface="Arial Black"/>
              </a:rPr>
              <a:t>down </a:t>
            </a:r>
            <a:r>
              <a:rPr dirty="0" sz="1100" spc="-90">
                <a:latin typeface="Arial Black"/>
                <a:cs typeface="Arial Black"/>
              </a:rPr>
              <a:t>internal </a:t>
            </a:r>
            <a:r>
              <a:rPr dirty="0" sz="1100" spc="-110">
                <a:latin typeface="Arial Black"/>
                <a:cs typeface="Arial Black"/>
              </a:rPr>
              <a:t>silos, </a:t>
            </a:r>
            <a:r>
              <a:rPr dirty="0" sz="1100" spc="-85">
                <a:latin typeface="Arial Black"/>
                <a:cs typeface="Arial Black"/>
              </a:rPr>
              <a:t>and </a:t>
            </a:r>
            <a:r>
              <a:rPr dirty="0" sz="1100" spc="-95">
                <a:latin typeface="Arial Black"/>
                <a:cs typeface="Arial Black"/>
              </a:rPr>
              <a:t>innovate</a:t>
            </a:r>
            <a:r>
              <a:rPr dirty="0" sz="1100" spc="-50">
                <a:latin typeface="Arial Black"/>
                <a:cs typeface="Arial Black"/>
              </a:rPr>
              <a:t> </a:t>
            </a:r>
            <a:r>
              <a:rPr dirty="0" sz="1100" spc="-95">
                <a:latin typeface="Arial Black"/>
                <a:cs typeface="Arial Black"/>
              </a:rPr>
              <a:t>faster.</a:t>
            </a:r>
            <a:endParaRPr sz="1100">
              <a:latin typeface="Arial Black"/>
              <a:cs typeface="Arial Black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100" spc="-100">
                <a:latin typeface="Arial Black"/>
                <a:cs typeface="Arial Black"/>
              </a:rPr>
              <a:t>Highlighted </a:t>
            </a:r>
            <a:r>
              <a:rPr dirty="0" sz="1100" spc="-105">
                <a:latin typeface="Arial Black"/>
                <a:cs typeface="Arial Black"/>
              </a:rPr>
              <a:t>below </a:t>
            </a:r>
            <a:r>
              <a:rPr dirty="0" sz="1100" spc="-95">
                <a:latin typeface="Arial Black"/>
                <a:cs typeface="Arial Black"/>
              </a:rPr>
              <a:t>are </a:t>
            </a:r>
            <a:r>
              <a:rPr dirty="0" sz="1100" spc="-100">
                <a:latin typeface="Arial Black"/>
                <a:cs typeface="Arial Black"/>
              </a:rPr>
              <a:t>some </a:t>
            </a:r>
            <a:r>
              <a:rPr dirty="0" sz="1100" spc="-60">
                <a:latin typeface="Arial Black"/>
                <a:cs typeface="Arial Black"/>
              </a:rPr>
              <a:t>of </a:t>
            </a:r>
            <a:r>
              <a:rPr dirty="0" sz="1100" spc="-100">
                <a:latin typeface="Arial Black"/>
                <a:cs typeface="Arial Black"/>
              </a:rPr>
              <a:t>the </a:t>
            </a:r>
            <a:r>
              <a:rPr dirty="0" sz="1100" spc="-130">
                <a:latin typeface="Arial Black"/>
                <a:cs typeface="Arial Black"/>
              </a:rPr>
              <a:t>key </a:t>
            </a:r>
            <a:r>
              <a:rPr dirty="0" sz="1100" spc="-125">
                <a:latin typeface="Arial Black"/>
                <a:cs typeface="Arial Black"/>
              </a:rPr>
              <a:t>characteristics </a:t>
            </a:r>
            <a:r>
              <a:rPr dirty="0" sz="1100" spc="-60">
                <a:latin typeface="Arial Black"/>
                <a:cs typeface="Arial Black"/>
              </a:rPr>
              <a:t>of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90">
                <a:latin typeface="Arial Black"/>
                <a:cs typeface="Arial Black"/>
              </a:rPr>
              <a:t>Cloud: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6138" y="1360169"/>
            <a:ext cx="594360" cy="4672965"/>
          </a:xfrm>
          <a:custGeom>
            <a:avLst/>
            <a:gdLst/>
            <a:ahLst/>
            <a:cxnLst/>
            <a:rect l="l" t="t" r="r" b="b"/>
            <a:pathLst>
              <a:path w="594360" h="4672965">
                <a:moveTo>
                  <a:pt x="25146" y="0"/>
                </a:moveTo>
                <a:lnTo>
                  <a:pt x="0" y="0"/>
                </a:lnTo>
                <a:lnTo>
                  <a:pt x="569213" y="2336291"/>
                </a:lnTo>
                <a:lnTo>
                  <a:pt x="0" y="4672583"/>
                </a:lnTo>
                <a:lnTo>
                  <a:pt x="25146" y="4672583"/>
                </a:lnTo>
                <a:lnTo>
                  <a:pt x="594360" y="2336291"/>
                </a:lnTo>
                <a:lnTo>
                  <a:pt x="25146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76138" y="1360169"/>
            <a:ext cx="594360" cy="4672965"/>
          </a:xfrm>
          <a:custGeom>
            <a:avLst/>
            <a:gdLst/>
            <a:ahLst/>
            <a:cxnLst/>
            <a:rect l="l" t="t" r="r" b="b"/>
            <a:pathLst>
              <a:path w="594360" h="4672965">
                <a:moveTo>
                  <a:pt x="0" y="0"/>
                </a:moveTo>
                <a:lnTo>
                  <a:pt x="25146" y="0"/>
                </a:lnTo>
                <a:lnTo>
                  <a:pt x="594360" y="2336291"/>
                </a:lnTo>
                <a:lnTo>
                  <a:pt x="25146" y="4672583"/>
                </a:lnTo>
                <a:lnTo>
                  <a:pt x="0" y="4672583"/>
                </a:lnTo>
                <a:lnTo>
                  <a:pt x="569213" y="233629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09293" y="2901899"/>
            <a:ext cx="4993569" cy="336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lunguroiu@deloitte.com.au;hal-khudairy@deloitte.com.au;matgeorge@deloitte.com.au;dkissane@deloitte.com.au</dc:creator>
  <dc:title>Cloud Transformation Journey – The Deloitte Approach</dc:title>
  <dcterms:created xsi:type="dcterms:W3CDTF">2020-06-20T20:25:11Z</dcterms:created>
  <dcterms:modified xsi:type="dcterms:W3CDTF">2020-06-20T20:25:11Z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2020-06-20T00:00:00Z</vt:filetime>
  </property>
</Properties>
</file>