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27481" y="941069"/>
            <a:ext cx="11340465" cy="26034"/>
          </a:xfrm>
          <a:custGeom>
            <a:avLst/>
            <a:gdLst/>
            <a:ahLst/>
            <a:cxnLst/>
            <a:rect l="l" t="t" r="r" b="b"/>
            <a:pathLst>
              <a:path w="11340465" h="26034">
                <a:moveTo>
                  <a:pt x="0" y="25907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50917"/>
            <a:ext cx="11363960" cy="626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5BB2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46572" y="6502989"/>
            <a:ext cx="149860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00710" y="6578885"/>
            <a:ext cx="152463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#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638047"/>
            <a:ext cx="7953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4">
                <a:solidFill>
                  <a:srgbClr val="565656"/>
                </a:solidFill>
                <a:latin typeface="Arial Black"/>
                <a:cs typeface="Arial Black"/>
              </a:rPr>
              <a:t>A </a:t>
            </a:r>
            <a:r>
              <a:rPr dirty="0" sz="1400" spc="-110">
                <a:solidFill>
                  <a:srgbClr val="565656"/>
                </a:solidFill>
                <a:latin typeface="Arial Black"/>
                <a:cs typeface="Arial Black"/>
              </a:rPr>
              <a:t>transition to Cloud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would </a:t>
            </a:r>
            <a:r>
              <a:rPr dirty="0" sz="1400" spc="-100">
                <a:solidFill>
                  <a:srgbClr val="565656"/>
                </a:solidFill>
                <a:latin typeface="Arial Black"/>
                <a:cs typeface="Arial Black"/>
              </a:rPr>
              <a:t>provide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the </a:t>
            </a:r>
            <a:r>
              <a:rPr dirty="0" sz="1400" spc="-130">
                <a:solidFill>
                  <a:srgbClr val="565656"/>
                </a:solidFill>
                <a:latin typeface="Arial Black"/>
                <a:cs typeface="Arial Black"/>
              </a:rPr>
              <a:t>University </a:t>
            </a:r>
            <a:r>
              <a:rPr dirty="0" sz="1400" spc="-140">
                <a:solidFill>
                  <a:srgbClr val="565656"/>
                </a:solidFill>
                <a:latin typeface="Arial Black"/>
                <a:cs typeface="Arial Black"/>
              </a:rPr>
              <a:t>with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the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following </a:t>
            </a:r>
            <a:r>
              <a:rPr dirty="0" sz="1400" spc="-135">
                <a:solidFill>
                  <a:srgbClr val="565656"/>
                </a:solidFill>
                <a:latin typeface="Arial Black"/>
                <a:cs typeface="Arial Black"/>
              </a:rPr>
              <a:t>direct </a:t>
            </a:r>
            <a:r>
              <a:rPr dirty="0" sz="1400" spc="-105">
                <a:solidFill>
                  <a:srgbClr val="565656"/>
                </a:solidFill>
                <a:latin typeface="Arial Black"/>
                <a:cs typeface="Arial Black"/>
              </a:rPr>
              <a:t>and </a:t>
            </a:r>
            <a:r>
              <a:rPr dirty="0" sz="1400" spc="-120">
                <a:solidFill>
                  <a:srgbClr val="565656"/>
                </a:solidFill>
                <a:latin typeface="Arial Black"/>
                <a:cs typeface="Arial Black"/>
              </a:rPr>
              <a:t>indirect</a:t>
            </a:r>
            <a:r>
              <a:rPr dirty="0" sz="1400" spc="-265">
                <a:solidFill>
                  <a:srgbClr val="56565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565656"/>
                </a:solidFill>
                <a:latin typeface="Arial Black"/>
                <a:cs typeface="Arial Black"/>
              </a:rPr>
              <a:t>benefits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7633334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>
                <a:solidFill>
                  <a:srgbClr val="000000"/>
                </a:solidFill>
              </a:rPr>
              <a:t>Cloud </a:t>
            </a:r>
            <a:r>
              <a:rPr dirty="0" spc="-200">
                <a:solidFill>
                  <a:srgbClr val="000000"/>
                </a:solidFill>
              </a:rPr>
              <a:t>Feasibility </a:t>
            </a:r>
            <a:r>
              <a:rPr dirty="0" spc="-225">
                <a:solidFill>
                  <a:srgbClr val="000000"/>
                </a:solidFill>
              </a:rPr>
              <a:t>Assessment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dirty="0" spc="-185"/>
              <a:t>Benefits </a:t>
            </a:r>
            <a:r>
              <a:rPr dirty="0" spc="-114"/>
              <a:t>of </a:t>
            </a:r>
            <a:r>
              <a:rPr dirty="0" spc="-175"/>
              <a:t>Transitioning </a:t>
            </a:r>
            <a:r>
              <a:rPr dirty="0" spc="-155"/>
              <a:t>to</a:t>
            </a:r>
            <a:r>
              <a:rPr dirty="0" spc="-260"/>
              <a:t> </a:t>
            </a:r>
            <a:r>
              <a:rPr dirty="0" spc="-160"/>
              <a:t>Cloud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548" y="1651253"/>
            <a:ext cx="16135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D</a:t>
            </a:r>
            <a:r>
              <a:rPr dirty="0" sz="1200" spc="-7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70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R</a:t>
            </a:r>
            <a:r>
              <a:rPr dirty="0" sz="1200" spc="-8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100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C</a:t>
            </a:r>
            <a:r>
              <a:rPr dirty="0" sz="1200" spc="-7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T</a:t>
            </a:r>
            <a:r>
              <a:rPr dirty="0" sz="1200" spc="114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B</a:t>
            </a:r>
            <a:r>
              <a:rPr dirty="0" sz="1200" spc="-7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7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N</a:t>
            </a:r>
            <a:r>
              <a:rPr dirty="0" sz="1200" spc="-8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90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F</a:t>
            </a:r>
            <a:r>
              <a:rPr dirty="0" sz="1200" spc="-85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80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T</a:t>
            </a:r>
            <a:r>
              <a:rPr dirty="0" sz="1200" spc="-80" b="0">
                <a:solidFill>
                  <a:srgbClr val="85BB24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85BB24"/>
                </a:solidFill>
                <a:latin typeface="Segoe UI Semilight"/>
                <a:cs typeface="Segoe UI Semilight"/>
              </a:rPr>
              <a:t>S  </a:t>
            </a:r>
            <a:r>
              <a:rPr dirty="0" sz="1200" b="0">
                <a:latin typeface="Segoe UI Semilight"/>
                <a:cs typeface="Segoe UI Semilight"/>
              </a:rPr>
              <a:t>C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L</a:t>
            </a:r>
            <a:r>
              <a:rPr dirty="0" sz="1200" spc="-12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O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U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D</a:t>
            </a:r>
            <a:endParaRPr sz="1200">
              <a:latin typeface="Segoe UI Semilight"/>
              <a:cs typeface="Segoe UI Semilight"/>
            </a:endParaRPr>
          </a:p>
          <a:p>
            <a:pPr algn="ctr">
              <a:lnSpc>
                <a:spcPct val="100000"/>
              </a:lnSpc>
            </a:pPr>
            <a:r>
              <a:rPr dirty="0" sz="1200" b="0">
                <a:latin typeface="Segoe UI Semilight"/>
                <a:cs typeface="Segoe UI Semilight"/>
              </a:rPr>
              <a:t>C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A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P</a:t>
            </a:r>
            <a:r>
              <a:rPr dirty="0" sz="1200" spc="-1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A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B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I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L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I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T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I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E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S</a:t>
            </a:r>
            <a:r>
              <a:rPr dirty="0" sz="1200" spc="13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&amp;</a:t>
            </a:r>
            <a:endParaRPr sz="1200">
              <a:latin typeface="Segoe UI Semilight"/>
              <a:cs typeface="Segoe UI Semilight"/>
            </a:endParaRPr>
          </a:p>
          <a:p>
            <a:pPr algn="ctr">
              <a:lnSpc>
                <a:spcPct val="100000"/>
              </a:lnSpc>
            </a:pPr>
            <a:r>
              <a:rPr dirty="0" sz="1200" b="0">
                <a:latin typeface="Segoe UI Semilight"/>
                <a:cs typeface="Segoe UI Semilight"/>
              </a:rPr>
              <a:t>F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E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A</a:t>
            </a:r>
            <a:r>
              <a:rPr dirty="0" sz="1200" spc="-16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T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U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R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E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S</a:t>
            </a:r>
            <a:endParaRPr sz="1200">
              <a:latin typeface="Segoe UI Semilight"/>
              <a:cs typeface="Sego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68" y="4855591"/>
            <a:ext cx="18249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75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N</a:t>
            </a:r>
            <a:r>
              <a:rPr dirty="0" sz="1200" spc="-7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D</a:t>
            </a:r>
            <a:r>
              <a:rPr dirty="0" sz="1200" spc="-8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8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R</a:t>
            </a:r>
            <a:r>
              <a:rPr dirty="0" sz="1200" spc="-95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9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C</a:t>
            </a:r>
            <a:r>
              <a:rPr dirty="0" sz="1200" spc="-9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T</a:t>
            </a:r>
            <a:r>
              <a:rPr dirty="0" sz="1200" spc="12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B</a:t>
            </a:r>
            <a:r>
              <a:rPr dirty="0" sz="1200" spc="-7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8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N</a:t>
            </a:r>
            <a:r>
              <a:rPr dirty="0" sz="1200" spc="-7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E</a:t>
            </a:r>
            <a:r>
              <a:rPr dirty="0" sz="1200" spc="-9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F</a:t>
            </a:r>
            <a:r>
              <a:rPr dirty="0" sz="1200" spc="-95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I</a:t>
            </a:r>
            <a:r>
              <a:rPr dirty="0" sz="1200" spc="-8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T</a:t>
            </a:r>
            <a:r>
              <a:rPr dirty="0" sz="1200" spc="-80" b="0">
                <a:solidFill>
                  <a:srgbClr val="43AF2A"/>
                </a:solidFill>
                <a:latin typeface="Segoe UI Semilight"/>
                <a:cs typeface="Segoe UI Semilight"/>
              </a:rPr>
              <a:t> </a:t>
            </a:r>
            <a:r>
              <a:rPr dirty="0" sz="1200" b="0">
                <a:solidFill>
                  <a:srgbClr val="43AF2A"/>
                </a:solidFill>
                <a:latin typeface="Segoe UI Semilight"/>
                <a:cs typeface="Segoe UI Semilight"/>
              </a:rPr>
              <a:t>S </a:t>
            </a:r>
            <a:r>
              <a:rPr dirty="0" sz="1200" b="0">
                <a:latin typeface="Segoe UI Semilight"/>
                <a:cs typeface="Segoe UI Semilight"/>
              </a:rPr>
              <a:t> C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L</a:t>
            </a:r>
            <a:r>
              <a:rPr dirty="0" sz="1200" spc="-12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O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U</a:t>
            </a:r>
            <a:r>
              <a:rPr dirty="0" sz="1200" spc="-8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D</a:t>
            </a:r>
            <a:endParaRPr sz="1200">
              <a:latin typeface="Segoe UI Semilight"/>
              <a:cs typeface="Segoe UI Semilight"/>
            </a:endParaRPr>
          </a:p>
          <a:p>
            <a:pPr algn="ctr" marL="222885" marR="215265">
              <a:lnSpc>
                <a:spcPct val="100000"/>
              </a:lnSpc>
            </a:pPr>
            <a:r>
              <a:rPr dirty="0" sz="1200" b="0">
                <a:latin typeface="Segoe UI Semilight"/>
                <a:cs typeface="Segoe UI Semilight"/>
              </a:rPr>
              <a:t>C</a:t>
            </a:r>
            <a:r>
              <a:rPr dirty="0" sz="1200" spc="-10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O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N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S</a:t>
            </a:r>
            <a:r>
              <a:rPr dirty="0" sz="1200" spc="-9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U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M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P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T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I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O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N  E</a:t>
            </a:r>
            <a:r>
              <a:rPr dirty="0" sz="1200" spc="-9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N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A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B</a:t>
            </a:r>
            <a:r>
              <a:rPr dirty="0" sz="1200" spc="-8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L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E</a:t>
            </a:r>
            <a:r>
              <a:rPr dirty="0" sz="1200" spc="-95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S</a:t>
            </a:r>
            <a:r>
              <a:rPr dirty="0" sz="1200" spc="-90" b="0">
                <a:latin typeface="Segoe UI Semilight"/>
                <a:cs typeface="Segoe UI Semilight"/>
              </a:rPr>
              <a:t> </a:t>
            </a:r>
            <a:r>
              <a:rPr dirty="0" sz="1200" b="0">
                <a:latin typeface="Segoe UI Semilight"/>
                <a:cs typeface="Segoe UI Semilight"/>
              </a:rPr>
              <a:t>…</a:t>
            </a:r>
            <a:endParaRPr sz="1200">
              <a:latin typeface="Segoe UI Semilight"/>
              <a:cs typeface="Segoe UI Semi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576" y="3632453"/>
            <a:ext cx="2160905" cy="1080135"/>
          </a:xfrm>
          <a:custGeom>
            <a:avLst/>
            <a:gdLst/>
            <a:ahLst/>
            <a:cxnLst/>
            <a:rect l="l" t="t" r="r" b="b"/>
            <a:pathLst>
              <a:path w="2160905" h="1080135">
                <a:moveTo>
                  <a:pt x="130949" y="25019"/>
                </a:moveTo>
                <a:lnTo>
                  <a:pt x="0" y="28448"/>
                </a:lnTo>
                <a:lnTo>
                  <a:pt x="2352" y="76922"/>
                </a:lnTo>
                <a:lnTo>
                  <a:pt x="6805" y="124802"/>
                </a:lnTo>
                <a:lnTo>
                  <a:pt x="13312" y="172042"/>
                </a:lnTo>
                <a:lnTo>
                  <a:pt x="21828" y="218598"/>
                </a:lnTo>
                <a:lnTo>
                  <a:pt x="32306" y="264425"/>
                </a:lnTo>
                <a:lnTo>
                  <a:pt x="44702" y="309478"/>
                </a:lnTo>
                <a:lnTo>
                  <a:pt x="58968" y="353713"/>
                </a:lnTo>
                <a:lnTo>
                  <a:pt x="75059" y="397084"/>
                </a:lnTo>
                <a:lnTo>
                  <a:pt x="92929" y="439548"/>
                </a:lnTo>
                <a:lnTo>
                  <a:pt x="112532" y="481060"/>
                </a:lnTo>
                <a:lnTo>
                  <a:pt x="133823" y="521575"/>
                </a:lnTo>
                <a:lnTo>
                  <a:pt x="156754" y="561048"/>
                </a:lnTo>
                <a:lnTo>
                  <a:pt x="181281" y="599435"/>
                </a:lnTo>
                <a:lnTo>
                  <a:pt x="207358" y="636690"/>
                </a:lnTo>
                <a:lnTo>
                  <a:pt x="234938" y="672770"/>
                </a:lnTo>
                <a:lnTo>
                  <a:pt x="263976" y="707630"/>
                </a:lnTo>
                <a:lnTo>
                  <a:pt x="294425" y="741224"/>
                </a:lnTo>
                <a:lnTo>
                  <a:pt x="326240" y="773509"/>
                </a:lnTo>
                <a:lnTo>
                  <a:pt x="359375" y="804439"/>
                </a:lnTo>
                <a:lnTo>
                  <a:pt x="393785" y="833971"/>
                </a:lnTo>
                <a:lnTo>
                  <a:pt x="429422" y="862058"/>
                </a:lnTo>
                <a:lnTo>
                  <a:pt x="466241" y="888658"/>
                </a:lnTo>
                <a:lnTo>
                  <a:pt x="504197" y="913724"/>
                </a:lnTo>
                <a:lnTo>
                  <a:pt x="543243" y="937212"/>
                </a:lnTo>
                <a:lnTo>
                  <a:pt x="583334" y="959079"/>
                </a:lnTo>
                <a:lnTo>
                  <a:pt x="624423" y="979278"/>
                </a:lnTo>
                <a:lnTo>
                  <a:pt x="666465" y="997765"/>
                </a:lnTo>
                <a:lnTo>
                  <a:pt x="709413" y="1014496"/>
                </a:lnTo>
                <a:lnTo>
                  <a:pt x="753223" y="1029426"/>
                </a:lnTo>
                <a:lnTo>
                  <a:pt x="797847" y="1042510"/>
                </a:lnTo>
                <a:lnTo>
                  <a:pt x="843240" y="1053704"/>
                </a:lnTo>
                <a:lnTo>
                  <a:pt x="889357" y="1062963"/>
                </a:lnTo>
                <a:lnTo>
                  <a:pt x="936150" y="1070242"/>
                </a:lnTo>
                <a:lnTo>
                  <a:pt x="983575" y="1075496"/>
                </a:lnTo>
                <a:lnTo>
                  <a:pt x="1031585" y="1078682"/>
                </a:lnTo>
                <a:lnTo>
                  <a:pt x="1080135" y="1079754"/>
                </a:lnTo>
                <a:lnTo>
                  <a:pt x="1128266" y="1078702"/>
                </a:lnTo>
                <a:lnTo>
                  <a:pt x="1175859" y="1075575"/>
                </a:lnTo>
                <a:lnTo>
                  <a:pt x="1222869" y="1070418"/>
                </a:lnTo>
                <a:lnTo>
                  <a:pt x="1269251" y="1063274"/>
                </a:lnTo>
                <a:lnTo>
                  <a:pt x="1314962" y="1054187"/>
                </a:lnTo>
                <a:lnTo>
                  <a:pt x="1359959" y="1043200"/>
                </a:lnTo>
                <a:lnTo>
                  <a:pt x="1404196" y="1030359"/>
                </a:lnTo>
                <a:lnTo>
                  <a:pt x="1447631" y="1015706"/>
                </a:lnTo>
                <a:lnTo>
                  <a:pt x="1490219" y="999286"/>
                </a:lnTo>
                <a:lnTo>
                  <a:pt x="1531917" y="981142"/>
                </a:lnTo>
                <a:lnTo>
                  <a:pt x="1572680" y="961318"/>
                </a:lnTo>
                <a:lnTo>
                  <a:pt x="1596459" y="948491"/>
                </a:lnTo>
                <a:lnTo>
                  <a:pt x="1056279" y="948491"/>
                </a:lnTo>
                <a:lnTo>
                  <a:pt x="1007980" y="946102"/>
                </a:lnTo>
                <a:lnTo>
                  <a:pt x="960320" y="941325"/>
                </a:lnTo>
                <a:lnTo>
                  <a:pt x="913360" y="934219"/>
                </a:lnTo>
                <a:lnTo>
                  <a:pt x="867160" y="924842"/>
                </a:lnTo>
                <a:lnTo>
                  <a:pt x="821782" y="913251"/>
                </a:lnTo>
                <a:lnTo>
                  <a:pt x="777286" y="899505"/>
                </a:lnTo>
                <a:lnTo>
                  <a:pt x="733735" y="883662"/>
                </a:lnTo>
                <a:lnTo>
                  <a:pt x="691190" y="865779"/>
                </a:lnTo>
                <a:lnTo>
                  <a:pt x="649711" y="845915"/>
                </a:lnTo>
                <a:lnTo>
                  <a:pt x="609360" y="824128"/>
                </a:lnTo>
                <a:lnTo>
                  <a:pt x="570198" y="800475"/>
                </a:lnTo>
                <a:lnTo>
                  <a:pt x="532286" y="775015"/>
                </a:lnTo>
                <a:lnTo>
                  <a:pt x="495686" y="747806"/>
                </a:lnTo>
                <a:lnTo>
                  <a:pt x="460459" y="718905"/>
                </a:lnTo>
                <a:lnTo>
                  <a:pt x="426666" y="688371"/>
                </a:lnTo>
                <a:lnTo>
                  <a:pt x="394367" y="656262"/>
                </a:lnTo>
                <a:lnTo>
                  <a:pt x="363626" y="622635"/>
                </a:lnTo>
                <a:lnTo>
                  <a:pt x="334502" y="587549"/>
                </a:lnTo>
                <a:lnTo>
                  <a:pt x="307056" y="551062"/>
                </a:lnTo>
                <a:lnTo>
                  <a:pt x="281351" y="513231"/>
                </a:lnTo>
                <a:lnTo>
                  <a:pt x="257448" y="474115"/>
                </a:lnTo>
                <a:lnTo>
                  <a:pt x="235406" y="433772"/>
                </a:lnTo>
                <a:lnTo>
                  <a:pt x="215289" y="392259"/>
                </a:lnTo>
                <a:lnTo>
                  <a:pt x="197156" y="349635"/>
                </a:lnTo>
                <a:lnTo>
                  <a:pt x="181070" y="305957"/>
                </a:lnTo>
                <a:lnTo>
                  <a:pt x="167091" y="261284"/>
                </a:lnTo>
                <a:lnTo>
                  <a:pt x="155280" y="215674"/>
                </a:lnTo>
                <a:lnTo>
                  <a:pt x="145700" y="169184"/>
                </a:lnTo>
                <a:lnTo>
                  <a:pt x="138410" y="121873"/>
                </a:lnTo>
                <a:lnTo>
                  <a:pt x="133473" y="73798"/>
                </a:lnTo>
                <a:lnTo>
                  <a:pt x="130949" y="25019"/>
                </a:lnTo>
                <a:close/>
              </a:path>
              <a:path w="2160905" h="1080135">
                <a:moveTo>
                  <a:pt x="2160651" y="0"/>
                </a:moveTo>
                <a:lnTo>
                  <a:pt x="2029714" y="0"/>
                </a:lnTo>
                <a:lnTo>
                  <a:pt x="2028508" y="48101"/>
                </a:lnTo>
                <a:lnTo>
                  <a:pt x="2024982" y="95243"/>
                </a:lnTo>
                <a:lnTo>
                  <a:pt x="2019153" y="141899"/>
                </a:lnTo>
                <a:lnTo>
                  <a:pt x="2011088" y="187833"/>
                </a:lnTo>
                <a:lnTo>
                  <a:pt x="2000844" y="232990"/>
                </a:lnTo>
                <a:lnTo>
                  <a:pt x="1988478" y="277312"/>
                </a:lnTo>
                <a:lnTo>
                  <a:pt x="1974044" y="320741"/>
                </a:lnTo>
                <a:lnTo>
                  <a:pt x="1957599" y="363219"/>
                </a:lnTo>
                <a:lnTo>
                  <a:pt x="1939200" y="404691"/>
                </a:lnTo>
                <a:lnTo>
                  <a:pt x="1918901" y="445097"/>
                </a:lnTo>
                <a:lnTo>
                  <a:pt x="1896759" y="484380"/>
                </a:lnTo>
                <a:lnTo>
                  <a:pt x="1872830" y="522484"/>
                </a:lnTo>
                <a:lnTo>
                  <a:pt x="1847170" y="559351"/>
                </a:lnTo>
                <a:lnTo>
                  <a:pt x="1819835" y="594924"/>
                </a:lnTo>
                <a:lnTo>
                  <a:pt x="1790880" y="629144"/>
                </a:lnTo>
                <a:lnTo>
                  <a:pt x="1760362" y="661955"/>
                </a:lnTo>
                <a:lnTo>
                  <a:pt x="1728337" y="693300"/>
                </a:lnTo>
                <a:lnTo>
                  <a:pt x="1694861" y="723120"/>
                </a:lnTo>
                <a:lnTo>
                  <a:pt x="1659990" y="751359"/>
                </a:lnTo>
                <a:lnTo>
                  <a:pt x="1623779" y="777959"/>
                </a:lnTo>
                <a:lnTo>
                  <a:pt x="1586284" y="802863"/>
                </a:lnTo>
                <a:lnTo>
                  <a:pt x="1547563" y="826013"/>
                </a:lnTo>
                <a:lnTo>
                  <a:pt x="1507670" y="847352"/>
                </a:lnTo>
                <a:lnTo>
                  <a:pt x="1466661" y="866822"/>
                </a:lnTo>
                <a:lnTo>
                  <a:pt x="1424593" y="884367"/>
                </a:lnTo>
                <a:lnTo>
                  <a:pt x="1381521" y="899928"/>
                </a:lnTo>
                <a:lnTo>
                  <a:pt x="1337502" y="913449"/>
                </a:lnTo>
                <a:lnTo>
                  <a:pt x="1292592" y="924872"/>
                </a:lnTo>
                <a:lnTo>
                  <a:pt x="1246846" y="934139"/>
                </a:lnTo>
                <a:lnTo>
                  <a:pt x="1200320" y="941194"/>
                </a:lnTo>
                <a:lnTo>
                  <a:pt x="1153071" y="945979"/>
                </a:lnTo>
                <a:lnTo>
                  <a:pt x="1105154" y="948436"/>
                </a:lnTo>
                <a:lnTo>
                  <a:pt x="1056279" y="948491"/>
                </a:lnTo>
                <a:lnTo>
                  <a:pt x="1596459" y="948491"/>
                </a:lnTo>
                <a:lnTo>
                  <a:pt x="1651226" y="916806"/>
                </a:lnTo>
                <a:lnTo>
                  <a:pt x="1688922" y="892206"/>
                </a:lnTo>
                <a:lnTo>
                  <a:pt x="1725508" y="866102"/>
                </a:lnTo>
                <a:lnTo>
                  <a:pt x="1760940" y="838537"/>
                </a:lnTo>
                <a:lnTo>
                  <a:pt x="1795174" y="809556"/>
                </a:lnTo>
                <a:lnTo>
                  <a:pt x="1828166" y="779202"/>
                </a:lnTo>
                <a:lnTo>
                  <a:pt x="1859872" y="747519"/>
                </a:lnTo>
                <a:lnTo>
                  <a:pt x="1890248" y="714551"/>
                </a:lnTo>
                <a:lnTo>
                  <a:pt x="1919251" y="680342"/>
                </a:lnTo>
                <a:lnTo>
                  <a:pt x="1946836" y="644935"/>
                </a:lnTo>
                <a:lnTo>
                  <a:pt x="1972960" y="608376"/>
                </a:lnTo>
                <a:lnTo>
                  <a:pt x="1997579" y="570706"/>
                </a:lnTo>
                <a:lnTo>
                  <a:pt x="2020648" y="531972"/>
                </a:lnTo>
                <a:lnTo>
                  <a:pt x="2042124" y="492215"/>
                </a:lnTo>
                <a:lnTo>
                  <a:pt x="2061963" y="451480"/>
                </a:lnTo>
                <a:lnTo>
                  <a:pt x="2080121" y="409812"/>
                </a:lnTo>
                <a:lnTo>
                  <a:pt x="2096554" y="367253"/>
                </a:lnTo>
                <a:lnTo>
                  <a:pt x="2111218" y="323848"/>
                </a:lnTo>
                <a:lnTo>
                  <a:pt x="2124069" y="279640"/>
                </a:lnTo>
                <a:lnTo>
                  <a:pt x="2135064" y="234674"/>
                </a:lnTo>
                <a:lnTo>
                  <a:pt x="2144158" y="188993"/>
                </a:lnTo>
                <a:lnTo>
                  <a:pt x="2151308" y="142641"/>
                </a:lnTo>
                <a:lnTo>
                  <a:pt x="2156469" y="95662"/>
                </a:lnTo>
                <a:lnTo>
                  <a:pt x="2159602" y="47924"/>
                </a:lnTo>
                <a:lnTo>
                  <a:pt x="2160651" y="0"/>
                </a:lnTo>
                <a:close/>
              </a:path>
            </a:pathLst>
          </a:custGeom>
          <a:solidFill>
            <a:srgbClr val="43AF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5195" y="2517648"/>
            <a:ext cx="2160905" cy="1080770"/>
          </a:xfrm>
          <a:custGeom>
            <a:avLst/>
            <a:gdLst/>
            <a:ahLst/>
            <a:cxnLst/>
            <a:rect l="l" t="t" r="r" b="b"/>
            <a:pathLst>
              <a:path w="2160905" h="1080770">
                <a:moveTo>
                  <a:pt x="1080516" y="0"/>
                </a:moveTo>
                <a:lnTo>
                  <a:pt x="1032385" y="1052"/>
                </a:lnTo>
                <a:lnTo>
                  <a:pt x="984795" y="4181"/>
                </a:lnTo>
                <a:lnTo>
                  <a:pt x="937787" y="9342"/>
                </a:lnTo>
                <a:lnTo>
                  <a:pt x="891406" y="16492"/>
                </a:lnTo>
                <a:lnTo>
                  <a:pt x="845695" y="25586"/>
                </a:lnTo>
                <a:lnTo>
                  <a:pt x="800700" y="36581"/>
                </a:lnTo>
                <a:lnTo>
                  <a:pt x="756463" y="49432"/>
                </a:lnTo>
                <a:lnTo>
                  <a:pt x="713029" y="64096"/>
                </a:lnTo>
                <a:lnTo>
                  <a:pt x="670441" y="80529"/>
                </a:lnTo>
                <a:lnTo>
                  <a:pt x="628744" y="98687"/>
                </a:lnTo>
                <a:lnTo>
                  <a:pt x="587982" y="118526"/>
                </a:lnTo>
                <a:lnTo>
                  <a:pt x="548197" y="140002"/>
                </a:lnTo>
                <a:lnTo>
                  <a:pt x="509435" y="163071"/>
                </a:lnTo>
                <a:lnTo>
                  <a:pt x="471739" y="187690"/>
                </a:lnTo>
                <a:lnTo>
                  <a:pt x="435153" y="213814"/>
                </a:lnTo>
                <a:lnTo>
                  <a:pt x="399721" y="241399"/>
                </a:lnTo>
                <a:lnTo>
                  <a:pt x="365486" y="270402"/>
                </a:lnTo>
                <a:lnTo>
                  <a:pt x="332494" y="300778"/>
                </a:lnTo>
                <a:lnTo>
                  <a:pt x="300787" y="332484"/>
                </a:lnTo>
                <a:lnTo>
                  <a:pt x="270410" y="365476"/>
                </a:lnTo>
                <a:lnTo>
                  <a:pt x="241407" y="399710"/>
                </a:lnTo>
                <a:lnTo>
                  <a:pt x="213821" y="435142"/>
                </a:lnTo>
                <a:lnTo>
                  <a:pt x="187697" y="471728"/>
                </a:lnTo>
                <a:lnTo>
                  <a:pt x="163077" y="509424"/>
                </a:lnTo>
                <a:lnTo>
                  <a:pt x="140008" y="548186"/>
                </a:lnTo>
                <a:lnTo>
                  <a:pt x="118531" y="587970"/>
                </a:lnTo>
                <a:lnTo>
                  <a:pt x="98691" y="628733"/>
                </a:lnTo>
                <a:lnTo>
                  <a:pt x="80533" y="670431"/>
                </a:lnTo>
                <a:lnTo>
                  <a:pt x="64099" y="713019"/>
                </a:lnTo>
                <a:lnTo>
                  <a:pt x="49435" y="756454"/>
                </a:lnTo>
                <a:lnTo>
                  <a:pt x="36583" y="800691"/>
                </a:lnTo>
                <a:lnTo>
                  <a:pt x="25587" y="845688"/>
                </a:lnTo>
                <a:lnTo>
                  <a:pt x="16493" y="891399"/>
                </a:lnTo>
                <a:lnTo>
                  <a:pt x="9343" y="937781"/>
                </a:lnTo>
                <a:lnTo>
                  <a:pt x="4181" y="984791"/>
                </a:lnTo>
                <a:lnTo>
                  <a:pt x="1049" y="1032556"/>
                </a:lnTo>
                <a:lnTo>
                  <a:pt x="0" y="1080515"/>
                </a:lnTo>
                <a:lnTo>
                  <a:pt x="131089" y="1080515"/>
                </a:lnTo>
                <a:lnTo>
                  <a:pt x="132294" y="1032384"/>
                </a:lnTo>
                <a:lnTo>
                  <a:pt x="135819" y="985202"/>
                </a:lnTo>
                <a:lnTo>
                  <a:pt x="141647" y="938513"/>
                </a:lnTo>
                <a:lnTo>
                  <a:pt x="149710" y="892545"/>
                </a:lnTo>
                <a:lnTo>
                  <a:pt x="159951" y="847356"/>
                </a:lnTo>
                <a:lnTo>
                  <a:pt x="172314" y="803003"/>
                </a:lnTo>
                <a:lnTo>
                  <a:pt x="186744" y="759544"/>
                </a:lnTo>
                <a:lnTo>
                  <a:pt x="203185" y="717036"/>
                </a:lnTo>
                <a:lnTo>
                  <a:pt x="221580" y="675536"/>
                </a:lnTo>
                <a:lnTo>
                  <a:pt x="241874" y="635102"/>
                </a:lnTo>
                <a:lnTo>
                  <a:pt x="264011" y="595792"/>
                </a:lnTo>
                <a:lnTo>
                  <a:pt x="287934" y="557662"/>
                </a:lnTo>
                <a:lnTo>
                  <a:pt x="313589" y="520771"/>
                </a:lnTo>
                <a:lnTo>
                  <a:pt x="340918" y="485175"/>
                </a:lnTo>
                <a:lnTo>
                  <a:pt x="369867" y="450932"/>
                </a:lnTo>
                <a:lnTo>
                  <a:pt x="400378" y="418099"/>
                </a:lnTo>
                <a:lnTo>
                  <a:pt x="432397" y="386735"/>
                </a:lnTo>
                <a:lnTo>
                  <a:pt x="465867" y="356895"/>
                </a:lnTo>
                <a:lnTo>
                  <a:pt x="500732" y="328638"/>
                </a:lnTo>
                <a:lnTo>
                  <a:pt x="536936" y="302022"/>
                </a:lnTo>
                <a:lnTo>
                  <a:pt x="574424" y="277102"/>
                </a:lnTo>
                <a:lnTo>
                  <a:pt x="613140" y="253938"/>
                </a:lnTo>
                <a:lnTo>
                  <a:pt x="653026" y="232586"/>
                </a:lnTo>
                <a:lnTo>
                  <a:pt x="694029" y="213104"/>
                </a:lnTo>
                <a:lnTo>
                  <a:pt x="736091" y="195548"/>
                </a:lnTo>
                <a:lnTo>
                  <a:pt x="779157" y="179978"/>
                </a:lnTo>
                <a:lnTo>
                  <a:pt x="823170" y="166449"/>
                </a:lnTo>
                <a:lnTo>
                  <a:pt x="868076" y="155020"/>
                </a:lnTo>
                <a:lnTo>
                  <a:pt x="913817" y="145747"/>
                </a:lnTo>
                <a:lnTo>
                  <a:pt x="960338" y="138689"/>
                </a:lnTo>
                <a:lnTo>
                  <a:pt x="1007583" y="133902"/>
                </a:lnTo>
                <a:lnTo>
                  <a:pt x="1055497" y="131444"/>
                </a:lnTo>
                <a:lnTo>
                  <a:pt x="1596738" y="131390"/>
                </a:lnTo>
                <a:lnTo>
                  <a:pt x="1577284" y="120770"/>
                </a:lnTo>
                <a:lnTo>
                  <a:pt x="1536196" y="100555"/>
                </a:lnTo>
                <a:lnTo>
                  <a:pt x="1494156" y="82053"/>
                </a:lnTo>
                <a:lnTo>
                  <a:pt x="1451210" y="65309"/>
                </a:lnTo>
                <a:lnTo>
                  <a:pt x="1407403" y="50367"/>
                </a:lnTo>
                <a:lnTo>
                  <a:pt x="1362782" y="37273"/>
                </a:lnTo>
                <a:lnTo>
                  <a:pt x="1317392" y="26070"/>
                </a:lnTo>
                <a:lnTo>
                  <a:pt x="1271278" y="16804"/>
                </a:lnTo>
                <a:lnTo>
                  <a:pt x="1224488" y="9519"/>
                </a:lnTo>
                <a:lnTo>
                  <a:pt x="1177067" y="4260"/>
                </a:lnTo>
                <a:lnTo>
                  <a:pt x="1129061" y="1072"/>
                </a:lnTo>
                <a:lnTo>
                  <a:pt x="1080516" y="0"/>
                </a:lnTo>
                <a:close/>
              </a:path>
              <a:path w="2160905" h="1080770">
                <a:moveTo>
                  <a:pt x="1596738" y="131390"/>
                </a:moveTo>
                <a:lnTo>
                  <a:pt x="1104366" y="131390"/>
                </a:lnTo>
                <a:lnTo>
                  <a:pt x="1152658" y="133783"/>
                </a:lnTo>
                <a:lnTo>
                  <a:pt x="1200312" y="138565"/>
                </a:lnTo>
                <a:lnTo>
                  <a:pt x="1247267" y="145678"/>
                </a:lnTo>
                <a:lnTo>
                  <a:pt x="1293461" y="155064"/>
                </a:lnTo>
                <a:lnTo>
                  <a:pt x="1338833" y="166666"/>
                </a:lnTo>
                <a:lnTo>
                  <a:pt x="1383323" y="180425"/>
                </a:lnTo>
                <a:lnTo>
                  <a:pt x="1426868" y="196282"/>
                </a:lnTo>
                <a:lnTo>
                  <a:pt x="1469408" y="214180"/>
                </a:lnTo>
                <a:lnTo>
                  <a:pt x="1510882" y="234061"/>
                </a:lnTo>
                <a:lnTo>
                  <a:pt x="1551228" y="255867"/>
                </a:lnTo>
                <a:lnTo>
                  <a:pt x="1590385" y="279539"/>
                </a:lnTo>
                <a:lnTo>
                  <a:pt x="1628292" y="305019"/>
                </a:lnTo>
                <a:lnTo>
                  <a:pt x="1664887" y="332250"/>
                </a:lnTo>
                <a:lnTo>
                  <a:pt x="1700110" y="361174"/>
                </a:lnTo>
                <a:lnTo>
                  <a:pt x="1733899" y="391731"/>
                </a:lnTo>
                <a:lnTo>
                  <a:pt x="1766193" y="423864"/>
                </a:lnTo>
                <a:lnTo>
                  <a:pt x="1796931" y="457516"/>
                </a:lnTo>
                <a:lnTo>
                  <a:pt x="1826051" y="492627"/>
                </a:lnTo>
                <a:lnTo>
                  <a:pt x="1853493" y="529141"/>
                </a:lnTo>
                <a:lnTo>
                  <a:pt x="1879195" y="566997"/>
                </a:lnTo>
                <a:lnTo>
                  <a:pt x="1903096" y="606140"/>
                </a:lnTo>
                <a:lnTo>
                  <a:pt x="1925135" y="646510"/>
                </a:lnTo>
                <a:lnTo>
                  <a:pt x="1945251" y="688050"/>
                </a:lnTo>
                <a:lnTo>
                  <a:pt x="1963381" y="730701"/>
                </a:lnTo>
                <a:lnTo>
                  <a:pt x="1979466" y="774405"/>
                </a:lnTo>
                <a:lnTo>
                  <a:pt x="1993444" y="819104"/>
                </a:lnTo>
                <a:lnTo>
                  <a:pt x="2005254" y="864741"/>
                </a:lnTo>
                <a:lnTo>
                  <a:pt x="2014834" y="911257"/>
                </a:lnTo>
                <a:lnTo>
                  <a:pt x="2022124" y="958593"/>
                </a:lnTo>
                <a:lnTo>
                  <a:pt x="2027062" y="1006692"/>
                </a:lnTo>
                <a:lnTo>
                  <a:pt x="2029587" y="1055497"/>
                </a:lnTo>
                <a:lnTo>
                  <a:pt x="2160651" y="1052067"/>
                </a:lnTo>
                <a:lnTo>
                  <a:pt x="2158294" y="1003561"/>
                </a:lnTo>
                <a:lnTo>
                  <a:pt x="2153837" y="955649"/>
                </a:lnTo>
                <a:lnTo>
                  <a:pt x="2147326" y="908378"/>
                </a:lnTo>
                <a:lnTo>
                  <a:pt x="2138807" y="861790"/>
                </a:lnTo>
                <a:lnTo>
                  <a:pt x="2128325" y="815932"/>
                </a:lnTo>
                <a:lnTo>
                  <a:pt x="2115927" y="770848"/>
                </a:lnTo>
                <a:lnTo>
                  <a:pt x="2101658" y="726583"/>
                </a:lnTo>
                <a:lnTo>
                  <a:pt x="2085565" y="683181"/>
                </a:lnTo>
                <a:lnTo>
                  <a:pt x="2067692" y="640687"/>
                </a:lnTo>
                <a:lnTo>
                  <a:pt x="2048087" y="599145"/>
                </a:lnTo>
                <a:lnTo>
                  <a:pt x="2026795" y="558602"/>
                </a:lnTo>
                <a:lnTo>
                  <a:pt x="2003862" y="519100"/>
                </a:lnTo>
                <a:lnTo>
                  <a:pt x="1979334" y="480686"/>
                </a:lnTo>
                <a:lnTo>
                  <a:pt x="1953256" y="443403"/>
                </a:lnTo>
                <a:lnTo>
                  <a:pt x="1925675" y="407296"/>
                </a:lnTo>
                <a:lnTo>
                  <a:pt x="1896637" y="372411"/>
                </a:lnTo>
                <a:lnTo>
                  <a:pt x="1866187" y="338791"/>
                </a:lnTo>
                <a:lnTo>
                  <a:pt x="1834372" y="306482"/>
                </a:lnTo>
                <a:lnTo>
                  <a:pt x="1801237" y="275528"/>
                </a:lnTo>
                <a:lnTo>
                  <a:pt x="1766828" y="245975"/>
                </a:lnTo>
                <a:lnTo>
                  <a:pt x="1731191" y="217866"/>
                </a:lnTo>
                <a:lnTo>
                  <a:pt x="1694372" y="191246"/>
                </a:lnTo>
                <a:lnTo>
                  <a:pt x="1656418" y="166160"/>
                </a:lnTo>
                <a:lnTo>
                  <a:pt x="1617373" y="142653"/>
                </a:lnTo>
                <a:lnTo>
                  <a:pt x="1596738" y="13139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7326" y="1050417"/>
            <a:ext cx="2663190" cy="258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 b="1">
                <a:solidFill>
                  <a:srgbClr val="85BB24"/>
                </a:solidFill>
                <a:latin typeface="Calibri"/>
                <a:cs typeface="Calibri"/>
              </a:rPr>
              <a:t>High</a:t>
            </a:r>
            <a:r>
              <a:rPr dirty="0" sz="1000" spc="-3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20" b="1">
                <a:solidFill>
                  <a:srgbClr val="85BB24"/>
                </a:solidFill>
                <a:latin typeface="Calibri"/>
                <a:cs typeface="Calibri"/>
              </a:rPr>
              <a:t>Availability</a:t>
            </a:r>
            <a:endParaRPr sz="1000">
              <a:latin typeface="Calibri"/>
              <a:cs typeface="Calibri"/>
            </a:endParaRPr>
          </a:p>
          <a:p>
            <a:pPr marL="12700" marR="133985">
              <a:lnSpc>
                <a:spcPct val="130100"/>
              </a:lnSpc>
              <a:spcBef>
                <a:spcPts val="420"/>
              </a:spcBef>
            </a:pPr>
            <a:r>
              <a:rPr dirty="0" sz="850" spc="-70">
                <a:latin typeface="Arial Black"/>
                <a:cs typeface="Arial Black"/>
              </a:rPr>
              <a:t>Infrastructure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65">
                <a:latin typeface="Arial Black"/>
                <a:cs typeface="Arial Black"/>
              </a:rPr>
              <a:t>be </a:t>
            </a:r>
            <a:r>
              <a:rPr dirty="0" sz="850" spc="-70">
                <a:latin typeface="Arial Black"/>
                <a:cs typeface="Arial Black"/>
              </a:rPr>
              <a:t>highly </a:t>
            </a:r>
            <a:r>
              <a:rPr dirty="0" sz="850" spc="-85">
                <a:latin typeface="Arial Black"/>
                <a:cs typeface="Arial Black"/>
              </a:rPr>
              <a:t>available </a:t>
            </a:r>
            <a:r>
              <a:rPr dirty="0" sz="850" spc="-60">
                <a:latin typeface="Arial Black"/>
                <a:cs typeface="Arial Black"/>
              </a:rPr>
              <a:t>in </a:t>
            </a:r>
            <a:r>
              <a:rPr dirty="0" sz="850" spc="-70">
                <a:latin typeface="Arial Black"/>
                <a:cs typeface="Arial Black"/>
              </a:rPr>
              <a:t>the Cloud  </a:t>
            </a:r>
            <a:r>
              <a:rPr dirty="0" sz="850" spc="-85">
                <a:latin typeface="Arial Black"/>
                <a:cs typeface="Arial Black"/>
              </a:rPr>
              <a:t>with </a:t>
            </a:r>
            <a:r>
              <a:rPr dirty="0" sz="850" spc="-80">
                <a:latin typeface="Arial Black"/>
                <a:cs typeface="Arial Black"/>
              </a:rPr>
              <a:t>fewer </a:t>
            </a:r>
            <a:r>
              <a:rPr dirty="0" sz="850" spc="-85">
                <a:latin typeface="Arial Black"/>
                <a:cs typeface="Arial Black"/>
              </a:rPr>
              <a:t>outages </a:t>
            </a:r>
            <a:r>
              <a:rPr dirty="0" sz="850" spc="-80">
                <a:latin typeface="Arial Black"/>
                <a:cs typeface="Arial Black"/>
              </a:rPr>
              <a:t>experienced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100">
                <a:latin typeface="Arial Black"/>
                <a:cs typeface="Arial Black"/>
              </a:rPr>
              <a:t>less  </a:t>
            </a:r>
            <a:r>
              <a:rPr dirty="0" sz="850" spc="-70">
                <a:latin typeface="Arial Black"/>
                <a:cs typeface="Arial Black"/>
              </a:rPr>
              <a:t>downtime. </a:t>
            </a:r>
            <a:r>
              <a:rPr dirty="0" sz="850" spc="-80">
                <a:latin typeface="Arial Black"/>
                <a:cs typeface="Arial Black"/>
              </a:rPr>
              <a:t>Applications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100">
                <a:latin typeface="Arial Black"/>
                <a:cs typeface="Arial Black"/>
              </a:rPr>
              <a:t>exist across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55">
                <a:latin typeface="Arial Black"/>
                <a:cs typeface="Arial Black"/>
              </a:rPr>
              <a:t>number 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75">
                <a:latin typeface="Arial Black"/>
                <a:cs typeface="Arial Black"/>
              </a:rPr>
              <a:t>disparate </a:t>
            </a:r>
            <a:r>
              <a:rPr dirty="0" sz="850" spc="-70">
                <a:latin typeface="Arial Black"/>
                <a:cs typeface="Arial Black"/>
              </a:rPr>
              <a:t>Cloud </a:t>
            </a:r>
            <a:r>
              <a:rPr dirty="0" sz="850" spc="-80">
                <a:latin typeface="Arial Black"/>
                <a:cs typeface="Arial Black"/>
              </a:rPr>
              <a:t>Data </a:t>
            </a:r>
            <a:r>
              <a:rPr dirty="0" sz="850" spc="-85">
                <a:latin typeface="Arial Black"/>
                <a:cs typeface="Arial Black"/>
              </a:rPr>
              <a:t>Centres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105">
                <a:latin typeface="Arial Black"/>
                <a:cs typeface="Arial Black"/>
              </a:rPr>
              <a:t>can </a:t>
            </a:r>
            <a:r>
              <a:rPr dirty="0" sz="850" spc="-70">
                <a:latin typeface="Arial Black"/>
                <a:cs typeface="Arial Black"/>
              </a:rPr>
              <a:t>auto  </a:t>
            </a:r>
            <a:r>
              <a:rPr dirty="0" sz="850" spc="-80">
                <a:latin typeface="Arial Black"/>
                <a:cs typeface="Arial Black"/>
              </a:rPr>
              <a:t>recover </a:t>
            </a:r>
            <a:r>
              <a:rPr dirty="0" sz="850" spc="-45">
                <a:latin typeface="Arial Black"/>
                <a:cs typeface="Arial Black"/>
              </a:rPr>
              <a:t>or </a:t>
            </a:r>
            <a:r>
              <a:rPr dirty="0" sz="850" spc="-70">
                <a:latin typeface="Arial Black"/>
                <a:cs typeface="Arial Black"/>
              </a:rPr>
              <a:t>terminate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80">
                <a:latin typeface="Arial Black"/>
                <a:cs typeface="Arial Black"/>
              </a:rPr>
              <a:t>restart </a:t>
            </a:r>
            <a:r>
              <a:rPr dirty="0" sz="850" spc="-55">
                <a:latin typeface="Arial Black"/>
                <a:cs typeface="Arial Black"/>
              </a:rPr>
              <a:t>if </a:t>
            </a:r>
            <a:r>
              <a:rPr dirty="0" sz="850" spc="-70">
                <a:latin typeface="Arial Black"/>
                <a:cs typeface="Arial Black"/>
              </a:rPr>
              <a:t>performance  </a:t>
            </a:r>
            <a:r>
              <a:rPr dirty="0" sz="850" spc="-60">
                <a:latin typeface="Arial Black"/>
                <a:cs typeface="Arial Black"/>
              </a:rPr>
              <a:t>drops </a:t>
            </a:r>
            <a:r>
              <a:rPr dirty="0" sz="850" spc="-70">
                <a:latin typeface="Arial Black"/>
                <a:cs typeface="Arial Black"/>
              </a:rPr>
              <a:t>enabling continued quality </a:t>
            </a:r>
            <a:r>
              <a:rPr dirty="0" sz="850" spc="-50">
                <a:latin typeface="Arial Black"/>
                <a:cs typeface="Arial Black"/>
              </a:rPr>
              <a:t>of</a:t>
            </a:r>
            <a:r>
              <a:rPr dirty="0" sz="850" spc="-114">
                <a:latin typeface="Arial Black"/>
                <a:cs typeface="Arial Black"/>
              </a:rPr>
              <a:t> </a:t>
            </a:r>
            <a:r>
              <a:rPr dirty="0" sz="850" spc="-95">
                <a:latin typeface="Arial Black"/>
                <a:cs typeface="Arial Black"/>
              </a:rPr>
              <a:t>services.</a:t>
            </a:r>
            <a:endParaRPr sz="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000" spc="25" b="1">
                <a:solidFill>
                  <a:srgbClr val="85BB24"/>
                </a:solidFill>
                <a:latin typeface="Calibri"/>
                <a:cs typeface="Calibri"/>
              </a:rPr>
              <a:t>Flexibility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420"/>
              </a:spcBef>
            </a:pPr>
            <a:r>
              <a:rPr dirty="0" sz="850" spc="-95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85">
                <a:latin typeface="Arial Black"/>
                <a:cs typeface="Arial Black"/>
              </a:rPr>
              <a:t>have </a:t>
            </a:r>
            <a:r>
              <a:rPr dirty="0" sz="850" spc="-125">
                <a:latin typeface="Arial Black"/>
                <a:cs typeface="Arial Black"/>
              </a:rPr>
              <a:t>access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60">
                <a:latin typeface="Arial Black"/>
                <a:cs typeface="Arial Black"/>
              </a:rPr>
              <a:t>full </a:t>
            </a:r>
            <a:r>
              <a:rPr dirty="0" sz="850" spc="-75">
                <a:latin typeface="Arial Black"/>
                <a:cs typeface="Arial Black"/>
              </a:rPr>
              <a:t>range </a:t>
            </a:r>
            <a:r>
              <a:rPr dirty="0" sz="850" spc="-50">
                <a:latin typeface="Arial Black"/>
                <a:cs typeface="Arial Black"/>
              </a:rPr>
              <a:t>of  </a:t>
            </a:r>
            <a:r>
              <a:rPr dirty="0" sz="850" spc="-65">
                <a:latin typeface="Arial Black"/>
                <a:cs typeface="Arial Black"/>
              </a:rPr>
              <a:t>programming </a:t>
            </a:r>
            <a:r>
              <a:rPr dirty="0" sz="850" spc="-75">
                <a:latin typeface="Arial Black"/>
                <a:cs typeface="Arial Black"/>
              </a:rPr>
              <a:t>models, </a:t>
            </a:r>
            <a:r>
              <a:rPr dirty="0" sz="850" spc="-70">
                <a:latin typeface="Arial Black"/>
                <a:cs typeface="Arial Black"/>
              </a:rPr>
              <a:t>operating </a:t>
            </a:r>
            <a:r>
              <a:rPr dirty="0" sz="850" spc="-95">
                <a:latin typeface="Arial Black"/>
                <a:cs typeface="Arial Black"/>
              </a:rPr>
              <a:t>systems, </a:t>
            </a:r>
            <a:r>
              <a:rPr dirty="0" sz="850" spc="-90">
                <a:latin typeface="Arial Black"/>
                <a:cs typeface="Arial Black"/>
              </a:rPr>
              <a:t>databases 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85">
                <a:latin typeface="Arial Black"/>
                <a:cs typeface="Arial Black"/>
              </a:rPr>
              <a:t>architecture with </a:t>
            </a:r>
            <a:r>
              <a:rPr dirty="0" sz="850" spc="-95">
                <a:latin typeface="Arial Black"/>
                <a:cs typeface="Arial Black"/>
              </a:rPr>
              <a:t>which </a:t>
            </a:r>
            <a:r>
              <a:rPr dirty="0" sz="850" spc="-75">
                <a:latin typeface="Arial Black"/>
                <a:cs typeface="Arial Black"/>
              </a:rPr>
              <a:t>they </a:t>
            </a:r>
            <a:r>
              <a:rPr dirty="0" sz="850" spc="-80">
                <a:latin typeface="Arial Black"/>
                <a:cs typeface="Arial Black"/>
              </a:rPr>
              <a:t>are </a:t>
            </a:r>
            <a:r>
              <a:rPr dirty="0" sz="850" spc="-70">
                <a:latin typeface="Arial Black"/>
                <a:cs typeface="Arial Black"/>
              </a:rPr>
              <a:t>familiar </a:t>
            </a:r>
            <a:r>
              <a:rPr dirty="0" sz="850" spc="-110">
                <a:latin typeface="Arial Black"/>
                <a:cs typeface="Arial Black"/>
              </a:rPr>
              <a:t>as </a:t>
            </a:r>
            <a:r>
              <a:rPr dirty="0" sz="850" spc="-95">
                <a:latin typeface="Arial Black"/>
                <a:cs typeface="Arial Black"/>
              </a:rPr>
              <a:t>well  </a:t>
            </a:r>
            <a:r>
              <a:rPr dirty="0" sz="850" spc="-110">
                <a:latin typeface="Arial Black"/>
                <a:cs typeface="Arial Black"/>
              </a:rPr>
              <a:t>as </a:t>
            </a:r>
            <a:r>
              <a:rPr dirty="0" sz="850" spc="-95">
                <a:latin typeface="Arial Black"/>
                <a:cs typeface="Arial Black"/>
              </a:rPr>
              <a:t>new services </a:t>
            </a:r>
            <a:r>
              <a:rPr dirty="0" sz="850" spc="-85">
                <a:latin typeface="Arial Black"/>
                <a:cs typeface="Arial Black"/>
              </a:rPr>
              <a:t>available </a:t>
            </a:r>
            <a:r>
              <a:rPr dirty="0" sz="850" spc="-60">
                <a:latin typeface="Arial Black"/>
                <a:cs typeface="Arial Black"/>
              </a:rPr>
              <a:t>through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5">
                <a:latin typeface="Arial Black"/>
                <a:cs typeface="Arial Black"/>
              </a:rPr>
              <a:t>market </a:t>
            </a:r>
            <a:r>
              <a:rPr dirty="0" sz="850" spc="-90">
                <a:latin typeface="Arial Black"/>
                <a:cs typeface="Arial Black"/>
              </a:rPr>
              <a:t>place.  </a:t>
            </a:r>
            <a:r>
              <a:rPr dirty="0" sz="850" spc="-95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60">
                <a:latin typeface="Arial Black"/>
                <a:cs typeface="Arial Black"/>
              </a:rPr>
              <a:t>not </a:t>
            </a:r>
            <a:r>
              <a:rPr dirty="0" sz="850" spc="-65">
                <a:latin typeface="Arial Black"/>
                <a:cs typeface="Arial Black"/>
              </a:rPr>
              <a:t>be </a:t>
            </a:r>
            <a:r>
              <a:rPr dirty="0" sz="850" spc="-90">
                <a:latin typeface="Arial Black"/>
                <a:cs typeface="Arial Black"/>
              </a:rPr>
              <a:t>locked </a:t>
            </a:r>
            <a:r>
              <a:rPr dirty="0" sz="850" spc="-65">
                <a:latin typeface="Arial Black"/>
                <a:cs typeface="Arial Black"/>
              </a:rPr>
              <a:t>into </a:t>
            </a:r>
            <a:r>
              <a:rPr dirty="0" sz="850" spc="-70">
                <a:latin typeface="Arial Black"/>
                <a:cs typeface="Arial Black"/>
              </a:rPr>
              <a:t>infrastructure  </a:t>
            </a:r>
            <a:r>
              <a:rPr dirty="0" sz="850" spc="-85">
                <a:latin typeface="Arial Black"/>
                <a:cs typeface="Arial Black"/>
              </a:rPr>
              <a:t>purchases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85">
                <a:latin typeface="Arial Black"/>
                <a:cs typeface="Arial Black"/>
              </a:rPr>
              <a:t>have </a:t>
            </a:r>
            <a:r>
              <a:rPr dirty="0" sz="850" spc="-65">
                <a:latin typeface="Arial Black"/>
                <a:cs typeface="Arial Black"/>
              </a:rPr>
              <a:t>more </a:t>
            </a:r>
            <a:r>
              <a:rPr dirty="0" sz="850" spc="-60">
                <a:latin typeface="Arial Black"/>
                <a:cs typeface="Arial Black"/>
              </a:rPr>
              <a:t>freedom </a:t>
            </a:r>
            <a:r>
              <a:rPr dirty="0" sz="850" spc="-50">
                <a:latin typeface="Arial Black"/>
                <a:cs typeface="Arial Black"/>
              </a:rPr>
              <a:t>of</a:t>
            </a:r>
            <a:r>
              <a:rPr dirty="0" sz="850" spc="-35">
                <a:latin typeface="Arial Black"/>
                <a:cs typeface="Arial Black"/>
              </a:rPr>
              <a:t> </a:t>
            </a:r>
            <a:r>
              <a:rPr dirty="0" sz="850" spc="-95">
                <a:latin typeface="Arial Black"/>
                <a:cs typeface="Arial Black"/>
              </a:rPr>
              <a:t>choice.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5354" y="1004697"/>
            <a:ext cx="2638425" cy="1242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solidFill>
                  <a:srgbClr val="85BB24"/>
                </a:solidFill>
                <a:latin typeface="Calibri"/>
                <a:cs typeface="Calibri"/>
              </a:rPr>
              <a:t>Automation</a:t>
            </a:r>
            <a:r>
              <a:rPr dirty="0" sz="1000" spc="-3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70" b="1">
                <a:solidFill>
                  <a:srgbClr val="85BB24"/>
                </a:solidFill>
                <a:latin typeface="Calibri"/>
                <a:cs typeface="Calibri"/>
              </a:rPr>
              <a:t>and</a:t>
            </a:r>
            <a:r>
              <a:rPr dirty="0" sz="1000" spc="-1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60" b="1">
                <a:solidFill>
                  <a:srgbClr val="85BB24"/>
                </a:solidFill>
                <a:latin typeface="Calibri"/>
                <a:cs typeface="Calibri"/>
              </a:rPr>
              <a:t>Ease</a:t>
            </a:r>
            <a:r>
              <a:rPr dirty="0" sz="1000" spc="-3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45" b="1">
                <a:solidFill>
                  <a:srgbClr val="85BB24"/>
                </a:solidFill>
                <a:latin typeface="Calibri"/>
                <a:cs typeface="Calibri"/>
              </a:rPr>
              <a:t>of</a:t>
            </a:r>
            <a:r>
              <a:rPr dirty="0" sz="1000" spc="-5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50" b="1">
                <a:solidFill>
                  <a:srgbClr val="85BB24"/>
                </a:solidFill>
                <a:latin typeface="Calibri"/>
                <a:cs typeface="Calibri"/>
              </a:rPr>
              <a:t>Management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70">
                <a:latin typeface="Arial Black"/>
                <a:cs typeface="Arial Black"/>
              </a:rPr>
              <a:t>Platform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75">
                <a:latin typeface="Arial Black"/>
                <a:cs typeface="Arial Black"/>
              </a:rPr>
              <a:t>application </a:t>
            </a:r>
            <a:r>
              <a:rPr dirty="0" sz="850" spc="-70">
                <a:latin typeface="Arial Black"/>
                <a:cs typeface="Arial Black"/>
              </a:rPr>
              <a:t>automation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75">
                <a:latin typeface="Arial Black"/>
                <a:cs typeface="Arial Black"/>
              </a:rPr>
              <a:t>enable  greater </a:t>
            </a:r>
            <a:r>
              <a:rPr dirty="0" sz="850" spc="-100">
                <a:latin typeface="Arial Black"/>
                <a:cs typeface="Arial Black"/>
              </a:rPr>
              <a:t>ease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80">
                <a:latin typeface="Arial Black"/>
                <a:cs typeface="Arial Black"/>
              </a:rPr>
              <a:t>management </a:t>
            </a:r>
            <a:r>
              <a:rPr dirty="0" sz="850" spc="-100">
                <a:latin typeface="Arial Black"/>
                <a:cs typeface="Arial Black"/>
              </a:rPr>
              <a:t>across </a:t>
            </a:r>
            <a:r>
              <a:rPr dirty="0" sz="850" spc="-80">
                <a:latin typeface="Arial Black"/>
                <a:cs typeface="Arial Black"/>
              </a:rPr>
              <a:t>patching,  </a:t>
            </a:r>
            <a:r>
              <a:rPr dirty="0" sz="850" spc="-85">
                <a:latin typeface="Arial Black"/>
                <a:cs typeface="Arial Black"/>
              </a:rPr>
              <a:t>security, </a:t>
            </a:r>
            <a:r>
              <a:rPr dirty="0" sz="850" spc="-70">
                <a:latin typeface="Arial Black"/>
                <a:cs typeface="Arial Black"/>
              </a:rPr>
              <a:t>provisioning, </a:t>
            </a:r>
            <a:r>
              <a:rPr dirty="0" sz="850" spc="-85">
                <a:latin typeface="Arial Black"/>
                <a:cs typeface="Arial Black"/>
              </a:rPr>
              <a:t>testing, </a:t>
            </a:r>
            <a:r>
              <a:rPr dirty="0" sz="850" spc="-65">
                <a:latin typeface="Arial Black"/>
                <a:cs typeface="Arial Black"/>
              </a:rPr>
              <a:t>deployment and  </a:t>
            </a:r>
            <a:r>
              <a:rPr dirty="0" sz="850" spc="-75">
                <a:latin typeface="Arial Black"/>
                <a:cs typeface="Arial Black"/>
              </a:rPr>
              <a:t>logging. </a:t>
            </a:r>
            <a:r>
              <a:rPr dirty="0" sz="850" spc="-100">
                <a:latin typeface="Arial Black"/>
                <a:cs typeface="Arial Black"/>
              </a:rPr>
              <a:t>These </a:t>
            </a:r>
            <a:r>
              <a:rPr dirty="0" sz="850" spc="-65">
                <a:latin typeface="Arial Black"/>
                <a:cs typeface="Arial Black"/>
              </a:rPr>
              <a:t>operational </a:t>
            </a:r>
            <a:r>
              <a:rPr dirty="0" sz="850" spc="-90">
                <a:latin typeface="Arial Black"/>
                <a:cs typeface="Arial Black"/>
              </a:rPr>
              <a:t>areas </a:t>
            </a:r>
            <a:r>
              <a:rPr dirty="0" sz="850" spc="-85">
                <a:latin typeface="Arial Black"/>
                <a:cs typeface="Arial Black"/>
              </a:rPr>
              <a:t>become </a:t>
            </a:r>
            <a:r>
              <a:rPr dirty="0" sz="850" spc="-75">
                <a:latin typeface="Arial Black"/>
                <a:cs typeface="Arial Black"/>
              </a:rPr>
              <a:t>integrated  </a:t>
            </a:r>
            <a:r>
              <a:rPr dirty="0" sz="850" spc="-65">
                <a:latin typeface="Arial Black"/>
                <a:cs typeface="Arial Black"/>
              </a:rPr>
              <a:t>into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95">
                <a:latin typeface="Arial Black"/>
                <a:cs typeface="Arial Black"/>
              </a:rPr>
              <a:t>service </a:t>
            </a:r>
            <a:r>
              <a:rPr dirty="0" sz="850" spc="-75">
                <a:latin typeface="Arial Black"/>
                <a:cs typeface="Arial Black"/>
              </a:rPr>
              <a:t>that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90">
                <a:latin typeface="Arial Black"/>
                <a:cs typeface="Arial Black"/>
              </a:rPr>
              <a:t>consumes  </a:t>
            </a:r>
            <a:r>
              <a:rPr dirty="0" sz="850" spc="-85">
                <a:latin typeface="Arial Black"/>
                <a:cs typeface="Arial Black"/>
              </a:rPr>
              <a:t>allowing </a:t>
            </a:r>
            <a:r>
              <a:rPr dirty="0" sz="850" spc="-80">
                <a:latin typeface="Arial Black"/>
                <a:cs typeface="Arial Black"/>
              </a:rPr>
              <a:t>quicker </a:t>
            </a:r>
            <a:r>
              <a:rPr dirty="0" sz="850" spc="-65">
                <a:latin typeface="Arial Black"/>
                <a:cs typeface="Arial Black"/>
              </a:rPr>
              <a:t>deployment </a:t>
            </a:r>
            <a:r>
              <a:rPr dirty="0" sz="850" spc="-50">
                <a:latin typeface="Arial Black"/>
                <a:cs typeface="Arial Black"/>
              </a:rPr>
              <a:t>of</a:t>
            </a:r>
            <a:r>
              <a:rPr dirty="0" sz="850" spc="-95">
                <a:latin typeface="Arial Black"/>
                <a:cs typeface="Arial Black"/>
              </a:rPr>
              <a:t> </a:t>
            </a:r>
            <a:r>
              <a:rPr dirty="0" sz="850" spc="-90">
                <a:latin typeface="Arial Black"/>
                <a:cs typeface="Arial Black"/>
              </a:rPr>
              <a:t>services.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2854" y="1050417"/>
            <a:ext cx="2697480" cy="258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 b="1">
                <a:solidFill>
                  <a:srgbClr val="85BB24"/>
                </a:solidFill>
                <a:latin typeface="Calibri"/>
                <a:cs typeface="Calibri"/>
              </a:rPr>
              <a:t>Scalability</a:t>
            </a:r>
            <a:endParaRPr sz="1000">
              <a:latin typeface="Calibri"/>
              <a:cs typeface="Calibri"/>
            </a:endParaRPr>
          </a:p>
          <a:p>
            <a:pPr marL="12700" marR="122555">
              <a:lnSpc>
                <a:spcPct val="130100"/>
              </a:lnSpc>
              <a:spcBef>
                <a:spcPts val="420"/>
              </a:spcBef>
            </a:pPr>
            <a:r>
              <a:rPr dirty="0" sz="850" spc="-70">
                <a:latin typeface="Arial Black"/>
                <a:cs typeface="Arial Black"/>
              </a:rPr>
              <a:t>Movement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85">
                <a:latin typeface="Arial Black"/>
                <a:cs typeface="Arial Black"/>
              </a:rPr>
              <a:t>workloads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70">
                <a:latin typeface="Arial Black"/>
                <a:cs typeface="Arial Black"/>
              </a:rPr>
              <a:t>Cloud </a:t>
            </a:r>
            <a:r>
              <a:rPr dirty="0" sz="850" spc="-90">
                <a:latin typeface="Arial Black"/>
                <a:cs typeface="Arial Black"/>
              </a:rPr>
              <a:t>will allow </a:t>
            </a:r>
            <a:r>
              <a:rPr dirty="0" sz="850" spc="-70">
                <a:latin typeface="Arial Black"/>
                <a:cs typeface="Arial Black"/>
              </a:rPr>
              <a:t>the 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0">
                <a:latin typeface="Arial Black"/>
                <a:cs typeface="Arial Black"/>
              </a:rPr>
              <a:t>instantly </a:t>
            </a:r>
            <a:r>
              <a:rPr dirty="0" sz="850" spc="-110">
                <a:latin typeface="Arial Black"/>
                <a:cs typeface="Arial Black"/>
              </a:rPr>
              <a:t>scale </a:t>
            </a:r>
            <a:r>
              <a:rPr dirty="0" sz="850" spc="-45">
                <a:latin typeface="Arial Black"/>
                <a:cs typeface="Arial Black"/>
              </a:rPr>
              <a:t>up or </a:t>
            </a:r>
            <a:r>
              <a:rPr dirty="0" sz="850" spc="-70">
                <a:latin typeface="Arial Black"/>
                <a:cs typeface="Arial Black"/>
              </a:rPr>
              <a:t>down </a:t>
            </a:r>
            <a:r>
              <a:rPr dirty="0" sz="850" spc="-60">
                <a:latin typeface="Arial Black"/>
                <a:cs typeface="Arial Black"/>
              </a:rPr>
              <a:t>in </a:t>
            </a:r>
            <a:r>
              <a:rPr dirty="0" sz="850" spc="-70">
                <a:latin typeface="Arial Black"/>
                <a:cs typeface="Arial Black"/>
              </a:rPr>
              <a:t>line </a:t>
            </a:r>
            <a:r>
              <a:rPr dirty="0" sz="850" spc="-85">
                <a:latin typeface="Arial Black"/>
                <a:cs typeface="Arial Black"/>
              </a:rPr>
              <a:t>with  </a:t>
            </a:r>
            <a:r>
              <a:rPr dirty="0" sz="850" spc="-70">
                <a:latin typeface="Arial Black"/>
                <a:cs typeface="Arial Black"/>
              </a:rPr>
              <a:t>student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80">
                <a:latin typeface="Arial Black"/>
                <a:cs typeface="Arial Black"/>
              </a:rPr>
              <a:t>researcher </a:t>
            </a:r>
            <a:r>
              <a:rPr dirty="0" sz="850" spc="-70">
                <a:latin typeface="Arial Black"/>
                <a:cs typeface="Arial Black"/>
              </a:rPr>
              <a:t>demands. </a:t>
            </a:r>
            <a:r>
              <a:rPr dirty="0" sz="850" spc="-95">
                <a:latin typeface="Arial Black"/>
                <a:cs typeface="Arial Black"/>
              </a:rPr>
              <a:t>This </a:t>
            </a:r>
            <a:r>
              <a:rPr dirty="0" sz="850" spc="-90">
                <a:latin typeface="Arial Black"/>
                <a:cs typeface="Arial Black"/>
              </a:rPr>
              <a:t>will allow 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75">
                <a:latin typeface="Arial Black"/>
                <a:cs typeface="Arial Black"/>
              </a:rPr>
              <a:t>maintain </a:t>
            </a:r>
            <a:r>
              <a:rPr dirty="0" sz="850" spc="-70">
                <a:latin typeface="Arial Black"/>
                <a:cs typeface="Arial Black"/>
              </a:rPr>
              <a:t>quality </a:t>
            </a:r>
            <a:r>
              <a:rPr dirty="0" sz="850" spc="-95">
                <a:latin typeface="Arial Black"/>
                <a:cs typeface="Arial Black"/>
              </a:rPr>
              <a:t>services </a:t>
            </a:r>
            <a:r>
              <a:rPr dirty="0" sz="850" spc="-110">
                <a:latin typeface="Arial Black"/>
                <a:cs typeface="Arial Black"/>
              </a:rPr>
              <a:t>as </a:t>
            </a:r>
            <a:r>
              <a:rPr dirty="0" sz="850" spc="-75">
                <a:latin typeface="Arial Black"/>
                <a:cs typeface="Arial Black"/>
              </a:rPr>
              <a:t>it  </a:t>
            </a:r>
            <a:r>
              <a:rPr dirty="0" sz="850" spc="-90">
                <a:latin typeface="Arial Black"/>
                <a:cs typeface="Arial Black"/>
              </a:rPr>
              <a:t>grows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5">
                <a:latin typeface="Arial Black"/>
                <a:cs typeface="Arial Black"/>
              </a:rPr>
              <a:t>account </a:t>
            </a:r>
            <a:r>
              <a:rPr dirty="0" sz="850" spc="-45">
                <a:latin typeface="Arial Black"/>
                <a:cs typeface="Arial Black"/>
              </a:rPr>
              <a:t>for </a:t>
            </a:r>
            <a:r>
              <a:rPr dirty="0" sz="850" spc="-80">
                <a:latin typeface="Arial Black"/>
                <a:cs typeface="Arial Black"/>
              </a:rPr>
              <a:t>volatile </a:t>
            </a:r>
            <a:r>
              <a:rPr dirty="0" sz="850" spc="-45">
                <a:latin typeface="Arial Black"/>
                <a:cs typeface="Arial Black"/>
              </a:rPr>
              <a:t>or </a:t>
            </a:r>
            <a:r>
              <a:rPr dirty="0" sz="850" spc="-90">
                <a:latin typeface="Arial Black"/>
                <a:cs typeface="Arial Black"/>
              </a:rPr>
              <a:t>seasonal  </a:t>
            </a:r>
            <a:r>
              <a:rPr dirty="0" sz="850" spc="-75">
                <a:latin typeface="Arial Black"/>
                <a:cs typeface="Arial Black"/>
              </a:rPr>
              <a:t>application </a:t>
            </a:r>
            <a:r>
              <a:rPr dirty="0" sz="850" spc="-90">
                <a:latin typeface="Arial Black"/>
                <a:cs typeface="Arial Black"/>
              </a:rPr>
              <a:t>usage </a:t>
            </a:r>
            <a:r>
              <a:rPr dirty="0" sz="850" spc="-80">
                <a:latin typeface="Arial Black"/>
                <a:cs typeface="Arial Black"/>
              </a:rPr>
              <a:t>(e.g. </a:t>
            </a:r>
            <a:r>
              <a:rPr dirty="0" sz="850" spc="-90">
                <a:latin typeface="Arial Black"/>
                <a:cs typeface="Arial Black"/>
              </a:rPr>
              <a:t>peak </a:t>
            </a:r>
            <a:r>
              <a:rPr dirty="0" sz="850" spc="-65">
                <a:latin typeface="Arial Black"/>
                <a:cs typeface="Arial Black"/>
              </a:rPr>
              <a:t>enrolment</a:t>
            </a:r>
            <a:r>
              <a:rPr dirty="0" sz="850" spc="-60">
                <a:latin typeface="Arial Black"/>
                <a:cs typeface="Arial Black"/>
              </a:rPr>
              <a:t> </a:t>
            </a:r>
            <a:r>
              <a:rPr dirty="0" sz="850" spc="-65">
                <a:latin typeface="Arial Black"/>
                <a:cs typeface="Arial Black"/>
              </a:rPr>
              <a:t>periods).</a:t>
            </a:r>
            <a:endParaRPr sz="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000" spc="35" b="1">
                <a:solidFill>
                  <a:srgbClr val="85BB24"/>
                </a:solidFill>
                <a:latin typeface="Calibri"/>
                <a:cs typeface="Calibri"/>
              </a:rPr>
              <a:t>Self </a:t>
            </a:r>
            <a:r>
              <a:rPr dirty="0" sz="1000" spc="40" b="1">
                <a:solidFill>
                  <a:srgbClr val="85BB24"/>
                </a:solidFill>
                <a:latin typeface="Calibri"/>
                <a:cs typeface="Calibri"/>
              </a:rPr>
              <a:t>Service </a:t>
            </a:r>
            <a:r>
              <a:rPr dirty="0" sz="1000" spc="20" b="1">
                <a:solidFill>
                  <a:srgbClr val="85BB24"/>
                </a:solidFill>
                <a:latin typeface="Calibri"/>
                <a:cs typeface="Calibri"/>
              </a:rPr>
              <a:t>&amp; </a:t>
            </a:r>
            <a:r>
              <a:rPr dirty="0" sz="1000" spc="40" b="1">
                <a:solidFill>
                  <a:srgbClr val="85BB24"/>
                </a:solidFill>
                <a:latin typeface="Calibri"/>
                <a:cs typeface="Calibri"/>
              </a:rPr>
              <a:t>Self</a:t>
            </a:r>
            <a:r>
              <a:rPr dirty="0" sz="1000" spc="-15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40" b="1">
                <a:solidFill>
                  <a:srgbClr val="85BB24"/>
                </a:solidFill>
                <a:latin typeface="Calibri"/>
                <a:cs typeface="Calibri"/>
              </a:rPr>
              <a:t>Provisioning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420"/>
              </a:spcBef>
            </a:pPr>
            <a:r>
              <a:rPr dirty="0" sz="850" spc="-125">
                <a:latin typeface="Arial Black"/>
                <a:cs typeface="Arial Black"/>
              </a:rPr>
              <a:t>A </a:t>
            </a:r>
            <a:r>
              <a:rPr dirty="0" sz="850" spc="-70">
                <a:latin typeface="Arial Black"/>
                <a:cs typeface="Arial Black"/>
              </a:rPr>
              <a:t>Cloud </a:t>
            </a:r>
            <a:r>
              <a:rPr dirty="0" sz="850" spc="-65">
                <a:latin typeface="Arial Black"/>
                <a:cs typeface="Arial Black"/>
              </a:rPr>
              <a:t>environment </a:t>
            </a:r>
            <a:r>
              <a:rPr dirty="0" sz="850" spc="-90">
                <a:latin typeface="Arial Black"/>
                <a:cs typeface="Arial Black"/>
              </a:rPr>
              <a:t>will allow </a:t>
            </a:r>
            <a:r>
              <a:rPr dirty="0" sz="850" spc="-45">
                <a:latin typeface="Arial Black"/>
                <a:cs typeface="Arial Black"/>
              </a:rPr>
              <a:t>for </a:t>
            </a:r>
            <a:r>
              <a:rPr dirty="0" sz="850" spc="-75">
                <a:latin typeface="Arial Black"/>
                <a:cs typeface="Arial Black"/>
              </a:rPr>
              <a:t>greater </a:t>
            </a:r>
            <a:r>
              <a:rPr dirty="0" sz="850" spc="-60">
                <a:latin typeface="Arial Black"/>
                <a:cs typeface="Arial Black"/>
              </a:rPr>
              <a:t>adoption 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85">
                <a:latin typeface="Arial Black"/>
                <a:cs typeface="Arial Black"/>
              </a:rPr>
              <a:t>self-service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70">
                <a:latin typeface="Arial Black"/>
                <a:cs typeface="Arial Black"/>
              </a:rPr>
              <a:t>provisioning, </a:t>
            </a:r>
            <a:r>
              <a:rPr dirty="0" sz="850" spc="-80">
                <a:latin typeface="Arial Black"/>
                <a:cs typeface="Arial Black"/>
              </a:rPr>
              <a:t>particularly </a:t>
            </a:r>
            <a:r>
              <a:rPr dirty="0" sz="850" spc="-55">
                <a:latin typeface="Arial Black"/>
                <a:cs typeface="Arial Black"/>
              </a:rPr>
              <a:t>in </a:t>
            </a:r>
            <a:r>
              <a:rPr dirty="0" sz="850" spc="-70">
                <a:latin typeface="Arial Black"/>
                <a:cs typeface="Arial Black"/>
              </a:rPr>
              <a:t>the  </a:t>
            </a:r>
            <a:r>
              <a:rPr dirty="0" sz="850" spc="-85">
                <a:latin typeface="Arial Black"/>
                <a:cs typeface="Arial Black"/>
              </a:rPr>
              <a:t>research </a:t>
            </a:r>
            <a:r>
              <a:rPr dirty="0" sz="850" spc="-95">
                <a:latin typeface="Arial Black"/>
                <a:cs typeface="Arial Black"/>
              </a:rPr>
              <a:t>space. </a:t>
            </a:r>
            <a:r>
              <a:rPr dirty="0" sz="850" spc="-80">
                <a:latin typeface="Arial Black"/>
                <a:cs typeface="Arial Black"/>
              </a:rPr>
              <a:t>Graphical </a:t>
            </a:r>
            <a:r>
              <a:rPr dirty="0" sz="850" spc="-70">
                <a:latin typeface="Arial Black"/>
                <a:cs typeface="Arial Black"/>
              </a:rPr>
              <a:t>user </a:t>
            </a:r>
            <a:r>
              <a:rPr dirty="0" sz="850" spc="-85">
                <a:latin typeface="Arial Black"/>
                <a:cs typeface="Arial Black"/>
              </a:rPr>
              <a:t>interfaces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70">
                <a:latin typeface="Arial Black"/>
                <a:cs typeface="Arial Black"/>
              </a:rPr>
              <a:t>Cloud  </a:t>
            </a:r>
            <a:r>
              <a:rPr dirty="0" sz="850" spc="-75">
                <a:latin typeface="Arial Black"/>
                <a:cs typeface="Arial Black"/>
              </a:rPr>
              <a:t>tools </a:t>
            </a:r>
            <a:r>
              <a:rPr dirty="0" sz="850" spc="-105">
                <a:latin typeface="Arial Black"/>
                <a:cs typeface="Arial Black"/>
              </a:rPr>
              <a:t>can </a:t>
            </a:r>
            <a:r>
              <a:rPr dirty="0" sz="850" spc="-65">
                <a:latin typeface="Arial Black"/>
                <a:cs typeface="Arial Black"/>
              </a:rPr>
              <a:t>be set-up to </a:t>
            </a:r>
            <a:r>
              <a:rPr dirty="0" sz="850" spc="-90">
                <a:latin typeface="Arial Black"/>
                <a:cs typeface="Arial Black"/>
              </a:rPr>
              <a:t>allow </a:t>
            </a:r>
            <a:r>
              <a:rPr dirty="0" sz="850" spc="-80">
                <a:latin typeface="Arial Black"/>
                <a:cs typeface="Arial Black"/>
              </a:rPr>
              <a:t>users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45">
                <a:latin typeface="Arial Black"/>
                <a:cs typeface="Arial Black"/>
              </a:rPr>
              <a:t>run </a:t>
            </a:r>
            <a:r>
              <a:rPr dirty="0" sz="850" spc="-65">
                <a:latin typeface="Arial Black"/>
                <a:cs typeface="Arial Black"/>
              </a:rPr>
              <a:t>their </a:t>
            </a:r>
            <a:r>
              <a:rPr dirty="0" sz="850" spc="-80">
                <a:latin typeface="Arial Black"/>
                <a:cs typeface="Arial Black"/>
              </a:rPr>
              <a:t>own  </a:t>
            </a:r>
            <a:r>
              <a:rPr dirty="0" sz="850" spc="-85">
                <a:latin typeface="Arial Black"/>
                <a:cs typeface="Arial Black"/>
              </a:rPr>
              <a:t>workloads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85">
                <a:latin typeface="Arial Black"/>
                <a:cs typeface="Arial Black"/>
              </a:rPr>
              <a:t>have </a:t>
            </a:r>
            <a:r>
              <a:rPr dirty="0" sz="850" spc="-75">
                <a:latin typeface="Arial Black"/>
                <a:cs typeface="Arial Black"/>
              </a:rPr>
              <a:t>visibility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110">
                <a:latin typeface="Arial Black"/>
                <a:cs typeface="Arial Black"/>
              </a:rPr>
              <a:t>costs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0">
                <a:latin typeface="Arial Black"/>
                <a:cs typeface="Arial Black"/>
              </a:rPr>
              <a:t>metrics  associated.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5354" y="2389123"/>
            <a:ext cx="263144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 b="1">
                <a:solidFill>
                  <a:srgbClr val="85BB24"/>
                </a:solidFill>
                <a:latin typeface="Calibri"/>
                <a:cs typeface="Calibri"/>
              </a:rPr>
              <a:t>Greater </a:t>
            </a:r>
            <a:r>
              <a:rPr dirty="0" sz="1000" spc="35" b="1">
                <a:solidFill>
                  <a:srgbClr val="85BB24"/>
                </a:solidFill>
                <a:latin typeface="Calibri"/>
                <a:cs typeface="Calibri"/>
              </a:rPr>
              <a:t>Security</a:t>
            </a:r>
            <a:r>
              <a:rPr dirty="0" sz="1000" spc="-70" b="1">
                <a:solidFill>
                  <a:srgbClr val="85BB24"/>
                </a:solidFill>
                <a:latin typeface="Calibri"/>
                <a:cs typeface="Calibri"/>
              </a:rPr>
              <a:t> </a:t>
            </a:r>
            <a:r>
              <a:rPr dirty="0" sz="1000" spc="50" b="1">
                <a:solidFill>
                  <a:srgbClr val="85BB24"/>
                </a:solidFill>
                <a:latin typeface="Calibri"/>
                <a:cs typeface="Calibri"/>
              </a:rPr>
              <a:t>Controls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420"/>
              </a:spcBef>
            </a:pPr>
            <a:r>
              <a:rPr dirty="0" sz="850" spc="-70">
                <a:latin typeface="Arial Black"/>
                <a:cs typeface="Arial Black"/>
              </a:rPr>
              <a:t>Cloud environments </a:t>
            </a:r>
            <a:r>
              <a:rPr dirty="0" sz="850" spc="-90">
                <a:latin typeface="Arial Black"/>
                <a:cs typeface="Arial Black"/>
              </a:rPr>
              <a:t>keep </a:t>
            </a:r>
            <a:r>
              <a:rPr dirty="0" sz="850" spc="-100">
                <a:latin typeface="Arial Black"/>
                <a:cs typeface="Arial Black"/>
              </a:rPr>
              <a:t>track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80">
                <a:latin typeface="Arial Black"/>
                <a:cs typeface="Arial Black"/>
              </a:rPr>
              <a:t>all </a:t>
            </a:r>
            <a:r>
              <a:rPr dirty="0" sz="850" spc="-95">
                <a:latin typeface="Arial Black"/>
                <a:cs typeface="Arial Black"/>
              </a:rPr>
              <a:t>changes </a:t>
            </a:r>
            <a:r>
              <a:rPr dirty="0" sz="850" spc="-75">
                <a:latin typeface="Arial Black"/>
                <a:cs typeface="Arial Black"/>
              </a:rPr>
              <a:t>made  </a:t>
            </a:r>
            <a:r>
              <a:rPr dirty="0" sz="850" spc="-55">
                <a:latin typeface="Arial Black"/>
                <a:cs typeface="Arial Black"/>
              </a:rPr>
              <a:t>through </a:t>
            </a:r>
            <a:r>
              <a:rPr dirty="0" sz="850" spc="-75">
                <a:latin typeface="Arial Black"/>
                <a:cs typeface="Arial Black"/>
              </a:rPr>
              <a:t>logging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105">
                <a:latin typeface="Arial Black"/>
                <a:cs typeface="Arial Black"/>
              </a:rPr>
              <a:t>can </a:t>
            </a:r>
            <a:r>
              <a:rPr dirty="0" sz="850" spc="-95">
                <a:latin typeface="Arial Black"/>
                <a:cs typeface="Arial Black"/>
              </a:rPr>
              <a:t>make </a:t>
            </a:r>
            <a:r>
              <a:rPr dirty="0" sz="850" spc="-85">
                <a:latin typeface="Arial Black"/>
                <a:cs typeface="Arial Black"/>
              </a:rPr>
              <a:t>use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90">
                <a:latin typeface="Arial Black"/>
                <a:cs typeface="Arial Black"/>
              </a:rPr>
              <a:t>latest  </a:t>
            </a:r>
            <a:r>
              <a:rPr dirty="0" sz="850" spc="-80">
                <a:latin typeface="Arial Black"/>
                <a:cs typeface="Arial Black"/>
              </a:rPr>
              <a:t>firewalls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0">
                <a:latin typeface="Arial Black"/>
                <a:cs typeface="Arial Black"/>
              </a:rPr>
              <a:t>security </a:t>
            </a:r>
            <a:r>
              <a:rPr dirty="0" sz="850" spc="-75">
                <a:latin typeface="Arial Black"/>
                <a:cs typeface="Arial Black"/>
              </a:rPr>
              <a:t>features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0">
                <a:latin typeface="Arial Black"/>
                <a:cs typeface="Arial Black"/>
              </a:rPr>
              <a:t>reduce </a:t>
            </a:r>
            <a:r>
              <a:rPr dirty="0" sz="850" spc="-70">
                <a:latin typeface="Arial Black"/>
                <a:cs typeface="Arial Black"/>
              </a:rPr>
              <a:t>the  likelihood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0">
                <a:latin typeface="Arial Black"/>
                <a:cs typeface="Arial Black"/>
              </a:rPr>
              <a:t>impact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85">
                <a:latin typeface="Arial Black"/>
                <a:cs typeface="Arial Black"/>
              </a:rPr>
              <a:t>cyber </a:t>
            </a:r>
            <a:r>
              <a:rPr dirty="0" sz="850" spc="-110">
                <a:latin typeface="Arial Black"/>
                <a:cs typeface="Arial Black"/>
              </a:rPr>
              <a:t>attacks </a:t>
            </a:r>
            <a:r>
              <a:rPr dirty="0" sz="850" spc="-65">
                <a:latin typeface="Arial Black"/>
                <a:cs typeface="Arial Black"/>
              </a:rPr>
              <a:t>and internal  </a:t>
            </a:r>
            <a:r>
              <a:rPr dirty="0" sz="850" spc="-95">
                <a:latin typeface="Arial Black"/>
                <a:cs typeface="Arial Black"/>
              </a:rPr>
              <a:t>mistakes.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7326" y="3819525"/>
            <a:ext cx="2627630" cy="241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 b="1">
                <a:solidFill>
                  <a:srgbClr val="43AF2A"/>
                </a:solidFill>
                <a:latin typeface="Calibri"/>
                <a:cs typeface="Calibri"/>
              </a:rPr>
              <a:t>Focus</a:t>
            </a:r>
            <a:r>
              <a:rPr dirty="0" sz="1000" spc="-2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70" b="1">
                <a:solidFill>
                  <a:srgbClr val="43AF2A"/>
                </a:solidFill>
                <a:latin typeface="Calibri"/>
                <a:cs typeface="Calibri"/>
              </a:rPr>
              <a:t>on</a:t>
            </a:r>
            <a:r>
              <a:rPr dirty="0" sz="1000" spc="-2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40" b="1">
                <a:solidFill>
                  <a:srgbClr val="43AF2A"/>
                </a:solidFill>
                <a:latin typeface="Calibri"/>
                <a:cs typeface="Calibri"/>
              </a:rPr>
              <a:t>Value</a:t>
            </a:r>
            <a:r>
              <a:rPr dirty="0" sz="1000" spc="-1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0" b="1">
                <a:solidFill>
                  <a:srgbClr val="43AF2A"/>
                </a:solidFill>
                <a:latin typeface="Calibri"/>
                <a:cs typeface="Calibri"/>
              </a:rPr>
              <a:t>Adding</a:t>
            </a:r>
            <a:r>
              <a:rPr dirty="0" sz="1000" spc="-3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20" b="1">
                <a:solidFill>
                  <a:srgbClr val="43AF2A"/>
                </a:solidFill>
                <a:latin typeface="Calibri"/>
                <a:cs typeface="Calibri"/>
              </a:rPr>
              <a:t>Activities</a:t>
            </a:r>
            <a:endParaRPr sz="1000">
              <a:latin typeface="Calibri"/>
              <a:cs typeface="Calibri"/>
            </a:endParaRPr>
          </a:p>
          <a:p>
            <a:pPr marL="12700" marR="19685">
              <a:lnSpc>
                <a:spcPct val="130100"/>
              </a:lnSpc>
              <a:spcBef>
                <a:spcPts val="420"/>
              </a:spcBef>
            </a:pPr>
            <a:r>
              <a:rPr dirty="0" sz="850" spc="-95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105">
                <a:latin typeface="Arial Black"/>
                <a:cs typeface="Arial Black"/>
              </a:rPr>
              <a:t>can </a:t>
            </a:r>
            <a:r>
              <a:rPr dirty="0" sz="850" spc="-65">
                <a:latin typeface="Arial Black"/>
                <a:cs typeface="Arial Black"/>
              </a:rPr>
              <a:t>free </a:t>
            </a:r>
            <a:r>
              <a:rPr dirty="0" sz="850" spc="-45">
                <a:latin typeface="Arial Black"/>
                <a:cs typeface="Arial Black"/>
              </a:rPr>
              <a:t>up </a:t>
            </a:r>
            <a:r>
              <a:rPr dirty="0" sz="850" spc="-90">
                <a:latin typeface="Arial Black"/>
                <a:cs typeface="Arial Black"/>
              </a:rPr>
              <a:t>its </a:t>
            </a:r>
            <a:r>
              <a:rPr dirty="0" sz="850" spc="-85">
                <a:latin typeface="Arial Black"/>
                <a:cs typeface="Arial Black"/>
              </a:rPr>
              <a:t>resources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5">
                <a:latin typeface="Arial Black"/>
                <a:cs typeface="Arial Black"/>
              </a:rPr>
              <a:t>focus </a:t>
            </a:r>
            <a:r>
              <a:rPr dirty="0" sz="850" spc="-50">
                <a:latin typeface="Arial Black"/>
                <a:cs typeface="Arial Black"/>
              </a:rPr>
              <a:t>on  </a:t>
            </a:r>
            <a:r>
              <a:rPr dirty="0" sz="850" spc="-65">
                <a:latin typeface="Arial Black"/>
                <a:cs typeface="Arial Black"/>
              </a:rPr>
              <a:t>more </a:t>
            </a:r>
            <a:r>
              <a:rPr dirty="0" sz="850" spc="-75">
                <a:latin typeface="Arial Black"/>
                <a:cs typeface="Arial Black"/>
              </a:rPr>
              <a:t>growth </a:t>
            </a:r>
            <a:r>
              <a:rPr dirty="0" sz="850" spc="-65">
                <a:latin typeface="Arial Black"/>
                <a:cs typeface="Arial Black"/>
              </a:rPr>
              <a:t>and transformation </a:t>
            </a:r>
            <a:r>
              <a:rPr dirty="0" sz="850" spc="-90">
                <a:latin typeface="Arial Black"/>
                <a:cs typeface="Arial Black"/>
              </a:rPr>
              <a:t>activities. </a:t>
            </a:r>
            <a:r>
              <a:rPr dirty="0" sz="850" spc="-95">
                <a:latin typeface="Arial Black"/>
                <a:cs typeface="Arial Black"/>
              </a:rPr>
              <a:t>This </a:t>
            </a:r>
            <a:r>
              <a:rPr dirty="0" sz="850" spc="-90">
                <a:latin typeface="Arial Black"/>
                <a:cs typeface="Arial Black"/>
              </a:rPr>
              <a:t>will  give </a:t>
            </a:r>
            <a:r>
              <a:rPr dirty="0" sz="850" spc="-80">
                <a:latin typeface="Arial Black"/>
                <a:cs typeface="Arial Black"/>
              </a:rPr>
              <a:t>staff </a:t>
            </a:r>
            <a:r>
              <a:rPr dirty="0" sz="850" spc="-65">
                <a:latin typeface="Arial Black"/>
                <a:cs typeface="Arial Black"/>
              </a:rPr>
              <a:t>more </a:t>
            </a:r>
            <a:r>
              <a:rPr dirty="0" sz="850" spc="-75">
                <a:latin typeface="Arial Black"/>
                <a:cs typeface="Arial Black"/>
              </a:rPr>
              <a:t>time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60">
                <a:latin typeface="Arial Black"/>
                <a:cs typeface="Arial Black"/>
              </a:rPr>
              <a:t>uplift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65">
                <a:latin typeface="Arial Black"/>
                <a:cs typeface="Arial Black"/>
              </a:rPr>
              <a:t>environment,  </a:t>
            </a:r>
            <a:r>
              <a:rPr dirty="0" sz="850" spc="-70">
                <a:latin typeface="Arial Black"/>
                <a:cs typeface="Arial Black"/>
              </a:rPr>
              <a:t>develop </a:t>
            </a:r>
            <a:r>
              <a:rPr dirty="0" sz="850" spc="-95">
                <a:latin typeface="Arial Black"/>
                <a:cs typeface="Arial Black"/>
              </a:rPr>
              <a:t>new service </a:t>
            </a:r>
            <a:r>
              <a:rPr dirty="0" sz="850" spc="-65">
                <a:latin typeface="Arial Black"/>
                <a:cs typeface="Arial Black"/>
              </a:rPr>
              <a:t>offerings and improve </a:t>
            </a:r>
            <a:r>
              <a:rPr dirty="0" sz="850" spc="-70">
                <a:latin typeface="Arial Black"/>
                <a:cs typeface="Arial Black"/>
              </a:rPr>
              <a:t>the  student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80">
                <a:latin typeface="Arial Black"/>
                <a:cs typeface="Arial Black"/>
              </a:rPr>
              <a:t>researcher </a:t>
            </a:r>
            <a:r>
              <a:rPr dirty="0" sz="850" spc="-85">
                <a:latin typeface="Arial Black"/>
                <a:cs typeface="Arial Black"/>
              </a:rPr>
              <a:t>experience </a:t>
            </a:r>
            <a:r>
              <a:rPr dirty="0" sz="850" spc="-65">
                <a:latin typeface="Arial Black"/>
                <a:cs typeface="Arial Black"/>
              </a:rPr>
              <a:t>rather </a:t>
            </a:r>
            <a:r>
              <a:rPr dirty="0" sz="850" spc="-70">
                <a:latin typeface="Arial Black"/>
                <a:cs typeface="Arial Black"/>
              </a:rPr>
              <a:t>than  </a:t>
            </a:r>
            <a:r>
              <a:rPr dirty="0" sz="850" spc="-80">
                <a:latin typeface="Arial Black"/>
                <a:cs typeface="Arial Black"/>
              </a:rPr>
              <a:t>keeping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lights</a:t>
            </a:r>
            <a:r>
              <a:rPr dirty="0" sz="850" spc="-85">
                <a:latin typeface="Arial Black"/>
                <a:cs typeface="Arial Black"/>
              </a:rPr>
              <a:t> </a:t>
            </a:r>
            <a:r>
              <a:rPr dirty="0" sz="850" spc="-50">
                <a:latin typeface="Arial Black"/>
                <a:cs typeface="Arial Black"/>
              </a:rPr>
              <a:t>on.</a:t>
            </a:r>
            <a:endParaRPr sz="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000" spc="50" b="1">
                <a:solidFill>
                  <a:srgbClr val="43AF2A"/>
                </a:solidFill>
                <a:latin typeface="Calibri"/>
                <a:cs typeface="Calibri"/>
              </a:rPr>
              <a:t>Improved </a:t>
            </a:r>
            <a:r>
              <a:rPr dirty="0" sz="1000" spc="65" b="1">
                <a:solidFill>
                  <a:srgbClr val="43AF2A"/>
                </a:solidFill>
                <a:latin typeface="Calibri"/>
                <a:cs typeface="Calibri"/>
              </a:rPr>
              <a:t>Brand</a:t>
            </a:r>
            <a:r>
              <a:rPr dirty="0" sz="1000" spc="-10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40" b="1">
                <a:solidFill>
                  <a:srgbClr val="43AF2A"/>
                </a:solidFill>
                <a:latin typeface="Calibri"/>
                <a:cs typeface="Calibri"/>
              </a:rPr>
              <a:t>Perception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70">
                <a:latin typeface="Arial Black"/>
                <a:cs typeface="Arial Black"/>
              </a:rPr>
              <a:t>Movement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60">
                <a:latin typeface="Arial Black"/>
                <a:cs typeface="Arial Black"/>
              </a:rPr>
              <a:t>full </a:t>
            </a:r>
            <a:r>
              <a:rPr dirty="0" sz="850" spc="-70">
                <a:latin typeface="Arial Black"/>
                <a:cs typeface="Arial Black"/>
              </a:rPr>
              <a:t>Cloud </a:t>
            </a:r>
            <a:r>
              <a:rPr dirty="0" sz="850" spc="-65">
                <a:latin typeface="Arial Black"/>
                <a:cs typeface="Arial Black"/>
              </a:rPr>
              <a:t>environment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85">
                <a:latin typeface="Arial Black"/>
                <a:cs typeface="Arial Black"/>
              </a:rPr>
              <a:t>enhance 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5">
                <a:latin typeface="Arial Black"/>
                <a:cs typeface="Arial Black"/>
              </a:rPr>
              <a:t>University’s </a:t>
            </a:r>
            <a:r>
              <a:rPr dirty="0" sz="850" spc="-55">
                <a:latin typeface="Arial Black"/>
                <a:cs typeface="Arial Black"/>
              </a:rPr>
              <a:t>brand </a:t>
            </a:r>
            <a:r>
              <a:rPr dirty="0" sz="850" spc="-65">
                <a:latin typeface="Arial Black"/>
                <a:cs typeface="Arial Black"/>
              </a:rPr>
              <a:t>and reputation </a:t>
            </a:r>
            <a:r>
              <a:rPr dirty="0" sz="850" spc="-110">
                <a:latin typeface="Arial Black"/>
                <a:cs typeface="Arial Black"/>
              </a:rPr>
              <a:t>as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55">
                <a:latin typeface="Arial Black"/>
                <a:cs typeface="Arial Black"/>
              </a:rPr>
              <a:t>forward-  </a:t>
            </a:r>
            <a:r>
              <a:rPr dirty="0" sz="850" spc="-75">
                <a:latin typeface="Arial Black"/>
                <a:cs typeface="Arial Black"/>
              </a:rPr>
              <a:t>thinking University. </a:t>
            </a:r>
            <a:r>
              <a:rPr dirty="0" sz="850" spc="-70">
                <a:latin typeface="Arial Black"/>
                <a:cs typeface="Arial Black"/>
              </a:rPr>
              <a:t>In </a:t>
            </a:r>
            <a:r>
              <a:rPr dirty="0" sz="850" spc="-65">
                <a:latin typeface="Arial Black"/>
                <a:cs typeface="Arial Black"/>
              </a:rPr>
              <a:t>addition, </a:t>
            </a:r>
            <a:r>
              <a:rPr dirty="0" sz="850" spc="-70">
                <a:latin typeface="Arial Black"/>
                <a:cs typeface="Arial Black"/>
              </a:rPr>
              <a:t>the Cloud Platform  </a:t>
            </a:r>
            <a:r>
              <a:rPr dirty="0" sz="850" spc="-105">
                <a:latin typeface="Arial Black"/>
                <a:cs typeface="Arial Black"/>
              </a:rPr>
              <a:t>can </a:t>
            </a:r>
            <a:r>
              <a:rPr dirty="0" sz="850" spc="-85">
                <a:latin typeface="Arial Black"/>
                <a:cs typeface="Arial Black"/>
              </a:rPr>
              <a:t>become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80">
                <a:latin typeface="Arial Black"/>
                <a:cs typeface="Arial Black"/>
              </a:rPr>
              <a:t>selling </a:t>
            </a:r>
            <a:r>
              <a:rPr dirty="0" sz="850" spc="-55">
                <a:latin typeface="Arial Black"/>
                <a:cs typeface="Arial Black"/>
              </a:rPr>
              <a:t>point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95">
                <a:latin typeface="Arial Black"/>
                <a:cs typeface="Arial Black"/>
              </a:rPr>
              <a:t>attract </a:t>
            </a:r>
            <a:r>
              <a:rPr dirty="0" sz="850" spc="-80">
                <a:latin typeface="Arial Black"/>
                <a:cs typeface="Arial Black"/>
              </a:rPr>
              <a:t>technology  </a:t>
            </a:r>
            <a:r>
              <a:rPr dirty="0" sz="850" spc="-75">
                <a:latin typeface="Arial Black"/>
                <a:cs typeface="Arial Black"/>
              </a:rPr>
              <a:t>students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85">
                <a:latin typeface="Arial Black"/>
                <a:cs typeface="Arial Black"/>
              </a:rPr>
              <a:t>researchers </a:t>
            </a:r>
            <a:r>
              <a:rPr dirty="0" sz="850" spc="-65">
                <a:latin typeface="Arial Black"/>
                <a:cs typeface="Arial Black"/>
              </a:rPr>
              <a:t>to</a:t>
            </a:r>
            <a:r>
              <a:rPr dirty="0" sz="850" spc="-85">
                <a:latin typeface="Arial Black"/>
                <a:cs typeface="Arial Black"/>
              </a:rPr>
              <a:t> </a:t>
            </a:r>
            <a:r>
              <a:rPr dirty="0" sz="850" spc="-75">
                <a:latin typeface="Arial Black"/>
                <a:cs typeface="Arial Black"/>
              </a:rPr>
              <a:t>collaborate.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2854" y="5158232"/>
            <a:ext cx="2705100" cy="1242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 b="1">
                <a:solidFill>
                  <a:srgbClr val="43AF2A"/>
                </a:solidFill>
                <a:latin typeface="Calibri"/>
                <a:cs typeface="Calibri"/>
              </a:rPr>
              <a:t>Creation</a:t>
            </a:r>
            <a:r>
              <a:rPr dirty="0" sz="1000" spc="-3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45" b="1">
                <a:solidFill>
                  <a:srgbClr val="43AF2A"/>
                </a:solidFill>
                <a:latin typeface="Calibri"/>
                <a:cs typeface="Calibri"/>
              </a:rPr>
              <a:t>of</a:t>
            </a:r>
            <a:r>
              <a:rPr dirty="0" sz="1000" spc="-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43AF2A"/>
                </a:solidFill>
                <a:latin typeface="Calibri"/>
                <a:cs typeface="Calibri"/>
              </a:rPr>
              <a:t>New</a:t>
            </a:r>
            <a:r>
              <a:rPr dirty="0" sz="1000" spc="-3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0" b="1">
                <a:solidFill>
                  <a:srgbClr val="43AF2A"/>
                </a:solidFill>
                <a:latin typeface="Calibri"/>
                <a:cs typeface="Calibri"/>
              </a:rPr>
              <a:t>Revenue</a:t>
            </a:r>
            <a:r>
              <a:rPr dirty="0" sz="1000" spc="-3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43AF2A"/>
                </a:solidFill>
                <a:latin typeface="Calibri"/>
                <a:cs typeface="Calibri"/>
              </a:rPr>
              <a:t>Streams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415"/>
              </a:spcBef>
            </a:pPr>
            <a:r>
              <a:rPr dirty="0" sz="850" spc="-95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105">
                <a:latin typeface="Arial Black"/>
                <a:cs typeface="Arial Black"/>
              </a:rPr>
              <a:t>can </a:t>
            </a:r>
            <a:r>
              <a:rPr dirty="0" sz="850" spc="-80">
                <a:latin typeface="Arial Black"/>
                <a:cs typeface="Arial Black"/>
              </a:rPr>
              <a:t>capture </a:t>
            </a:r>
            <a:r>
              <a:rPr dirty="0" sz="850" spc="-70">
                <a:latin typeface="Arial Black"/>
                <a:cs typeface="Arial Black"/>
              </a:rPr>
              <a:t>additional revenue  </a:t>
            </a:r>
            <a:r>
              <a:rPr dirty="0" sz="850" spc="-85">
                <a:latin typeface="Arial Black"/>
                <a:cs typeface="Arial Black"/>
              </a:rPr>
              <a:t>streams </a:t>
            </a:r>
            <a:r>
              <a:rPr dirty="0" sz="850" spc="-70">
                <a:latin typeface="Arial Black"/>
                <a:cs typeface="Arial Black"/>
              </a:rPr>
              <a:t>by </a:t>
            </a:r>
            <a:r>
              <a:rPr dirty="0" sz="850" spc="-65">
                <a:latin typeface="Arial Black"/>
                <a:cs typeface="Arial Black"/>
              </a:rPr>
              <a:t>providing </a:t>
            </a:r>
            <a:r>
              <a:rPr dirty="0" sz="850" spc="-85">
                <a:latin typeface="Arial Black"/>
                <a:cs typeface="Arial Black"/>
              </a:rPr>
              <a:t>researchers with </a:t>
            </a:r>
            <a:r>
              <a:rPr dirty="0" sz="850" spc="-70">
                <a:latin typeface="Arial Black"/>
                <a:cs typeface="Arial Black"/>
              </a:rPr>
              <a:t>Cloud </a:t>
            </a:r>
            <a:r>
              <a:rPr dirty="0" sz="850" spc="-95">
                <a:latin typeface="Arial Black"/>
                <a:cs typeface="Arial Black"/>
              </a:rPr>
              <a:t>services  </a:t>
            </a:r>
            <a:r>
              <a:rPr dirty="0" sz="850" spc="-60">
                <a:latin typeface="Arial Black"/>
                <a:cs typeface="Arial Black"/>
              </a:rPr>
              <a:t>through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65">
                <a:latin typeface="Arial Black"/>
                <a:cs typeface="Arial Black"/>
              </a:rPr>
              <a:t>portal </a:t>
            </a:r>
            <a:r>
              <a:rPr dirty="0" sz="850" spc="-75">
                <a:latin typeface="Arial Black"/>
                <a:cs typeface="Arial Black"/>
              </a:rPr>
              <a:t>that </a:t>
            </a:r>
            <a:r>
              <a:rPr dirty="0" sz="850" spc="-95">
                <a:latin typeface="Arial Black"/>
                <a:cs typeface="Arial Black"/>
              </a:rPr>
              <a:t>is </a:t>
            </a:r>
            <a:r>
              <a:rPr dirty="0" sz="850" spc="-80">
                <a:latin typeface="Arial Black"/>
                <a:cs typeface="Arial Black"/>
              </a:rPr>
              <a:t>managed </a:t>
            </a:r>
            <a:r>
              <a:rPr dirty="0" sz="850" spc="-65">
                <a:latin typeface="Arial Black"/>
                <a:cs typeface="Arial Black"/>
              </a:rPr>
              <a:t>by </a:t>
            </a:r>
            <a:r>
              <a:rPr dirty="0" sz="850" spc="-100">
                <a:latin typeface="Arial Black"/>
                <a:cs typeface="Arial Black"/>
              </a:rPr>
              <a:t>IT. </a:t>
            </a:r>
            <a:r>
              <a:rPr dirty="0" sz="850" spc="-120">
                <a:latin typeface="Arial Black"/>
                <a:cs typeface="Arial Black"/>
              </a:rPr>
              <a:t>As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75">
                <a:latin typeface="Arial Black"/>
                <a:cs typeface="Arial Black"/>
              </a:rPr>
              <a:t>result,  </a:t>
            </a:r>
            <a:r>
              <a:rPr dirty="0" sz="850" spc="-85">
                <a:latin typeface="Arial Black"/>
                <a:cs typeface="Arial Black"/>
              </a:rPr>
              <a:t>researchers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50">
                <a:latin typeface="Arial Black"/>
                <a:cs typeface="Arial Black"/>
              </a:rPr>
              <a:t>no </a:t>
            </a:r>
            <a:r>
              <a:rPr dirty="0" sz="850" spc="-65">
                <a:latin typeface="Arial Black"/>
                <a:cs typeface="Arial Black"/>
              </a:rPr>
              <a:t>longer </a:t>
            </a:r>
            <a:r>
              <a:rPr dirty="0" sz="850" spc="-70">
                <a:latin typeface="Arial Black"/>
                <a:cs typeface="Arial Black"/>
              </a:rPr>
              <a:t>need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70">
                <a:latin typeface="Arial Black"/>
                <a:cs typeface="Arial Black"/>
              </a:rPr>
              <a:t>procure </a:t>
            </a:r>
            <a:r>
              <a:rPr dirty="0" sz="850" spc="-65">
                <a:latin typeface="Arial Black"/>
                <a:cs typeface="Arial Black"/>
              </a:rPr>
              <a:t>their </a:t>
            </a:r>
            <a:r>
              <a:rPr dirty="0" sz="850" spc="-80">
                <a:latin typeface="Arial Black"/>
                <a:cs typeface="Arial Black"/>
              </a:rPr>
              <a:t>own  </a:t>
            </a:r>
            <a:r>
              <a:rPr dirty="0" sz="850" spc="-75">
                <a:latin typeface="Arial Black"/>
                <a:cs typeface="Arial Black"/>
              </a:rPr>
              <a:t>hardware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45">
                <a:latin typeface="Arial Black"/>
                <a:cs typeface="Arial Black"/>
              </a:rPr>
              <a:t>run </a:t>
            </a:r>
            <a:r>
              <a:rPr dirty="0" sz="850" spc="-85">
                <a:latin typeface="Arial Black"/>
                <a:cs typeface="Arial Black"/>
              </a:rPr>
              <a:t>research workloads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70">
                <a:latin typeface="Arial Black"/>
                <a:cs typeface="Arial Black"/>
              </a:rPr>
              <a:t>the 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65">
                <a:latin typeface="Arial Black"/>
                <a:cs typeface="Arial Black"/>
              </a:rPr>
              <a:t>be </a:t>
            </a:r>
            <a:r>
              <a:rPr dirty="0" sz="850" spc="-75">
                <a:latin typeface="Arial Black"/>
                <a:cs typeface="Arial Black"/>
              </a:rPr>
              <a:t>able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0">
                <a:latin typeface="Arial Black"/>
                <a:cs typeface="Arial Black"/>
              </a:rPr>
              <a:t>capture this</a:t>
            </a:r>
            <a:r>
              <a:rPr dirty="0" sz="850" spc="-40">
                <a:latin typeface="Arial Black"/>
                <a:cs typeface="Arial Black"/>
              </a:rPr>
              <a:t> </a:t>
            </a:r>
            <a:r>
              <a:rPr dirty="0" sz="850" spc="-70">
                <a:latin typeface="Arial Black"/>
                <a:cs typeface="Arial Black"/>
              </a:rPr>
              <a:t>expenditure.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5354" y="3773804"/>
            <a:ext cx="2588895" cy="1242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 b="1">
                <a:solidFill>
                  <a:srgbClr val="43AF2A"/>
                </a:solidFill>
                <a:latin typeface="Calibri"/>
                <a:cs typeface="Calibri"/>
              </a:rPr>
              <a:t>Greater</a:t>
            </a:r>
            <a:r>
              <a:rPr dirty="0" sz="1000" spc="-1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20" b="1">
                <a:solidFill>
                  <a:srgbClr val="43AF2A"/>
                </a:solidFill>
                <a:latin typeface="Calibri"/>
                <a:cs typeface="Calibri"/>
              </a:rPr>
              <a:t>Agility</a:t>
            </a:r>
            <a:r>
              <a:rPr dirty="0" sz="1000" spc="-1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70" b="1">
                <a:solidFill>
                  <a:srgbClr val="43AF2A"/>
                </a:solidFill>
                <a:latin typeface="Calibri"/>
                <a:cs typeface="Calibri"/>
              </a:rPr>
              <a:t>and</a:t>
            </a:r>
            <a:r>
              <a:rPr dirty="0" sz="1000" spc="-2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43AF2A"/>
                </a:solidFill>
                <a:latin typeface="Calibri"/>
                <a:cs typeface="Calibri"/>
              </a:rPr>
              <a:t>Time</a:t>
            </a:r>
            <a:r>
              <a:rPr dirty="0" sz="1000" spc="-2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35" b="1">
                <a:solidFill>
                  <a:srgbClr val="43AF2A"/>
                </a:solidFill>
                <a:latin typeface="Calibri"/>
                <a:cs typeface="Calibri"/>
              </a:rPr>
              <a:t>to</a:t>
            </a:r>
            <a:r>
              <a:rPr dirty="0" sz="1000" spc="-5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35" b="1">
                <a:solidFill>
                  <a:srgbClr val="43AF2A"/>
                </a:solidFill>
                <a:latin typeface="Calibri"/>
                <a:cs typeface="Calibri"/>
              </a:rPr>
              <a:t>Market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114">
                <a:latin typeface="Arial Black"/>
                <a:cs typeface="Arial Black"/>
              </a:rPr>
              <a:t>Ease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70">
                <a:latin typeface="Arial Black"/>
                <a:cs typeface="Arial Black"/>
              </a:rPr>
              <a:t>development </a:t>
            </a:r>
            <a:r>
              <a:rPr dirty="0" sz="850" spc="-65">
                <a:latin typeface="Arial Black"/>
                <a:cs typeface="Arial Black"/>
              </a:rPr>
              <a:t>and provisioning </a:t>
            </a:r>
            <a:r>
              <a:rPr dirty="0" sz="850" spc="-60">
                <a:latin typeface="Arial Black"/>
                <a:cs typeface="Arial Black"/>
              </a:rPr>
              <a:t>in </a:t>
            </a:r>
            <a:r>
              <a:rPr dirty="0" sz="850" spc="-70">
                <a:latin typeface="Arial Black"/>
                <a:cs typeface="Arial Black"/>
              </a:rPr>
              <a:t>the Cloud 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75">
                <a:latin typeface="Arial Black"/>
                <a:cs typeface="Arial Black"/>
              </a:rPr>
              <a:t>enable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5">
                <a:latin typeface="Arial Black"/>
                <a:cs typeface="Arial Black"/>
              </a:rPr>
              <a:t>quickly </a:t>
            </a:r>
            <a:r>
              <a:rPr dirty="0" sz="850" spc="-70">
                <a:latin typeface="Arial Black"/>
                <a:cs typeface="Arial Black"/>
              </a:rPr>
              <a:t>spin </a:t>
            </a:r>
            <a:r>
              <a:rPr dirty="0" sz="850" spc="-45">
                <a:latin typeface="Arial Black"/>
                <a:cs typeface="Arial Black"/>
              </a:rPr>
              <a:t>up </a:t>
            </a:r>
            <a:r>
              <a:rPr dirty="0" sz="850" spc="-95">
                <a:latin typeface="Arial Black"/>
                <a:cs typeface="Arial Black"/>
              </a:rPr>
              <a:t>new  </a:t>
            </a:r>
            <a:r>
              <a:rPr dirty="0" sz="850" spc="-85">
                <a:latin typeface="Arial Black"/>
                <a:cs typeface="Arial Black"/>
              </a:rPr>
              <a:t>ideas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0">
                <a:latin typeface="Arial Black"/>
                <a:cs typeface="Arial Black"/>
              </a:rPr>
              <a:t>test </a:t>
            </a:r>
            <a:r>
              <a:rPr dirty="0" sz="850" spc="-65">
                <a:latin typeface="Arial Black"/>
                <a:cs typeface="Arial Black"/>
              </a:rPr>
              <a:t>them. </a:t>
            </a:r>
            <a:r>
              <a:rPr dirty="0" sz="850" spc="-95">
                <a:latin typeface="Arial Black"/>
                <a:cs typeface="Arial Black"/>
              </a:rPr>
              <a:t>This </a:t>
            </a:r>
            <a:r>
              <a:rPr dirty="0" sz="850" spc="-114">
                <a:latin typeface="Arial Black"/>
                <a:cs typeface="Arial Black"/>
              </a:rPr>
              <a:t>way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65">
                <a:latin typeface="Arial Black"/>
                <a:cs typeface="Arial Black"/>
              </a:rPr>
              <a:t>operation </a:t>
            </a:r>
            <a:r>
              <a:rPr dirty="0" sz="850" spc="-70">
                <a:latin typeface="Arial Black"/>
                <a:cs typeface="Arial Black"/>
              </a:rPr>
              <a:t>lends  </a:t>
            </a:r>
            <a:r>
              <a:rPr dirty="0" sz="850" spc="-80">
                <a:latin typeface="Arial Black"/>
                <a:cs typeface="Arial Black"/>
              </a:rPr>
              <a:t>itself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75">
                <a:latin typeface="Arial Black"/>
                <a:cs typeface="Arial Black"/>
              </a:rPr>
              <a:t>greater </a:t>
            </a:r>
            <a:r>
              <a:rPr dirty="0" sz="850" spc="-85">
                <a:latin typeface="Arial Black"/>
                <a:cs typeface="Arial Black"/>
              </a:rPr>
              <a:t>agility </a:t>
            </a:r>
            <a:r>
              <a:rPr dirty="0" sz="850" spc="-60">
                <a:latin typeface="Arial Black"/>
                <a:cs typeface="Arial Black"/>
              </a:rPr>
              <a:t>through </a:t>
            </a:r>
            <a:r>
              <a:rPr dirty="0" sz="850" spc="-70">
                <a:latin typeface="Arial Black"/>
                <a:cs typeface="Arial Black"/>
              </a:rPr>
              <a:t>learning </a:t>
            </a:r>
            <a:r>
              <a:rPr dirty="0" sz="850" spc="-85">
                <a:latin typeface="Arial Black"/>
                <a:cs typeface="Arial Black"/>
              </a:rPr>
              <a:t>fast </a:t>
            </a:r>
            <a:r>
              <a:rPr dirty="0" sz="850" spc="-65">
                <a:latin typeface="Arial Black"/>
                <a:cs typeface="Arial Black"/>
              </a:rPr>
              <a:t>and  </a:t>
            </a:r>
            <a:r>
              <a:rPr dirty="0" sz="850" spc="-90">
                <a:latin typeface="Arial Black"/>
                <a:cs typeface="Arial Black"/>
              </a:rPr>
              <a:t>taking </a:t>
            </a:r>
            <a:r>
              <a:rPr dirty="0" sz="850" spc="-85">
                <a:latin typeface="Arial Black"/>
                <a:cs typeface="Arial Black"/>
              </a:rPr>
              <a:t>ideas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5">
                <a:latin typeface="Arial Black"/>
                <a:cs typeface="Arial Black"/>
              </a:rPr>
              <a:t>market </a:t>
            </a:r>
            <a:r>
              <a:rPr dirty="0" sz="850" spc="-45">
                <a:latin typeface="Arial Black"/>
                <a:cs typeface="Arial Black"/>
              </a:rPr>
              <a:t>or </a:t>
            </a:r>
            <a:r>
              <a:rPr dirty="0" sz="850" spc="-55">
                <a:latin typeface="Arial Black"/>
                <a:cs typeface="Arial Black"/>
              </a:rPr>
              <a:t>further </a:t>
            </a:r>
            <a:r>
              <a:rPr dirty="0" sz="850" spc="-75">
                <a:latin typeface="Arial Black"/>
                <a:cs typeface="Arial Black"/>
              </a:rPr>
              <a:t>iterating </a:t>
            </a:r>
            <a:r>
              <a:rPr dirty="0" sz="850" spc="-50">
                <a:latin typeface="Arial Black"/>
                <a:cs typeface="Arial Black"/>
              </a:rPr>
              <a:t>upon  </a:t>
            </a:r>
            <a:r>
              <a:rPr dirty="0" sz="850" spc="-65">
                <a:latin typeface="Arial Black"/>
                <a:cs typeface="Arial Black"/>
              </a:rPr>
              <a:t>them.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854" y="3819525"/>
            <a:ext cx="2491740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5" b="1">
                <a:solidFill>
                  <a:srgbClr val="43AF2A"/>
                </a:solidFill>
                <a:latin typeface="Calibri"/>
                <a:cs typeface="Calibri"/>
              </a:rPr>
              <a:t>Reduced </a:t>
            </a:r>
            <a:r>
              <a:rPr dirty="0" sz="1000" spc="45" b="1">
                <a:solidFill>
                  <a:srgbClr val="43AF2A"/>
                </a:solidFill>
                <a:latin typeface="Calibri"/>
                <a:cs typeface="Calibri"/>
              </a:rPr>
              <a:t>Environmental</a:t>
            </a:r>
            <a:r>
              <a:rPr dirty="0" sz="1000" spc="-11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45" b="1">
                <a:solidFill>
                  <a:srgbClr val="43AF2A"/>
                </a:solidFill>
                <a:latin typeface="Calibri"/>
                <a:cs typeface="Calibri"/>
              </a:rPr>
              <a:t>Impact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420"/>
              </a:spcBef>
            </a:pPr>
            <a:r>
              <a:rPr dirty="0" sz="850" spc="-95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60">
                <a:latin typeface="Arial Black"/>
                <a:cs typeface="Arial Black"/>
              </a:rPr>
              <a:t>not </a:t>
            </a:r>
            <a:r>
              <a:rPr dirty="0" sz="850" spc="-70">
                <a:latin typeface="Arial Black"/>
                <a:cs typeface="Arial Black"/>
              </a:rPr>
              <a:t>need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60">
                <a:latin typeface="Arial Black"/>
                <a:cs typeface="Arial Black"/>
              </a:rPr>
              <a:t>disrupt </a:t>
            </a:r>
            <a:r>
              <a:rPr dirty="0" sz="850" spc="-90">
                <a:latin typeface="Arial Black"/>
                <a:cs typeface="Arial Black"/>
              </a:rPr>
              <a:t>it’s </a:t>
            </a:r>
            <a:r>
              <a:rPr dirty="0" sz="850" spc="-70">
                <a:latin typeface="Arial Black"/>
                <a:cs typeface="Arial Black"/>
              </a:rPr>
              <a:t>natural  </a:t>
            </a:r>
            <a:r>
              <a:rPr dirty="0" sz="850" spc="-65">
                <a:latin typeface="Arial Black"/>
                <a:cs typeface="Arial Black"/>
              </a:rPr>
              <a:t>environment to </a:t>
            </a:r>
            <a:r>
              <a:rPr dirty="0" sz="850" spc="-55">
                <a:latin typeface="Arial Black"/>
                <a:cs typeface="Arial Black"/>
              </a:rPr>
              <a:t>build </a:t>
            </a:r>
            <a:r>
              <a:rPr dirty="0" sz="850" spc="-95">
                <a:latin typeface="Arial Black"/>
                <a:cs typeface="Arial Black"/>
              </a:rPr>
              <a:t>a new </a:t>
            </a:r>
            <a:r>
              <a:rPr dirty="0" sz="850" spc="-80">
                <a:latin typeface="Arial Black"/>
                <a:cs typeface="Arial Black"/>
              </a:rPr>
              <a:t>Data Centre </a:t>
            </a:r>
            <a:r>
              <a:rPr dirty="0" sz="850" spc="-65">
                <a:latin typeface="Arial Black"/>
                <a:cs typeface="Arial Black"/>
              </a:rPr>
              <a:t>and </a:t>
            </a:r>
            <a:r>
              <a:rPr dirty="0" sz="850" spc="-90">
                <a:latin typeface="Arial Black"/>
                <a:cs typeface="Arial Black"/>
              </a:rPr>
              <a:t>will  </a:t>
            </a:r>
            <a:r>
              <a:rPr dirty="0" sz="850" spc="-70">
                <a:latin typeface="Arial Black"/>
                <a:cs typeface="Arial Black"/>
              </a:rPr>
              <a:t>contribute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80">
                <a:latin typeface="Arial Black"/>
                <a:cs typeface="Arial Black"/>
              </a:rPr>
              <a:t>lower </a:t>
            </a:r>
            <a:r>
              <a:rPr dirty="0" sz="850" spc="-70">
                <a:latin typeface="Arial Black"/>
                <a:cs typeface="Arial Black"/>
              </a:rPr>
              <a:t>greenhouse </a:t>
            </a:r>
            <a:r>
              <a:rPr dirty="0" sz="850" spc="-105">
                <a:latin typeface="Arial Black"/>
                <a:cs typeface="Arial Black"/>
              </a:rPr>
              <a:t>gas </a:t>
            </a:r>
            <a:r>
              <a:rPr dirty="0" sz="850" spc="-80">
                <a:latin typeface="Arial Black"/>
                <a:cs typeface="Arial Black"/>
              </a:rPr>
              <a:t>emissions  </a:t>
            </a:r>
            <a:r>
              <a:rPr dirty="0" sz="850" spc="-60">
                <a:latin typeface="Arial Black"/>
                <a:cs typeface="Arial Black"/>
              </a:rPr>
              <a:t>through </a:t>
            </a:r>
            <a:r>
              <a:rPr dirty="0" sz="850" spc="-85">
                <a:latin typeface="Arial Black"/>
                <a:cs typeface="Arial Black"/>
              </a:rPr>
              <a:t>use </a:t>
            </a:r>
            <a:r>
              <a:rPr dirty="0" sz="850" spc="-50">
                <a:latin typeface="Arial Black"/>
                <a:cs typeface="Arial Black"/>
              </a:rPr>
              <a:t>of </a:t>
            </a:r>
            <a:r>
              <a:rPr dirty="0" sz="850" spc="-65">
                <a:latin typeface="Arial Black"/>
                <a:cs typeface="Arial Black"/>
              </a:rPr>
              <a:t>more </a:t>
            </a:r>
            <a:r>
              <a:rPr dirty="0" sz="850" spc="-75">
                <a:latin typeface="Arial Black"/>
                <a:cs typeface="Arial Black"/>
              </a:rPr>
              <a:t>efficient </a:t>
            </a:r>
            <a:r>
              <a:rPr dirty="0" sz="850" spc="-90">
                <a:latin typeface="Arial Black"/>
                <a:cs typeface="Arial Black"/>
              </a:rPr>
              <a:t>facilities </a:t>
            </a:r>
            <a:r>
              <a:rPr dirty="0" sz="850" spc="-60">
                <a:latin typeface="Arial Black"/>
                <a:cs typeface="Arial Black"/>
              </a:rPr>
              <a:t>offered </a:t>
            </a:r>
            <a:r>
              <a:rPr dirty="0" sz="850" spc="-65">
                <a:latin typeface="Arial Black"/>
                <a:cs typeface="Arial Black"/>
              </a:rPr>
              <a:t>by  </a:t>
            </a:r>
            <a:r>
              <a:rPr dirty="0" sz="850" spc="-70">
                <a:latin typeface="Arial Black"/>
                <a:cs typeface="Arial Black"/>
              </a:rPr>
              <a:t>public Cloud</a:t>
            </a:r>
            <a:r>
              <a:rPr dirty="0" sz="850" spc="-90">
                <a:latin typeface="Arial Black"/>
                <a:cs typeface="Arial Black"/>
              </a:rPr>
              <a:t> </a:t>
            </a:r>
            <a:r>
              <a:rPr dirty="0" sz="850" spc="-65">
                <a:latin typeface="Arial Black"/>
                <a:cs typeface="Arial Black"/>
              </a:rPr>
              <a:t>providers.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5354" y="5158232"/>
            <a:ext cx="272351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 b="1">
                <a:solidFill>
                  <a:srgbClr val="43AF2A"/>
                </a:solidFill>
                <a:latin typeface="Calibri"/>
                <a:cs typeface="Calibri"/>
              </a:rPr>
              <a:t>Cost</a:t>
            </a:r>
            <a:r>
              <a:rPr dirty="0" sz="1000" spc="-2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40" b="1">
                <a:solidFill>
                  <a:srgbClr val="43AF2A"/>
                </a:solidFill>
                <a:latin typeface="Calibri"/>
                <a:cs typeface="Calibri"/>
              </a:rPr>
              <a:t>Avoidance</a:t>
            </a:r>
            <a:r>
              <a:rPr dirty="0" sz="1000" spc="-2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70" b="1">
                <a:solidFill>
                  <a:srgbClr val="43AF2A"/>
                </a:solidFill>
                <a:latin typeface="Calibri"/>
                <a:cs typeface="Calibri"/>
              </a:rPr>
              <a:t>and</a:t>
            </a:r>
            <a:r>
              <a:rPr dirty="0" sz="1000" spc="-1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5" b="1">
                <a:solidFill>
                  <a:srgbClr val="43AF2A"/>
                </a:solidFill>
                <a:latin typeface="Calibri"/>
                <a:cs typeface="Calibri"/>
              </a:rPr>
              <a:t>Cost</a:t>
            </a:r>
            <a:r>
              <a:rPr dirty="0" sz="1000" spc="-20" b="1">
                <a:solidFill>
                  <a:srgbClr val="43AF2A"/>
                </a:solidFill>
                <a:latin typeface="Calibri"/>
                <a:cs typeface="Calibri"/>
              </a:rPr>
              <a:t> </a:t>
            </a:r>
            <a:r>
              <a:rPr dirty="0" sz="1000" spc="50" b="1">
                <a:solidFill>
                  <a:srgbClr val="43AF2A"/>
                </a:solidFill>
                <a:latin typeface="Calibri"/>
                <a:cs typeface="Calibri"/>
              </a:rPr>
              <a:t>Savings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dirty="0" sz="850" spc="-70">
                <a:latin typeface="Arial Black"/>
                <a:cs typeface="Arial Black"/>
              </a:rPr>
              <a:t>Through </a:t>
            </a:r>
            <a:r>
              <a:rPr dirty="0" sz="850" spc="-60">
                <a:latin typeface="Arial Black"/>
                <a:cs typeface="Arial Black"/>
              </a:rPr>
              <a:t>not building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80">
                <a:latin typeface="Arial Black"/>
                <a:cs typeface="Arial Black"/>
              </a:rPr>
              <a:t>Data Centre, </a:t>
            </a:r>
            <a:r>
              <a:rPr dirty="0" sz="850" spc="-70">
                <a:latin typeface="Arial Black"/>
                <a:cs typeface="Arial Black"/>
              </a:rPr>
              <a:t>the </a:t>
            </a:r>
            <a:r>
              <a:rPr dirty="0" sz="850" spc="-80">
                <a:latin typeface="Arial Black"/>
                <a:cs typeface="Arial Black"/>
              </a:rPr>
              <a:t>University 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95">
                <a:latin typeface="Arial Black"/>
                <a:cs typeface="Arial Black"/>
              </a:rPr>
              <a:t>achieve </a:t>
            </a:r>
            <a:r>
              <a:rPr dirty="0" sz="850" spc="-50">
                <a:latin typeface="Arial Black"/>
                <a:cs typeface="Arial Black"/>
              </a:rPr>
              <a:t>upfront </a:t>
            </a:r>
            <a:r>
              <a:rPr dirty="0" sz="850" spc="-105">
                <a:latin typeface="Arial Black"/>
                <a:cs typeface="Arial Black"/>
              </a:rPr>
              <a:t>cost </a:t>
            </a:r>
            <a:r>
              <a:rPr dirty="0" sz="850" spc="-85">
                <a:latin typeface="Arial Black"/>
                <a:cs typeface="Arial Black"/>
              </a:rPr>
              <a:t>avoidance. </a:t>
            </a:r>
            <a:r>
              <a:rPr dirty="0" sz="850" spc="-75">
                <a:latin typeface="Arial Black"/>
                <a:cs typeface="Arial Black"/>
              </a:rPr>
              <a:t>Whilst this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70">
                <a:latin typeface="Arial Black"/>
                <a:cs typeface="Arial Black"/>
              </a:rPr>
              <a:t>be  </a:t>
            </a:r>
            <a:r>
              <a:rPr dirty="0" sz="850" spc="-75">
                <a:latin typeface="Arial Black"/>
                <a:cs typeface="Arial Black"/>
              </a:rPr>
              <a:t>partially </a:t>
            </a:r>
            <a:r>
              <a:rPr dirty="0" sz="850" spc="-70">
                <a:latin typeface="Arial Black"/>
                <a:cs typeface="Arial Black"/>
              </a:rPr>
              <a:t>offset </a:t>
            </a:r>
            <a:r>
              <a:rPr dirty="0" sz="850" spc="-65">
                <a:latin typeface="Arial Black"/>
                <a:cs typeface="Arial Black"/>
              </a:rPr>
              <a:t>by </a:t>
            </a:r>
            <a:r>
              <a:rPr dirty="0" sz="850" spc="-70">
                <a:latin typeface="Arial Black"/>
                <a:cs typeface="Arial Black"/>
              </a:rPr>
              <a:t>the need </a:t>
            </a:r>
            <a:r>
              <a:rPr dirty="0" sz="850" spc="-65">
                <a:latin typeface="Arial Black"/>
                <a:cs typeface="Arial Black"/>
              </a:rPr>
              <a:t>to </a:t>
            </a:r>
            <a:r>
              <a:rPr dirty="0" sz="850" spc="-90">
                <a:latin typeface="Arial Black"/>
                <a:cs typeface="Arial Black"/>
              </a:rPr>
              <a:t>increase </a:t>
            </a:r>
            <a:r>
              <a:rPr dirty="0" sz="850" spc="-75">
                <a:latin typeface="Arial Black"/>
                <a:cs typeface="Arial Black"/>
              </a:rPr>
              <a:t>investment </a:t>
            </a:r>
            <a:r>
              <a:rPr dirty="0" sz="850" spc="-60">
                <a:latin typeface="Arial Black"/>
                <a:cs typeface="Arial Black"/>
              </a:rPr>
              <a:t>in  </a:t>
            </a:r>
            <a:r>
              <a:rPr dirty="0" sz="850" spc="-70">
                <a:latin typeface="Arial Black"/>
                <a:cs typeface="Arial Black"/>
              </a:rPr>
              <a:t>Cloud migration, </a:t>
            </a:r>
            <a:r>
              <a:rPr dirty="0" sz="850" spc="-75">
                <a:latin typeface="Arial Black"/>
                <a:cs typeface="Arial Black"/>
              </a:rPr>
              <a:t>it </a:t>
            </a:r>
            <a:r>
              <a:rPr dirty="0" sz="850" spc="-90">
                <a:latin typeface="Arial Black"/>
                <a:cs typeface="Arial Black"/>
              </a:rPr>
              <a:t>will </a:t>
            </a:r>
            <a:r>
              <a:rPr dirty="0" sz="850" spc="-70">
                <a:latin typeface="Arial Black"/>
                <a:cs typeface="Arial Black"/>
              </a:rPr>
              <a:t>drive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70">
                <a:latin typeface="Arial Black"/>
                <a:cs typeface="Arial Black"/>
              </a:rPr>
              <a:t>reduction </a:t>
            </a:r>
            <a:r>
              <a:rPr dirty="0" sz="850" spc="-60">
                <a:latin typeface="Arial Black"/>
                <a:cs typeface="Arial Black"/>
              </a:rPr>
              <a:t>in </a:t>
            </a:r>
            <a:r>
              <a:rPr dirty="0" sz="850" spc="-110">
                <a:latin typeface="Arial Black"/>
                <a:cs typeface="Arial Black"/>
              </a:rPr>
              <a:t>costs </a:t>
            </a:r>
            <a:r>
              <a:rPr dirty="0" sz="850" spc="-55">
                <a:latin typeface="Arial Black"/>
                <a:cs typeface="Arial Black"/>
              </a:rPr>
              <a:t>long-  </a:t>
            </a:r>
            <a:r>
              <a:rPr dirty="0" sz="850" spc="-65">
                <a:latin typeface="Arial Black"/>
                <a:cs typeface="Arial Black"/>
              </a:rPr>
              <a:t>term </a:t>
            </a:r>
            <a:r>
              <a:rPr dirty="0" sz="850" spc="-60">
                <a:latin typeface="Arial Black"/>
                <a:cs typeface="Arial Black"/>
              </a:rPr>
              <a:t>through </a:t>
            </a:r>
            <a:r>
              <a:rPr dirty="0" sz="850" spc="-95">
                <a:latin typeface="Arial Black"/>
                <a:cs typeface="Arial Black"/>
              </a:rPr>
              <a:t>a </a:t>
            </a:r>
            <a:r>
              <a:rPr dirty="0" sz="850" spc="-70">
                <a:latin typeface="Arial Black"/>
                <a:cs typeface="Arial Black"/>
              </a:rPr>
              <a:t>reduction </a:t>
            </a:r>
            <a:r>
              <a:rPr dirty="0" sz="850" spc="-60">
                <a:latin typeface="Arial Black"/>
                <a:cs typeface="Arial Black"/>
              </a:rPr>
              <a:t>in </a:t>
            </a:r>
            <a:r>
              <a:rPr dirty="0" sz="850" spc="-120">
                <a:latin typeface="Arial Black"/>
                <a:cs typeface="Arial Black"/>
              </a:rPr>
              <a:t>IT</a:t>
            </a:r>
            <a:r>
              <a:rPr dirty="0" sz="850" spc="-65">
                <a:latin typeface="Arial Black"/>
                <a:cs typeface="Arial Black"/>
              </a:rPr>
              <a:t> </a:t>
            </a:r>
            <a:r>
              <a:rPr dirty="0" sz="850" spc="-70">
                <a:latin typeface="Arial Black"/>
                <a:cs typeface="Arial Black"/>
              </a:rPr>
              <a:t>overheads.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69123" y="3344290"/>
            <a:ext cx="645160" cy="401320"/>
          </a:xfrm>
          <a:custGeom>
            <a:avLst/>
            <a:gdLst/>
            <a:ahLst/>
            <a:cxnLst/>
            <a:rect l="l" t="t" r="r" b="b"/>
            <a:pathLst>
              <a:path w="645160" h="401320">
                <a:moveTo>
                  <a:pt x="541820" y="400939"/>
                </a:moveTo>
                <a:lnTo>
                  <a:pt x="583021" y="392471"/>
                </a:lnTo>
                <a:lnTo>
                  <a:pt x="615591" y="369776"/>
                </a:lnTo>
                <a:lnTo>
                  <a:pt x="636992" y="336913"/>
                </a:lnTo>
                <a:lnTo>
                  <a:pt x="644690" y="297942"/>
                </a:lnTo>
                <a:lnTo>
                  <a:pt x="636992" y="255887"/>
                </a:lnTo>
                <a:lnTo>
                  <a:pt x="615591" y="221440"/>
                </a:lnTo>
                <a:lnTo>
                  <a:pt x="583021" y="198161"/>
                </a:lnTo>
                <a:lnTo>
                  <a:pt x="541820" y="189611"/>
                </a:lnTo>
                <a:lnTo>
                  <a:pt x="541820" y="184150"/>
                </a:lnTo>
                <a:lnTo>
                  <a:pt x="535322" y="134790"/>
                </a:lnTo>
                <a:lnTo>
                  <a:pt x="516932" y="90687"/>
                </a:lnTo>
                <a:lnTo>
                  <a:pt x="488305" y="53498"/>
                </a:lnTo>
                <a:lnTo>
                  <a:pt x="451095" y="24882"/>
                </a:lnTo>
                <a:lnTo>
                  <a:pt x="406956" y="6496"/>
                </a:lnTo>
                <a:lnTo>
                  <a:pt x="357543" y="0"/>
                </a:lnTo>
                <a:lnTo>
                  <a:pt x="313564" y="6146"/>
                </a:lnTo>
                <a:lnTo>
                  <a:pt x="273481" y="23205"/>
                </a:lnTo>
                <a:lnTo>
                  <a:pt x="238597" y="49103"/>
                </a:lnTo>
                <a:lnTo>
                  <a:pt x="210219" y="81767"/>
                </a:lnTo>
                <a:lnTo>
                  <a:pt x="189649" y="119125"/>
                </a:lnTo>
                <a:lnTo>
                  <a:pt x="178310" y="118292"/>
                </a:lnTo>
                <a:lnTo>
                  <a:pt x="167995" y="116459"/>
                </a:lnTo>
                <a:lnTo>
                  <a:pt x="157680" y="114625"/>
                </a:lnTo>
                <a:lnTo>
                  <a:pt x="146342" y="113792"/>
                </a:lnTo>
                <a:lnTo>
                  <a:pt x="99896" y="121204"/>
                </a:lnTo>
                <a:lnTo>
                  <a:pt x="59700" y="141882"/>
                </a:lnTo>
                <a:lnTo>
                  <a:pt x="28092" y="173484"/>
                </a:lnTo>
                <a:lnTo>
                  <a:pt x="7413" y="213668"/>
                </a:lnTo>
                <a:lnTo>
                  <a:pt x="0" y="260096"/>
                </a:lnTo>
                <a:lnTo>
                  <a:pt x="7413" y="303858"/>
                </a:lnTo>
                <a:lnTo>
                  <a:pt x="28092" y="342426"/>
                </a:lnTo>
                <a:lnTo>
                  <a:pt x="59700" y="373198"/>
                </a:lnTo>
                <a:lnTo>
                  <a:pt x="99896" y="393569"/>
                </a:lnTo>
                <a:lnTo>
                  <a:pt x="146342" y="400939"/>
                </a:lnTo>
                <a:lnTo>
                  <a:pt x="318589" y="400939"/>
                </a:lnTo>
                <a:lnTo>
                  <a:pt x="407041" y="400939"/>
                </a:lnTo>
                <a:lnTo>
                  <a:pt x="439628" y="400939"/>
                </a:lnTo>
                <a:lnTo>
                  <a:pt x="444284" y="400939"/>
                </a:lnTo>
              </a:path>
            </a:pathLst>
          </a:custGeom>
          <a:ln w="28956">
            <a:solidFill>
              <a:srgbClr val="5657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7833" y="3257550"/>
            <a:ext cx="1083945" cy="683260"/>
          </a:xfrm>
          <a:custGeom>
            <a:avLst/>
            <a:gdLst/>
            <a:ahLst/>
            <a:cxnLst/>
            <a:rect l="l" t="t" r="r" b="b"/>
            <a:pathLst>
              <a:path w="1083945" h="683260">
                <a:moveTo>
                  <a:pt x="1083564" y="606932"/>
                </a:moveTo>
                <a:lnTo>
                  <a:pt x="1077807" y="637049"/>
                </a:lnTo>
                <a:lnTo>
                  <a:pt x="1061894" y="661082"/>
                </a:lnTo>
                <a:lnTo>
                  <a:pt x="1037861" y="676995"/>
                </a:lnTo>
                <a:lnTo>
                  <a:pt x="1007745" y="682751"/>
                </a:lnTo>
                <a:lnTo>
                  <a:pt x="465862" y="682751"/>
                </a:lnTo>
                <a:lnTo>
                  <a:pt x="187598" y="682751"/>
                </a:lnTo>
                <a:lnTo>
                  <a:pt x="85079" y="682751"/>
                </a:lnTo>
                <a:lnTo>
                  <a:pt x="70434" y="682751"/>
                </a:lnTo>
                <a:lnTo>
                  <a:pt x="43430" y="676995"/>
                </a:lnTo>
                <a:lnTo>
                  <a:pt x="20996" y="661082"/>
                </a:lnTo>
                <a:lnTo>
                  <a:pt x="5672" y="637049"/>
                </a:lnTo>
                <a:lnTo>
                  <a:pt x="0" y="606932"/>
                </a:lnTo>
                <a:lnTo>
                  <a:pt x="570047" y="606932"/>
                </a:lnTo>
                <a:lnTo>
                  <a:pt x="862774" y="606932"/>
                </a:lnTo>
                <a:lnTo>
                  <a:pt x="970621" y="606932"/>
                </a:lnTo>
                <a:lnTo>
                  <a:pt x="986028" y="606932"/>
                </a:lnTo>
                <a:lnTo>
                  <a:pt x="986028" y="256049"/>
                </a:lnTo>
                <a:lnTo>
                  <a:pt x="986028" y="75866"/>
                </a:lnTo>
                <a:lnTo>
                  <a:pt x="986028" y="9483"/>
                </a:lnTo>
                <a:lnTo>
                  <a:pt x="986028" y="0"/>
                </a:lnTo>
                <a:lnTo>
                  <a:pt x="472361" y="0"/>
                </a:lnTo>
                <a:lnTo>
                  <a:pt x="208586" y="0"/>
                </a:lnTo>
                <a:lnTo>
                  <a:pt x="111406" y="0"/>
                </a:lnTo>
                <a:lnTo>
                  <a:pt x="97523" y="0"/>
                </a:lnTo>
                <a:lnTo>
                  <a:pt x="97523" y="303893"/>
                </a:lnTo>
                <a:lnTo>
                  <a:pt x="97523" y="459946"/>
                </a:lnTo>
                <a:lnTo>
                  <a:pt x="97523" y="517439"/>
                </a:lnTo>
                <a:lnTo>
                  <a:pt x="97523" y="525652"/>
                </a:lnTo>
              </a:path>
            </a:pathLst>
          </a:custGeom>
          <a:ln w="28956">
            <a:solidFill>
              <a:srgbClr val="5657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1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8651875" cy="62674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pc="-160">
                <a:solidFill>
                  <a:srgbClr val="000000"/>
                </a:solidFill>
              </a:rPr>
              <a:t>Cloud </a:t>
            </a:r>
            <a:r>
              <a:rPr dirty="0" spc="-200">
                <a:solidFill>
                  <a:srgbClr val="000000"/>
                </a:solidFill>
              </a:rPr>
              <a:t>Feasibility </a:t>
            </a:r>
            <a:r>
              <a:rPr dirty="0" spc="-225">
                <a:solidFill>
                  <a:srgbClr val="000000"/>
                </a:solidFill>
              </a:rPr>
              <a:t>Assessment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dirty="0" spc="-265"/>
              <a:t>Risks </a:t>
            </a:r>
            <a:r>
              <a:rPr dirty="0" spc="-145"/>
              <a:t>and</a:t>
            </a:r>
            <a:r>
              <a:rPr dirty="0" spc="-150"/>
              <a:t> </a:t>
            </a:r>
            <a:r>
              <a:rPr dirty="0" spc="-175"/>
              <a:t>Mitigations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20">
                <a:solidFill>
                  <a:srgbClr val="565656"/>
                </a:solidFill>
              </a:rPr>
              <a:t>Detailed </a:t>
            </a:r>
            <a:r>
              <a:rPr dirty="0" sz="1400" spc="-130">
                <a:solidFill>
                  <a:srgbClr val="565656"/>
                </a:solidFill>
              </a:rPr>
              <a:t>below </a:t>
            </a:r>
            <a:r>
              <a:rPr dirty="0" sz="1400" spc="-120">
                <a:solidFill>
                  <a:srgbClr val="565656"/>
                </a:solidFill>
              </a:rPr>
              <a:t>are </a:t>
            </a:r>
            <a:r>
              <a:rPr dirty="0" sz="1400" spc="-135">
                <a:solidFill>
                  <a:srgbClr val="565656"/>
                </a:solidFill>
              </a:rPr>
              <a:t>some </a:t>
            </a:r>
            <a:r>
              <a:rPr dirty="0" sz="1400" spc="-80">
                <a:solidFill>
                  <a:srgbClr val="565656"/>
                </a:solidFill>
              </a:rPr>
              <a:t>of </a:t>
            </a:r>
            <a:r>
              <a:rPr dirty="0" sz="1400" spc="-120">
                <a:solidFill>
                  <a:srgbClr val="565656"/>
                </a:solidFill>
              </a:rPr>
              <a:t>the </a:t>
            </a:r>
            <a:r>
              <a:rPr dirty="0" sz="1400" spc="-170">
                <a:solidFill>
                  <a:srgbClr val="565656"/>
                </a:solidFill>
              </a:rPr>
              <a:t>key </a:t>
            </a:r>
            <a:r>
              <a:rPr dirty="0" sz="1400" spc="-150">
                <a:solidFill>
                  <a:srgbClr val="565656"/>
                </a:solidFill>
              </a:rPr>
              <a:t>risks </a:t>
            </a:r>
            <a:r>
              <a:rPr dirty="0" sz="1400" spc="-105">
                <a:solidFill>
                  <a:srgbClr val="565656"/>
                </a:solidFill>
              </a:rPr>
              <a:t>and </a:t>
            </a:r>
            <a:r>
              <a:rPr dirty="0" sz="1400" spc="-125">
                <a:solidFill>
                  <a:srgbClr val="565656"/>
                </a:solidFill>
              </a:rPr>
              <a:t>considerations </a:t>
            </a:r>
            <a:r>
              <a:rPr dirty="0" sz="1400" spc="-80">
                <a:solidFill>
                  <a:srgbClr val="565656"/>
                </a:solidFill>
              </a:rPr>
              <a:t>of </a:t>
            </a:r>
            <a:r>
              <a:rPr dirty="0" sz="1400" spc="-135">
                <a:solidFill>
                  <a:srgbClr val="565656"/>
                </a:solidFill>
              </a:rPr>
              <a:t>conducting </a:t>
            </a:r>
            <a:r>
              <a:rPr dirty="0" sz="1400" spc="-155">
                <a:solidFill>
                  <a:srgbClr val="565656"/>
                </a:solidFill>
              </a:rPr>
              <a:t>a </a:t>
            </a:r>
            <a:r>
              <a:rPr dirty="0" sz="1400" spc="-130">
                <a:solidFill>
                  <a:srgbClr val="565656"/>
                </a:solidFill>
              </a:rPr>
              <a:t>large </a:t>
            </a:r>
            <a:r>
              <a:rPr dirty="0" sz="1400" spc="-110">
                <a:solidFill>
                  <a:srgbClr val="565656"/>
                </a:solidFill>
              </a:rPr>
              <a:t>Cloud</a:t>
            </a:r>
            <a:r>
              <a:rPr dirty="0" sz="1400" spc="40">
                <a:solidFill>
                  <a:srgbClr val="565656"/>
                </a:solidFill>
              </a:rPr>
              <a:t> </a:t>
            </a:r>
            <a:r>
              <a:rPr dirty="0" sz="1400" spc="-114">
                <a:solidFill>
                  <a:srgbClr val="565656"/>
                </a:solidFill>
              </a:rPr>
              <a:t>Transformation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26719" y="1046988"/>
            <a:ext cx="3459479" cy="360045"/>
          </a:xfrm>
          <a:prstGeom prst="rect">
            <a:avLst/>
          </a:prstGeom>
          <a:solidFill>
            <a:srgbClr val="56575A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050" spc="50" b="1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466088"/>
            <a:ext cx="719455" cy="1594485"/>
          </a:xfrm>
          <a:custGeom>
            <a:avLst/>
            <a:gdLst/>
            <a:ahLst/>
            <a:cxnLst/>
            <a:rect l="l" t="t" r="r" b="b"/>
            <a:pathLst>
              <a:path w="719455" h="1594485">
                <a:moveTo>
                  <a:pt x="0" y="1594103"/>
                </a:moveTo>
                <a:lnTo>
                  <a:pt x="719328" y="1594103"/>
                </a:lnTo>
                <a:lnTo>
                  <a:pt x="719328" y="0"/>
                </a:lnTo>
                <a:lnTo>
                  <a:pt x="0" y="0"/>
                </a:lnTo>
                <a:lnTo>
                  <a:pt x="0" y="1594103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6719" y="2321814"/>
            <a:ext cx="7194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05"/>
              </a:spcBef>
            </a:pPr>
            <a:r>
              <a:rPr dirty="0" sz="1050" spc="55" b="1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19" y="3154679"/>
            <a:ext cx="719455" cy="2005964"/>
          </a:xfrm>
          <a:custGeom>
            <a:avLst/>
            <a:gdLst/>
            <a:ahLst/>
            <a:cxnLst/>
            <a:rect l="l" t="t" r="r" b="b"/>
            <a:pathLst>
              <a:path w="719455" h="2005964">
                <a:moveTo>
                  <a:pt x="0" y="2005584"/>
                </a:moveTo>
                <a:lnTo>
                  <a:pt x="719328" y="2005584"/>
                </a:lnTo>
                <a:lnTo>
                  <a:pt x="719328" y="0"/>
                </a:lnTo>
                <a:lnTo>
                  <a:pt x="0" y="0"/>
                </a:lnTo>
                <a:lnTo>
                  <a:pt x="0" y="2005584"/>
                </a:lnTo>
                <a:close/>
              </a:path>
            </a:pathLst>
          </a:custGeom>
          <a:solidFill>
            <a:srgbClr val="43AF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78052" y="1455419"/>
            <a:ext cx="2708275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165735">
              <a:lnSpc>
                <a:spcPct val="130000"/>
              </a:lnSpc>
              <a:spcBef>
                <a:spcPts val="25"/>
              </a:spcBef>
            </a:pPr>
            <a:r>
              <a:rPr dirty="0" sz="800" spc="10" b="1">
                <a:solidFill>
                  <a:srgbClr val="85BB24"/>
                </a:solidFill>
                <a:latin typeface="Calibri"/>
                <a:cs typeface="Calibri"/>
              </a:rPr>
              <a:t>A. </a:t>
            </a:r>
            <a:r>
              <a:rPr dirty="0" sz="800" spc="30" b="1">
                <a:solidFill>
                  <a:srgbClr val="85BB24"/>
                </a:solidFill>
                <a:latin typeface="Calibri"/>
                <a:cs typeface="Calibri"/>
              </a:rPr>
              <a:t>Skills </a:t>
            </a:r>
            <a:r>
              <a:rPr dirty="0" sz="800">
                <a:latin typeface="Arial Black"/>
                <a:cs typeface="Arial Black"/>
              </a:rPr>
              <a:t>– </a:t>
            </a:r>
            <a:r>
              <a:rPr dirty="0" sz="800" spc="-90">
                <a:latin typeface="Arial Black"/>
                <a:cs typeface="Arial Black"/>
              </a:rPr>
              <a:t>The </a:t>
            </a:r>
            <a:r>
              <a:rPr dirty="0" sz="800" spc="-114">
                <a:latin typeface="Arial Black"/>
                <a:cs typeface="Arial Black"/>
              </a:rPr>
              <a:t>IT </a:t>
            </a:r>
            <a:r>
              <a:rPr dirty="0" sz="800" spc="-95">
                <a:latin typeface="Arial Black"/>
                <a:cs typeface="Arial Black"/>
              </a:rPr>
              <a:t>Team </a:t>
            </a:r>
            <a:r>
              <a:rPr dirty="0" sz="800" spc="-85">
                <a:latin typeface="Arial Black"/>
                <a:cs typeface="Arial Black"/>
              </a:rPr>
              <a:t>is </a:t>
            </a:r>
            <a:r>
              <a:rPr dirty="0" sz="800" spc="-60">
                <a:latin typeface="Arial Black"/>
                <a:cs typeface="Arial Black"/>
              </a:rPr>
              <a:t>not </a:t>
            </a:r>
            <a:r>
              <a:rPr dirty="0" sz="800" spc="-55">
                <a:latin typeface="Arial Black"/>
                <a:cs typeface="Arial Black"/>
              </a:rPr>
              <a:t>equipped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65">
                <a:latin typeface="Arial Black"/>
                <a:cs typeface="Arial Black"/>
              </a:rPr>
              <a:t>the </a:t>
            </a:r>
            <a:r>
              <a:rPr dirty="0" sz="800" spc="-95">
                <a:latin typeface="Arial Black"/>
                <a:cs typeface="Arial Black"/>
              </a:rPr>
              <a:t>skills 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80">
                <a:latin typeface="Arial Black"/>
                <a:cs typeface="Arial Black"/>
              </a:rPr>
              <a:t>manage </a:t>
            </a:r>
            <a:r>
              <a:rPr dirty="0" sz="800" spc="-65">
                <a:latin typeface="Arial Black"/>
                <a:cs typeface="Arial Black"/>
              </a:rPr>
              <a:t>the transition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65">
                <a:latin typeface="Arial Black"/>
                <a:cs typeface="Arial Black"/>
              </a:rPr>
              <a:t>the Cloud</a:t>
            </a:r>
            <a:r>
              <a:rPr dirty="0" sz="800" spc="-30">
                <a:latin typeface="Arial Black"/>
                <a:cs typeface="Arial Black"/>
              </a:rPr>
              <a:t> </a:t>
            </a:r>
            <a:r>
              <a:rPr dirty="0" sz="800" spc="-65">
                <a:latin typeface="Arial Black"/>
                <a:cs typeface="Arial Black"/>
              </a:rPr>
              <a:t>Platform.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052" y="5265420"/>
            <a:ext cx="2708275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009A44"/>
                </a:solidFill>
                <a:latin typeface="Calibri"/>
                <a:cs typeface="Calibri"/>
              </a:rPr>
              <a:t>I. </a:t>
            </a:r>
            <a:r>
              <a:rPr dirty="0" sz="800" spc="40" b="1">
                <a:solidFill>
                  <a:srgbClr val="009A44"/>
                </a:solidFill>
                <a:latin typeface="Calibri"/>
                <a:cs typeface="Calibri"/>
              </a:rPr>
              <a:t>Vendor </a:t>
            </a:r>
            <a:r>
              <a:rPr dirty="0" sz="800" spc="35" b="1">
                <a:solidFill>
                  <a:srgbClr val="009A44"/>
                </a:solidFill>
                <a:latin typeface="Calibri"/>
                <a:cs typeface="Calibri"/>
              </a:rPr>
              <a:t>Lock-In </a:t>
            </a:r>
            <a:r>
              <a:rPr dirty="0" sz="800">
                <a:latin typeface="Arial Black"/>
                <a:cs typeface="Arial Black"/>
              </a:rPr>
              <a:t>– </a:t>
            </a:r>
            <a:r>
              <a:rPr dirty="0" sz="800" spc="-65">
                <a:latin typeface="Arial Black"/>
                <a:cs typeface="Arial Black"/>
              </a:rPr>
              <a:t>Movement </a:t>
            </a:r>
            <a:r>
              <a:rPr dirty="0" sz="800" spc="-50">
                <a:latin typeface="Arial Black"/>
                <a:cs typeface="Arial Black"/>
              </a:rPr>
              <a:t>of</a:t>
            </a:r>
            <a:r>
              <a:rPr dirty="0" sz="800" spc="-200">
                <a:latin typeface="Arial Black"/>
                <a:cs typeface="Arial Black"/>
              </a:rPr>
              <a:t> </a:t>
            </a:r>
            <a:r>
              <a:rPr dirty="0" sz="800" spc="-70">
                <a:latin typeface="Arial Black"/>
                <a:cs typeface="Arial Black"/>
              </a:rPr>
              <a:t>an </a:t>
            </a:r>
            <a:r>
              <a:rPr dirty="0" sz="800" spc="-65">
                <a:latin typeface="Arial Black"/>
                <a:cs typeface="Arial Black"/>
              </a:rPr>
              <a:t>entire</a:t>
            </a:r>
            <a:endParaRPr sz="800">
              <a:latin typeface="Arial Black"/>
              <a:cs typeface="Arial Black"/>
            </a:endParaRPr>
          </a:p>
          <a:p>
            <a:pPr marL="72390" marR="191770">
              <a:lnSpc>
                <a:spcPct val="130000"/>
              </a:lnSpc>
            </a:pPr>
            <a:r>
              <a:rPr dirty="0" sz="800" spc="-60">
                <a:latin typeface="Arial Black"/>
                <a:cs typeface="Arial Black"/>
              </a:rPr>
              <a:t>environment to </a:t>
            </a:r>
            <a:r>
              <a:rPr dirty="0" sz="800" spc="-65">
                <a:latin typeface="Arial Black"/>
                <a:cs typeface="Arial Black"/>
              </a:rPr>
              <a:t>Cloud </a:t>
            </a:r>
            <a:r>
              <a:rPr dirty="0" sz="800" spc="-90">
                <a:latin typeface="Arial Black"/>
                <a:cs typeface="Arial Black"/>
              </a:rPr>
              <a:t>creates a </a:t>
            </a:r>
            <a:r>
              <a:rPr dirty="0" sz="800" spc="-75">
                <a:latin typeface="Arial Black"/>
                <a:cs typeface="Arial Black"/>
              </a:rPr>
              <a:t>dependency </a:t>
            </a:r>
            <a:r>
              <a:rPr dirty="0" sz="800" spc="-50">
                <a:latin typeface="Arial Black"/>
                <a:cs typeface="Arial Black"/>
              </a:rPr>
              <a:t>on </a:t>
            </a:r>
            <a:r>
              <a:rPr dirty="0" sz="800" spc="-65">
                <a:latin typeface="Arial Black"/>
                <a:cs typeface="Arial Black"/>
              </a:rPr>
              <a:t>the  </a:t>
            </a:r>
            <a:r>
              <a:rPr dirty="0" sz="800" spc="-55">
                <a:latin typeface="Arial Black"/>
                <a:cs typeface="Arial Black"/>
              </a:rPr>
              <a:t>provider.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052" y="5783579"/>
            <a:ext cx="2708275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72390" marR="239395">
              <a:lnSpc>
                <a:spcPct val="130000"/>
              </a:lnSpc>
              <a:spcBef>
                <a:spcPts val="450"/>
              </a:spcBef>
            </a:pPr>
            <a:r>
              <a:rPr dirty="0" sz="800" spc="-20" b="1">
                <a:solidFill>
                  <a:srgbClr val="009A44"/>
                </a:solidFill>
                <a:latin typeface="Calibri"/>
                <a:cs typeface="Calibri"/>
              </a:rPr>
              <a:t>J.</a:t>
            </a:r>
            <a:r>
              <a:rPr dirty="0" sz="800" spc="-5" b="1">
                <a:solidFill>
                  <a:srgbClr val="009A44"/>
                </a:solidFill>
                <a:latin typeface="Calibri"/>
                <a:cs typeface="Calibri"/>
              </a:rPr>
              <a:t> </a:t>
            </a:r>
            <a:r>
              <a:rPr dirty="0" sz="800" spc="55" b="1">
                <a:solidFill>
                  <a:srgbClr val="009A44"/>
                </a:solidFill>
                <a:latin typeface="Calibri"/>
                <a:cs typeface="Calibri"/>
              </a:rPr>
              <a:t>Changes</a:t>
            </a:r>
            <a:r>
              <a:rPr dirty="0" sz="800" spc="-25" b="1">
                <a:solidFill>
                  <a:srgbClr val="009A44"/>
                </a:solidFill>
                <a:latin typeface="Calibri"/>
                <a:cs typeface="Calibri"/>
              </a:rPr>
              <a:t> </a:t>
            </a:r>
            <a:r>
              <a:rPr dirty="0" sz="800" spc="30" b="1">
                <a:solidFill>
                  <a:srgbClr val="009A44"/>
                </a:solidFill>
                <a:latin typeface="Calibri"/>
                <a:cs typeface="Calibri"/>
              </a:rPr>
              <a:t>to</a:t>
            </a:r>
            <a:r>
              <a:rPr dirty="0" sz="800" spc="-10" b="1">
                <a:solidFill>
                  <a:srgbClr val="009A44"/>
                </a:solidFill>
                <a:latin typeface="Calibri"/>
                <a:cs typeface="Calibri"/>
              </a:rPr>
              <a:t> </a:t>
            </a:r>
            <a:r>
              <a:rPr dirty="0" sz="800" spc="55" b="1">
                <a:solidFill>
                  <a:srgbClr val="009A44"/>
                </a:solidFill>
                <a:latin typeface="Calibri"/>
                <a:cs typeface="Calibri"/>
              </a:rPr>
              <a:t>Cloud</a:t>
            </a:r>
            <a:r>
              <a:rPr dirty="0" sz="800" spc="-45" b="1">
                <a:solidFill>
                  <a:srgbClr val="009A44"/>
                </a:solidFill>
                <a:latin typeface="Calibri"/>
                <a:cs typeface="Calibri"/>
              </a:rPr>
              <a:t> </a:t>
            </a:r>
            <a:r>
              <a:rPr dirty="0" sz="800" spc="50" b="1">
                <a:solidFill>
                  <a:srgbClr val="009A44"/>
                </a:solidFill>
                <a:latin typeface="Calibri"/>
                <a:cs typeface="Calibri"/>
              </a:rPr>
              <a:t>Costs</a:t>
            </a:r>
            <a:r>
              <a:rPr dirty="0" sz="800" spc="-20" b="1">
                <a:solidFill>
                  <a:srgbClr val="009A44"/>
                </a:solidFill>
                <a:latin typeface="Calibri"/>
                <a:cs typeface="Calibri"/>
              </a:rPr>
              <a:t> </a:t>
            </a:r>
            <a:r>
              <a:rPr dirty="0" sz="800">
                <a:latin typeface="Arial Black"/>
                <a:cs typeface="Arial Black"/>
              </a:rPr>
              <a:t>–</a:t>
            </a:r>
            <a:r>
              <a:rPr dirty="0" sz="800" spc="-60">
                <a:latin typeface="Arial Black"/>
                <a:cs typeface="Arial Black"/>
              </a:rPr>
              <a:t> </a:t>
            </a:r>
            <a:r>
              <a:rPr dirty="0" sz="800" spc="-105">
                <a:latin typeface="Arial Black"/>
                <a:cs typeface="Arial Black"/>
              </a:rPr>
              <a:t>Risk</a:t>
            </a:r>
            <a:r>
              <a:rPr dirty="0" sz="800" spc="-60">
                <a:latin typeface="Arial Black"/>
                <a:cs typeface="Arial Black"/>
              </a:rPr>
              <a:t> </a:t>
            </a:r>
            <a:r>
              <a:rPr dirty="0" sz="800" spc="-70">
                <a:latin typeface="Arial Black"/>
                <a:cs typeface="Arial Black"/>
              </a:rPr>
              <a:t>that</a:t>
            </a:r>
            <a:r>
              <a:rPr dirty="0" sz="800" spc="-50">
                <a:latin typeface="Arial Black"/>
                <a:cs typeface="Arial Black"/>
              </a:rPr>
              <a:t> </a:t>
            </a:r>
            <a:r>
              <a:rPr dirty="0" sz="800" spc="-100">
                <a:latin typeface="Arial Black"/>
                <a:cs typeface="Arial Black"/>
              </a:rPr>
              <a:t>costs</a:t>
            </a:r>
            <a:r>
              <a:rPr dirty="0" sz="800" spc="-55">
                <a:latin typeface="Arial Black"/>
                <a:cs typeface="Arial Black"/>
              </a:rPr>
              <a:t> </a:t>
            </a:r>
            <a:r>
              <a:rPr dirty="0" sz="800" spc="-50">
                <a:latin typeface="Arial Black"/>
                <a:cs typeface="Arial Black"/>
              </a:rPr>
              <a:t>of</a:t>
            </a:r>
            <a:r>
              <a:rPr dirty="0" sz="800" spc="-55">
                <a:latin typeface="Arial Black"/>
                <a:cs typeface="Arial Black"/>
              </a:rPr>
              <a:t> </a:t>
            </a:r>
            <a:r>
              <a:rPr dirty="0" sz="800" spc="-65">
                <a:latin typeface="Arial Black"/>
                <a:cs typeface="Arial Black"/>
              </a:rPr>
              <a:t>Cloud  </a:t>
            </a:r>
            <a:r>
              <a:rPr dirty="0" sz="800" spc="-90">
                <a:latin typeface="Arial Black"/>
                <a:cs typeface="Arial Black"/>
              </a:rPr>
              <a:t>services </a:t>
            </a:r>
            <a:r>
              <a:rPr dirty="0" sz="800" spc="-80">
                <a:latin typeface="Arial Black"/>
                <a:cs typeface="Arial Black"/>
              </a:rPr>
              <a:t>will increase, </a:t>
            </a:r>
            <a:r>
              <a:rPr dirty="0" sz="800" spc="-70">
                <a:latin typeface="Arial Black"/>
                <a:cs typeface="Arial Black"/>
              </a:rPr>
              <a:t>straining </a:t>
            </a:r>
            <a:r>
              <a:rPr dirty="0" sz="800" spc="-65">
                <a:latin typeface="Arial Black"/>
                <a:cs typeface="Arial Black"/>
              </a:rPr>
              <a:t>the </a:t>
            </a:r>
            <a:r>
              <a:rPr dirty="0" sz="800" spc="-114">
                <a:latin typeface="Arial Black"/>
                <a:cs typeface="Arial Black"/>
              </a:rPr>
              <a:t>IT</a:t>
            </a:r>
            <a:r>
              <a:rPr dirty="0" sz="800" spc="-30">
                <a:latin typeface="Arial Black"/>
                <a:cs typeface="Arial Black"/>
              </a:rPr>
              <a:t> </a:t>
            </a:r>
            <a:r>
              <a:rPr dirty="0" sz="800" spc="-75">
                <a:latin typeface="Arial Black"/>
                <a:cs typeface="Arial Black"/>
              </a:rPr>
              <a:t>Budget.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8052" y="1865376"/>
            <a:ext cx="2708275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377190">
              <a:lnSpc>
                <a:spcPct val="130000"/>
              </a:lnSpc>
              <a:spcBef>
                <a:spcPts val="25"/>
              </a:spcBef>
            </a:pPr>
            <a:r>
              <a:rPr dirty="0" sz="800" spc="35" b="1">
                <a:solidFill>
                  <a:srgbClr val="85BB24"/>
                </a:solidFill>
                <a:latin typeface="Calibri"/>
                <a:cs typeface="Calibri"/>
              </a:rPr>
              <a:t>B. </a:t>
            </a:r>
            <a:r>
              <a:rPr dirty="0" sz="800" spc="30" b="1">
                <a:solidFill>
                  <a:srgbClr val="85BB24"/>
                </a:solidFill>
                <a:latin typeface="Calibri"/>
                <a:cs typeface="Calibri"/>
              </a:rPr>
              <a:t>Capability </a:t>
            </a:r>
            <a:r>
              <a:rPr dirty="0" sz="800">
                <a:latin typeface="Arial Black"/>
                <a:cs typeface="Arial Black"/>
              </a:rPr>
              <a:t>– </a:t>
            </a:r>
            <a:r>
              <a:rPr dirty="0" sz="800" spc="-70">
                <a:latin typeface="Arial Black"/>
                <a:cs typeface="Arial Black"/>
              </a:rPr>
              <a:t>Unable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65">
                <a:latin typeface="Arial Black"/>
                <a:cs typeface="Arial Black"/>
              </a:rPr>
              <a:t>develop</a:t>
            </a:r>
            <a:r>
              <a:rPr dirty="0" sz="800" spc="-215">
                <a:latin typeface="Arial Black"/>
                <a:cs typeface="Arial Black"/>
              </a:rPr>
              <a:t> </a:t>
            </a:r>
            <a:r>
              <a:rPr dirty="0" sz="800" spc="-85">
                <a:latin typeface="Arial Black"/>
                <a:cs typeface="Arial Black"/>
              </a:rPr>
              <a:t>new </a:t>
            </a:r>
            <a:r>
              <a:rPr dirty="0" sz="800" spc="-80">
                <a:latin typeface="Arial Black"/>
                <a:cs typeface="Arial Black"/>
              </a:rPr>
              <a:t>capability  quickly </a:t>
            </a:r>
            <a:r>
              <a:rPr dirty="0" sz="800" spc="-55">
                <a:latin typeface="Arial Black"/>
                <a:cs typeface="Arial Black"/>
              </a:rPr>
              <a:t>in </a:t>
            </a:r>
            <a:r>
              <a:rPr dirty="0" sz="800" spc="-65">
                <a:latin typeface="Arial Black"/>
                <a:cs typeface="Arial Black"/>
              </a:rPr>
              <a:t>line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60">
                <a:latin typeface="Arial Black"/>
                <a:cs typeface="Arial Black"/>
              </a:rPr>
              <a:t>platform</a:t>
            </a:r>
            <a:r>
              <a:rPr dirty="0" sz="800" spc="-55">
                <a:latin typeface="Arial Black"/>
                <a:cs typeface="Arial Black"/>
              </a:rPr>
              <a:t> </a:t>
            </a:r>
            <a:r>
              <a:rPr dirty="0" sz="800" spc="-65">
                <a:latin typeface="Arial Black"/>
                <a:cs typeface="Arial Black"/>
              </a:rPr>
              <a:t>migration.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8052" y="2275332"/>
            <a:ext cx="2708275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162560">
              <a:lnSpc>
                <a:spcPct val="130000"/>
              </a:lnSpc>
              <a:spcBef>
                <a:spcPts val="20"/>
              </a:spcBef>
            </a:pPr>
            <a:r>
              <a:rPr dirty="0" sz="800" spc="40" b="1">
                <a:solidFill>
                  <a:srgbClr val="85BB24"/>
                </a:solidFill>
                <a:latin typeface="Calibri"/>
                <a:cs typeface="Calibri"/>
              </a:rPr>
              <a:t>C. Future </a:t>
            </a:r>
            <a:r>
              <a:rPr dirty="0" sz="800" spc="50" b="1">
                <a:solidFill>
                  <a:srgbClr val="85BB24"/>
                </a:solidFill>
                <a:latin typeface="Calibri"/>
                <a:cs typeface="Calibri"/>
              </a:rPr>
              <a:t>Needs </a:t>
            </a:r>
            <a:r>
              <a:rPr dirty="0" sz="800">
                <a:latin typeface="Arial Black"/>
                <a:cs typeface="Arial Black"/>
              </a:rPr>
              <a:t>–</a:t>
            </a:r>
            <a:r>
              <a:rPr dirty="0" sz="800" spc="-150">
                <a:latin typeface="Arial Black"/>
                <a:cs typeface="Arial Black"/>
              </a:rPr>
              <a:t> </a:t>
            </a:r>
            <a:r>
              <a:rPr dirty="0" sz="800" spc="-90">
                <a:latin typeface="Arial Black"/>
                <a:cs typeface="Arial Black"/>
              </a:rPr>
              <a:t>The </a:t>
            </a:r>
            <a:r>
              <a:rPr dirty="0" sz="800" spc="-75">
                <a:latin typeface="Arial Black"/>
                <a:cs typeface="Arial Black"/>
              </a:rPr>
              <a:t>University </a:t>
            </a:r>
            <a:r>
              <a:rPr dirty="0" sz="800" spc="-85">
                <a:latin typeface="Arial Black"/>
                <a:cs typeface="Arial Black"/>
              </a:rPr>
              <a:t>is </a:t>
            </a:r>
            <a:r>
              <a:rPr dirty="0" sz="800" spc="-60">
                <a:latin typeface="Arial Black"/>
                <a:cs typeface="Arial Black"/>
              </a:rPr>
              <a:t>not </a:t>
            </a:r>
            <a:r>
              <a:rPr dirty="0" sz="800" spc="-70">
                <a:latin typeface="Arial Black"/>
                <a:cs typeface="Arial Black"/>
              </a:rPr>
              <a:t>able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70">
                <a:latin typeface="Arial Black"/>
                <a:cs typeface="Arial Black"/>
              </a:rPr>
              <a:t>adapt  </a:t>
            </a:r>
            <a:r>
              <a:rPr dirty="0" sz="800" spc="-60">
                <a:latin typeface="Arial Black"/>
                <a:cs typeface="Arial Black"/>
              </a:rPr>
              <a:t>to support </a:t>
            </a:r>
            <a:r>
              <a:rPr dirty="0" sz="800" spc="-70">
                <a:latin typeface="Arial Black"/>
                <a:cs typeface="Arial Black"/>
              </a:rPr>
              <a:t>unanticipated </a:t>
            </a:r>
            <a:r>
              <a:rPr dirty="0" sz="800" spc="-55">
                <a:latin typeface="Arial Black"/>
                <a:cs typeface="Arial Black"/>
              </a:rPr>
              <a:t>future</a:t>
            </a:r>
            <a:r>
              <a:rPr dirty="0" sz="800" spc="-90">
                <a:latin typeface="Arial Black"/>
                <a:cs typeface="Arial Black"/>
              </a:rPr>
              <a:t> </a:t>
            </a:r>
            <a:r>
              <a:rPr dirty="0" sz="800" spc="-70">
                <a:latin typeface="Arial Black"/>
                <a:cs typeface="Arial Black"/>
              </a:rPr>
              <a:t>needs.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719" y="5265420"/>
            <a:ext cx="719455" cy="1001394"/>
          </a:xfrm>
          <a:custGeom>
            <a:avLst/>
            <a:gdLst/>
            <a:ahLst/>
            <a:cxnLst/>
            <a:rect l="l" t="t" r="r" b="b"/>
            <a:pathLst>
              <a:path w="719455" h="1001395">
                <a:moveTo>
                  <a:pt x="0" y="1001267"/>
                </a:moveTo>
                <a:lnTo>
                  <a:pt x="719328" y="1001267"/>
                </a:lnTo>
                <a:lnTo>
                  <a:pt x="719328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solidFill>
            <a:srgbClr val="009A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6719" y="5905601"/>
            <a:ext cx="7194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1050" spc="45" b="1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208" y="5521452"/>
            <a:ext cx="518159" cy="326390"/>
          </a:xfrm>
          <a:custGeom>
            <a:avLst/>
            <a:gdLst/>
            <a:ahLst/>
            <a:cxnLst/>
            <a:rect l="l" t="t" r="r" b="b"/>
            <a:pathLst>
              <a:path w="518159" h="326389">
                <a:moveTo>
                  <a:pt x="518160" y="290880"/>
                </a:moveTo>
                <a:lnTo>
                  <a:pt x="515438" y="304752"/>
                </a:lnTo>
                <a:lnTo>
                  <a:pt x="507963" y="315942"/>
                </a:lnTo>
                <a:lnTo>
                  <a:pt x="496766" y="323415"/>
                </a:lnTo>
                <a:lnTo>
                  <a:pt x="482879" y="326136"/>
                </a:lnTo>
                <a:lnTo>
                  <a:pt x="224111" y="326136"/>
                </a:lnTo>
                <a:lnTo>
                  <a:pt x="91230" y="326136"/>
                </a:lnTo>
                <a:lnTo>
                  <a:pt x="42274" y="326136"/>
                </a:lnTo>
                <a:lnTo>
                  <a:pt x="35280" y="326136"/>
                </a:lnTo>
                <a:lnTo>
                  <a:pt x="21393" y="323415"/>
                </a:lnTo>
                <a:lnTo>
                  <a:pt x="10196" y="315942"/>
                </a:lnTo>
                <a:lnTo>
                  <a:pt x="2721" y="304752"/>
                </a:lnTo>
                <a:lnTo>
                  <a:pt x="0" y="290880"/>
                </a:lnTo>
                <a:lnTo>
                  <a:pt x="272791" y="290880"/>
                </a:lnTo>
                <a:lnTo>
                  <a:pt x="412873" y="290880"/>
                </a:lnTo>
                <a:lnTo>
                  <a:pt x="464483" y="290880"/>
                </a:lnTo>
                <a:lnTo>
                  <a:pt x="471855" y="290880"/>
                </a:lnTo>
                <a:lnTo>
                  <a:pt x="471855" y="122715"/>
                </a:lnTo>
                <a:lnTo>
                  <a:pt x="471855" y="36360"/>
                </a:lnTo>
                <a:lnTo>
                  <a:pt x="471855" y="4545"/>
                </a:lnTo>
                <a:lnTo>
                  <a:pt x="471855" y="0"/>
                </a:lnTo>
                <a:lnTo>
                  <a:pt x="225833" y="0"/>
                </a:lnTo>
                <a:lnTo>
                  <a:pt x="99498" y="0"/>
                </a:lnTo>
                <a:lnTo>
                  <a:pt x="52953" y="0"/>
                </a:lnTo>
                <a:lnTo>
                  <a:pt x="46304" y="0"/>
                </a:lnTo>
                <a:lnTo>
                  <a:pt x="46304" y="145235"/>
                </a:lnTo>
                <a:lnTo>
                  <a:pt x="46304" y="219816"/>
                </a:lnTo>
                <a:lnTo>
                  <a:pt x="46304" y="247293"/>
                </a:lnTo>
                <a:lnTo>
                  <a:pt x="46304" y="251218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663" y="5582411"/>
            <a:ext cx="128270" cy="67310"/>
          </a:xfrm>
          <a:custGeom>
            <a:avLst/>
            <a:gdLst/>
            <a:ahLst/>
            <a:cxnLst/>
            <a:rect l="l" t="t" r="r" b="b"/>
            <a:pathLst>
              <a:path w="128269" h="67310">
                <a:moveTo>
                  <a:pt x="0" y="51409"/>
                </a:moveTo>
                <a:lnTo>
                  <a:pt x="8447" y="31118"/>
                </a:lnTo>
                <a:lnTo>
                  <a:pt x="22898" y="14808"/>
                </a:lnTo>
                <a:lnTo>
                  <a:pt x="41901" y="3946"/>
                </a:lnTo>
                <a:lnTo>
                  <a:pt x="64007" y="0"/>
                </a:lnTo>
                <a:lnTo>
                  <a:pt x="84836" y="3911"/>
                </a:lnTo>
                <a:lnTo>
                  <a:pt x="103184" y="14528"/>
                </a:lnTo>
                <a:lnTo>
                  <a:pt x="117393" y="30175"/>
                </a:lnTo>
                <a:lnTo>
                  <a:pt x="125806" y="49174"/>
                </a:lnTo>
                <a:lnTo>
                  <a:pt x="128016" y="55879"/>
                </a:lnTo>
                <a:lnTo>
                  <a:pt x="128016" y="60350"/>
                </a:lnTo>
                <a:lnTo>
                  <a:pt x="128016" y="6705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0955" y="5606796"/>
            <a:ext cx="53340" cy="35560"/>
          </a:xfrm>
          <a:custGeom>
            <a:avLst/>
            <a:gdLst/>
            <a:ahLst/>
            <a:cxnLst/>
            <a:rect l="l" t="t" r="r" b="b"/>
            <a:pathLst>
              <a:path w="53340" h="35560">
                <a:moveTo>
                  <a:pt x="0" y="4127"/>
                </a:moveTo>
                <a:lnTo>
                  <a:pt x="4445" y="2057"/>
                </a:lnTo>
                <a:lnTo>
                  <a:pt x="11112" y="0"/>
                </a:lnTo>
                <a:lnTo>
                  <a:pt x="15557" y="0"/>
                </a:lnTo>
                <a:lnTo>
                  <a:pt x="22225" y="0"/>
                </a:lnTo>
                <a:lnTo>
                  <a:pt x="51742" y="25003"/>
                </a:lnTo>
                <a:lnTo>
                  <a:pt x="53340" y="35051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7824" y="5687567"/>
            <a:ext cx="50800" cy="53340"/>
          </a:xfrm>
          <a:custGeom>
            <a:avLst/>
            <a:gdLst/>
            <a:ahLst/>
            <a:cxnLst/>
            <a:rect l="l" t="t" r="r" b="b"/>
            <a:pathLst>
              <a:path w="50800" h="53339">
                <a:moveTo>
                  <a:pt x="34988" y="0"/>
                </a:moveTo>
                <a:lnTo>
                  <a:pt x="41065" y="3967"/>
                </a:lnTo>
                <a:lnTo>
                  <a:pt x="45916" y="9334"/>
                </a:lnTo>
                <a:lnTo>
                  <a:pt x="49129" y="15901"/>
                </a:lnTo>
                <a:lnTo>
                  <a:pt x="50291" y="23469"/>
                </a:lnTo>
                <a:lnTo>
                  <a:pt x="47968" y="35337"/>
                </a:lnTo>
                <a:lnTo>
                  <a:pt x="41546" y="44805"/>
                </a:lnTo>
                <a:lnTo>
                  <a:pt x="31845" y="51073"/>
                </a:lnTo>
                <a:lnTo>
                  <a:pt x="19684" y="53339"/>
                </a:lnTo>
                <a:lnTo>
                  <a:pt x="13119" y="53339"/>
                </a:lnTo>
                <a:lnTo>
                  <a:pt x="4368" y="49072"/>
                </a:lnTo>
                <a:lnTo>
                  <a:pt x="0" y="44805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7636" y="57073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4063" y="0"/>
                </a:moveTo>
                <a:lnTo>
                  <a:pt x="6095" y="2032"/>
                </a:lnTo>
                <a:lnTo>
                  <a:pt x="6095" y="4064"/>
                </a:lnTo>
                <a:lnTo>
                  <a:pt x="6095" y="6096"/>
                </a:lnTo>
                <a:lnTo>
                  <a:pt x="6095" y="8128"/>
                </a:lnTo>
                <a:lnTo>
                  <a:pt x="4063" y="12192"/>
                </a:lnTo>
                <a:lnTo>
                  <a:pt x="0" y="1219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6176" y="5646420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2" y="92963"/>
                </a:moveTo>
                <a:lnTo>
                  <a:pt x="81831" y="92963"/>
                </a:lnTo>
                <a:lnTo>
                  <a:pt x="67398" y="92963"/>
                </a:lnTo>
                <a:lnTo>
                  <a:pt x="52966" y="92963"/>
                </a:lnTo>
                <a:lnTo>
                  <a:pt x="46405" y="92963"/>
                </a:lnTo>
                <a:lnTo>
                  <a:pt x="27967" y="89181"/>
                </a:lnTo>
                <a:lnTo>
                  <a:pt x="13258" y="78913"/>
                </a:lnTo>
                <a:lnTo>
                  <a:pt x="3521" y="63779"/>
                </a:lnTo>
                <a:lnTo>
                  <a:pt x="0" y="45402"/>
                </a:lnTo>
                <a:lnTo>
                  <a:pt x="3521" y="27362"/>
                </a:lnTo>
                <a:lnTo>
                  <a:pt x="13258" y="12971"/>
                </a:lnTo>
                <a:lnTo>
                  <a:pt x="27967" y="3445"/>
                </a:lnTo>
                <a:lnTo>
                  <a:pt x="46405" y="0"/>
                </a:lnTo>
                <a:lnTo>
                  <a:pt x="53035" y="0"/>
                </a:lnTo>
                <a:lnTo>
                  <a:pt x="57454" y="0"/>
                </a:lnTo>
                <a:lnTo>
                  <a:pt x="61874" y="2158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4944" y="5669279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20">
                <a:moveTo>
                  <a:pt x="0" y="0"/>
                </a:moveTo>
                <a:lnTo>
                  <a:pt x="4267" y="2540"/>
                </a:lnTo>
                <a:lnTo>
                  <a:pt x="8534" y="5080"/>
                </a:lnTo>
                <a:lnTo>
                  <a:pt x="10668" y="762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0559" y="5678423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90" h="35560">
                <a:moveTo>
                  <a:pt x="21335" y="35051"/>
                </a:moveTo>
                <a:lnTo>
                  <a:pt x="14935" y="35051"/>
                </a:lnTo>
                <a:lnTo>
                  <a:pt x="8534" y="32854"/>
                </a:lnTo>
                <a:lnTo>
                  <a:pt x="6400" y="28473"/>
                </a:lnTo>
                <a:lnTo>
                  <a:pt x="2133" y="24091"/>
                </a:lnTo>
                <a:lnTo>
                  <a:pt x="0" y="19710"/>
                </a:lnTo>
                <a:lnTo>
                  <a:pt x="0" y="13144"/>
                </a:lnTo>
                <a:lnTo>
                  <a:pt x="0" y="8762"/>
                </a:lnTo>
                <a:lnTo>
                  <a:pt x="0" y="2184"/>
                </a:lnTo>
                <a:lnTo>
                  <a:pt x="426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8744" y="5561076"/>
            <a:ext cx="330835" cy="204470"/>
          </a:xfrm>
          <a:custGeom>
            <a:avLst/>
            <a:gdLst/>
            <a:ahLst/>
            <a:cxnLst/>
            <a:rect l="l" t="t" r="r" b="b"/>
            <a:pathLst>
              <a:path w="330834" h="204470">
                <a:moveTo>
                  <a:pt x="277799" y="204215"/>
                </a:moveTo>
                <a:lnTo>
                  <a:pt x="298153" y="199949"/>
                </a:lnTo>
                <a:lnTo>
                  <a:pt x="314998" y="188398"/>
                </a:lnTo>
                <a:lnTo>
                  <a:pt x="326470" y="171436"/>
                </a:lnTo>
                <a:lnTo>
                  <a:pt x="330708" y="150939"/>
                </a:lnTo>
                <a:lnTo>
                  <a:pt x="326470" y="129504"/>
                </a:lnTo>
                <a:lnTo>
                  <a:pt x="314998" y="112647"/>
                </a:lnTo>
                <a:lnTo>
                  <a:pt x="298153" y="101617"/>
                </a:lnTo>
                <a:lnTo>
                  <a:pt x="277799" y="97662"/>
                </a:lnTo>
                <a:lnTo>
                  <a:pt x="275590" y="97662"/>
                </a:lnTo>
                <a:lnTo>
                  <a:pt x="275590" y="95453"/>
                </a:lnTo>
                <a:lnTo>
                  <a:pt x="275590" y="93230"/>
                </a:lnTo>
                <a:lnTo>
                  <a:pt x="268562" y="57124"/>
                </a:lnTo>
                <a:lnTo>
                  <a:pt x="249132" y="27470"/>
                </a:lnTo>
                <a:lnTo>
                  <a:pt x="219783" y="7387"/>
                </a:lnTo>
                <a:lnTo>
                  <a:pt x="182994" y="0"/>
                </a:lnTo>
                <a:lnTo>
                  <a:pt x="154675" y="4721"/>
                </a:lnTo>
                <a:lnTo>
                  <a:pt x="130078" y="17770"/>
                </a:lnTo>
                <a:lnTo>
                  <a:pt x="110440" y="37472"/>
                </a:lnTo>
                <a:lnTo>
                  <a:pt x="97002" y="62153"/>
                </a:lnTo>
                <a:lnTo>
                  <a:pt x="90398" y="59931"/>
                </a:lnTo>
                <a:lnTo>
                  <a:pt x="81572" y="57708"/>
                </a:lnTo>
                <a:lnTo>
                  <a:pt x="72758" y="57708"/>
                </a:lnTo>
                <a:lnTo>
                  <a:pt x="44646" y="63536"/>
                </a:lnTo>
                <a:lnTo>
                  <a:pt x="21496" y="79352"/>
                </a:lnTo>
                <a:lnTo>
                  <a:pt x="5787" y="102660"/>
                </a:lnTo>
                <a:lnTo>
                  <a:pt x="0" y="130962"/>
                </a:lnTo>
                <a:lnTo>
                  <a:pt x="5787" y="160201"/>
                </a:lnTo>
                <a:lnTo>
                  <a:pt x="21496" y="183405"/>
                </a:lnTo>
                <a:lnTo>
                  <a:pt x="44646" y="198701"/>
                </a:lnTo>
                <a:lnTo>
                  <a:pt x="72758" y="204215"/>
                </a:lnTo>
                <a:lnTo>
                  <a:pt x="87605" y="204215"/>
                </a:lnTo>
                <a:lnTo>
                  <a:pt x="107205" y="204215"/>
                </a:lnTo>
                <a:lnTo>
                  <a:pt x="133832" y="204215"/>
                </a:lnTo>
                <a:lnTo>
                  <a:pt x="169760" y="204215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3023" y="1927860"/>
            <a:ext cx="426720" cy="38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2624" y="3662171"/>
            <a:ext cx="2707005" cy="467995"/>
          </a:xfrm>
          <a:custGeom>
            <a:avLst/>
            <a:gdLst/>
            <a:ahLst/>
            <a:cxnLst/>
            <a:rect l="l" t="t" r="r" b="b"/>
            <a:pathLst>
              <a:path w="2707004" h="467995">
                <a:moveTo>
                  <a:pt x="0" y="467867"/>
                </a:moveTo>
                <a:lnTo>
                  <a:pt x="2706624" y="467867"/>
                </a:lnTo>
                <a:lnTo>
                  <a:pt x="2706624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ln w="9144">
            <a:solidFill>
              <a:srgbClr val="43A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2624" y="4180332"/>
            <a:ext cx="2707005" cy="467995"/>
          </a:xfrm>
          <a:custGeom>
            <a:avLst/>
            <a:gdLst/>
            <a:ahLst/>
            <a:cxnLst/>
            <a:rect l="l" t="t" r="r" b="b"/>
            <a:pathLst>
              <a:path w="2707004" h="467995">
                <a:moveTo>
                  <a:pt x="0" y="467868"/>
                </a:moveTo>
                <a:lnTo>
                  <a:pt x="2706624" y="467868"/>
                </a:lnTo>
                <a:lnTo>
                  <a:pt x="2706624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9144">
            <a:solidFill>
              <a:srgbClr val="43AF2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26719" y="3140964"/>
          <a:ext cx="3472815" cy="203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2707004"/>
              </a:tblGrid>
              <a:tr h="46786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050" spc="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43AF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800" spc="3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E.</a:t>
                      </a:r>
                      <a:r>
                        <a:rPr dirty="0" sz="800" spc="-5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Manual</a:t>
                      </a:r>
                      <a:r>
                        <a:rPr dirty="0" sz="800" spc="-15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35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Workload</a:t>
                      </a:r>
                      <a:r>
                        <a:rPr dirty="0" sz="800" spc="-4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800" spc="1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latin typeface="Arial Black"/>
                          <a:cs typeface="Arial Black"/>
                        </a:rPr>
                        <a:t>–</a:t>
                      </a:r>
                      <a:r>
                        <a:rPr dirty="0" sz="800" spc="-85">
                          <a:latin typeface="Arial Black"/>
                          <a:cs typeface="Arial Black"/>
                        </a:rPr>
                        <a:t> Early</a:t>
                      </a:r>
                      <a:r>
                        <a:rPr dirty="0" sz="800" spc="-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migration</a:t>
                      </a:r>
                      <a:endParaRPr sz="800">
                        <a:latin typeface="Arial Black"/>
                        <a:cs typeface="Arial Black"/>
                      </a:endParaRPr>
                    </a:p>
                    <a:p>
                      <a:pPr marL="71120" marR="151130">
                        <a:lnSpc>
                          <a:spcPct val="130000"/>
                        </a:lnSpc>
                      </a:pPr>
                      <a:r>
                        <a:rPr dirty="0" sz="800" spc="-90">
                          <a:latin typeface="Arial Black"/>
                          <a:cs typeface="Arial Black"/>
                        </a:rPr>
                        <a:t>activities </a:t>
                      </a:r>
                      <a:r>
                        <a:rPr dirty="0" sz="800" spc="-80">
                          <a:latin typeface="Arial Black"/>
                          <a:cs typeface="Arial Black"/>
                        </a:rPr>
                        <a:t>may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initially </a:t>
                      </a:r>
                      <a:r>
                        <a:rPr dirty="0" sz="800" spc="-75">
                          <a:latin typeface="Arial Black"/>
                          <a:cs typeface="Arial Black"/>
                        </a:rPr>
                        <a:t>delay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current </a:t>
                      </a:r>
                      <a:r>
                        <a:rPr dirty="0" sz="800" spc="-114">
                          <a:latin typeface="Arial Black"/>
                          <a:cs typeface="Arial Black"/>
                        </a:rPr>
                        <a:t>IT </a:t>
                      </a:r>
                      <a:r>
                        <a:rPr dirty="0" sz="800" spc="-85">
                          <a:latin typeface="Arial Black"/>
                          <a:cs typeface="Arial Black"/>
                        </a:rPr>
                        <a:t>processes </a:t>
                      </a:r>
                      <a:r>
                        <a:rPr dirty="0" sz="800" spc="-60">
                          <a:latin typeface="Arial Black"/>
                          <a:cs typeface="Arial Black"/>
                        </a:rPr>
                        <a:t>and  </a:t>
                      </a:r>
                      <a:r>
                        <a:rPr dirty="0" sz="800" spc="-85">
                          <a:latin typeface="Arial Black"/>
                          <a:cs typeface="Arial Black"/>
                        </a:rPr>
                        <a:t>increase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manual</a:t>
                      </a:r>
                      <a:r>
                        <a:rPr dirty="0" sz="800" spc="-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800" spc="-75">
                          <a:latin typeface="Arial Black"/>
                          <a:cs typeface="Arial Black"/>
                        </a:rPr>
                        <a:t>workloads.</a:t>
                      </a:r>
                      <a:endParaRPr sz="800">
                        <a:latin typeface="Arial Black"/>
                        <a:cs typeface="Arial Black"/>
                      </a:endParaRPr>
                    </a:p>
                  </a:txBody>
                  <a:tcPr marL="0" marR="0" marB="0" marT="13335">
                    <a:lnL w="9525">
                      <a:solidFill>
                        <a:srgbClr val="43AF2A"/>
                      </a:solidFill>
                      <a:prstDash val="solid"/>
                    </a:lnL>
                    <a:lnR w="9525">
                      <a:solidFill>
                        <a:srgbClr val="43AF2A"/>
                      </a:solidFill>
                      <a:prstDash val="solid"/>
                    </a:lnR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  <a:tr h="108508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43AF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 marR="90170">
                        <a:lnSpc>
                          <a:spcPct val="130000"/>
                        </a:lnSpc>
                        <a:spcBef>
                          <a:spcPts val="210"/>
                        </a:spcBef>
                        <a:buAutoNum type="alphaUcPeriod" startAt="6"/>
                        <a:tabLst>
                          <a:tab pos="175260" algn="l"/>
                        </a:tabLst>
                      </a:pPr>
                      <a:r>
                        <a:rPr dirty="0" sz="800" spc="4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Legal Requirements </a:t>
                      </a:r>
                      <a:r>
                        <a:rPr dirty="0" sz="800" spc="35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Mandated </a:t>
                      </a:r>
                      <a:r>
                        <a:rPr dirty="0" sz="800">
                          <a:latin typeface="Arial Black"/>
                          <a:cs typeface="Arial Black"/>
                        </a:rPr>
                        <a:t>– </a:t>
                      </a:r>
                      <a:r>
                        <a:rPr dirty="0" sz="800" spc="-90">
                          <a:latin typeface="Arial Black"/>
                          <a:cs typeface="Arial Black"/>
                        </a:rPr>
                        <a:t>The </a:t>
                      </a:r>
                      <a:r>
                        <a:rPr dirty="0" sz="800" spc="-75">
                          <a:latin typeface="Arial Black"/>
                          <a:cs typeface="Arial Black"/>
                        </a:rPr>
                        <a:t>University  needs </a:t>
                      </a:r>
                      <a:r>
                        <a:rPr dirty="0" sz="800" spc="-60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ensure </a:t>
                      </a:r>
                      <a:r>
                        <a:rPr dirty="0" sz="800" spc="-80">
                          <a:latin typeface="Arial Black"/>
                          <a:cs typeface="Arial Black"/>
                        </a:rPr>
                        <a:t>compliance with changing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regulatory  requirements.</a:t>
                      </a:r>
                      <a:endParaRPr sz="800">
                        <a:latin typeface="Arial Black"/>
                        <a:cs typeface="Arial Black"/>
                      </a:endParaRPr>
                    </a:p>
                    <a:p>
                      <a:pPr marL="71120" marR="353695">
                        <a:lnSpc>
                          <a:spcPct val="130000"/>
                        </a:lnSpc>
                        <a:spcBef>
                          <a:spcPts val="960"/>
                        </a:spcBef>
                        <a:buAutoNum type="alphaUcPeriod" startAt="6"/>
                        <a:tabLst>
                          <a:tab pos="196850" algn="l"/>
                        </a:tabLst>
                      </a:pPr>
                      <a:r>
                        <a:rPr dirty="0" sz="800" spc="3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Security </a:t>
                      </a:r>
                      <a:r>
                        <a:rPr dirty="0" sz="800" spc="45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Breach </a:t>
                      </a:r>
                      <a:r>
                        <a:rPr dirty="0" sz="800">
                          <a:latin typeface="Arial Black"/>
                          <a:cs typeface="Arial Black"/>
                        </a:rPr>
                        <a:t>– </a:t>
                      </a:r>
                      <a:r>
                        <a:rPr dirty="0" sz="800" spc="-85">
                          <a:latin typeface="Arial Black"/>
                          <a:cs typeface="Arial Black"/>
                        </a:rPr>
                        <a:t>Security </a:t>
                      </a:r>
                      <a:r>
                        <a:rPr dirty="0" sz="800" spc="-80">
                          <a:latin typeface="Arial Black"/>
                          <a:cs typeface="Arial Black"/>
                        </a:rPr>
                        <a:t>policies may </a:t>
                      </a:r>
                      <a:r>
                        <a:rPr dirty="0" sz="800" spc="-60">
                          <a:latin typeface="Arial Black"/>
                          <a:cs typeface="Arial Black"/>
                        </a:rPr>
                        <a:t>not</a:t>
                      </a:r>
                      <a:r>
                        <a:rPr dirty="0" sz="800" spc="-18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be 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enforced leading </a:t>
                      </a:r>
                      <a:r>
                        <a:rPr dirty="0" sz="800" spc="-60">
                          <a:latin typeface="Arial Black"/>
                          <a:cs typeface="Arial Black"/>
                        </a:rPr>
                        <a:t>to </a:t>
                      </a:r>
                      <a:r>
                        <a:rPr dirty="0" sz="800" spc="-75">
                          <a:latin typeface="Arial Black"/>
                          <a:cs typeface="Arial Black"/>
                        </a:rPr>
                        <a:t>data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compromise.</a:t>
                      </a:r>
                      <a:endParaRPr sz="800">
                        <a:latin typeface="Arial Black"/>
                        <a:cs typeface="Arial Black"/>
                      </a:endParaRPr>
                    </a:p>
                  </a:txBody>
                  <a:tcPr marL="0" marR="0" marB="0" marT="26670"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  <a:tr h="4678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43AF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800" spc="45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H. </a:t>
                      </a:r>
                      <a:r>
                        <a:rPr dirty="0" sz="800" spc="40" b="1">
                          <a:solidFill>
                            <a:srgbClr val="43AF2A"/>
                          </a:solidFill>
                          <a:latin typeface="Calibri"/>
                          <a:cs typeface="Calibri"/>
                        </a:rPr>
                        <a:t>Procurement </a:t>
                      </a:r>
                      <a:r>
                        <a:rPr dirty="0" sz="800" b="1">
                          <a:solidFill>
                            <a:srgbClr val="1B91C6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dirty="0" sz="800" spc="-105">
                          <a:latin typeface="Arial Black"/>
                          <a:cs typeface="Arial Black"/>
                        </a:rPr>
                        <a:t>Risk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that </a:t>
                      </a:r>
                      <a:r>
                        <a:rPr dirty="0" sz="800" spc="-80">
                          <a:latin typeface="Arial Black"/>
                          <a:cs typeface="Arial Black"/>
                        </a:rPr>
                        <a:t>delays </a:t>
                      </a:r>
                      <a:r>
                        <a:rPr dirty="0" sz="800" spc="-55">
                          <a:latin typeface="Arial Black"/>
                          <a:cs typeface="Arial Black"/>
                        </a:rPr>
                        <a:t>in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approval</a:t>
                      </a:r>
                      <a:r>
                        <a:rPr dirty="0" sz="800" spc="-8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800" spc="-90">
                          <a:latin typeface="Arial Black"/>
                          <a:cs typeface="Arial Black"/>
                        </a:rPr>
                        <a:t>slow</a:t>
                      </a:r>
                      <a:endParaRPr sz="800">
                        <a:latin typeface="Arial Black"/>
                        <a:cs typeface="Arial Black"/>
                      </a:endParaRPr>
                    </a:p>
                    <a:p>
                      <a:pPr marL="74295" marR="156210">
                        <a:lnSpc>
                          <a:spcPct val="130000"/>
                        </a:lnSpc>
                      </a:pPr>
                      <a:r>
                        <a:rPr dirty="0" sz="800" spc="-65">
                          <a:latin typeface="Arial Black"/>
                          <a:cs typeface="Arial Black"/>
                        </a:rPr>
                        <a:t>the procurement </a:t>
                      </a:r>
                      <a:r>
                        <a:rPr dirty="0" sz="800" spc="-85">
                          <a:latin typeface="Arial Black"/>
                          <a:cs typeface="Arial Black"/>
                        </a:rPr>
                        <a:t>process </a:t>
                      </a:r>
                      <a:r>
                        <a:rPr dirty="0" sz="800" spc="-60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800" spc="-75">
                          <a:latin typeface="Arial Black"/>
                          <a:cs typeface="Arial Black"/>
                        </a:rPr>
                        <a:t>reduce </a:t>
                      </a:r>
                      <a:r>
                        <a:rPr dirty="0" sz="800" spc="-65">
                          <a:latin typeface="Arial Black"/>
                          <a:cs typeface="Arial Black"/>
                        </a:rPr>
                        <a:t>the amount </a:t>
                      </a:r>
                      <a:r>
                        <a:rPr dirty="0" sz="800" spc="-50">
                          <a:latin typeface="Arial Black"/>
                          <a:cs typeface="Arial Black"/>
                        </a:rPr>
                        <a:t>of 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time </a:t>
                      </a:r>
                      <a:r>
                        <a:rPr dirty="0" sz="800" spc="-75">
                          <a:latin typeface="Arial Black"/>
                          <a:cs typeface="Arial Black"/>
                        </a:rPr>
                        <a:t>available </a:t>
                      </a:r>
                      <a:r>
                        <a:rPr dirty="0" sz="800" spc="-45">
                          <a:latin typeface="Arial Black"/>
                          <a:cs typeface="Arial Black"/>
                        </a:rPr>
                        <a:t>for</a:t>
                      </a:r>
                      <a:r>
                        <a:rPr dirty="0" sz="800" spc="-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800" spc="-70">
                          <a:latin typeface="Arial Black"/>
                          <a:cs typeface="Arial Black"/>
                        </a:rPr>
                        <a:t>migrations.</a:t>
                      </a:r>
                      <a:endParaRPr sz="800">
                        <a:latin typeface="Arial Black"/>
                        <a:cs typeface="Arial Black"/>
                      </a:endParaRPr>
                    </a:p>
                  </a:txBody>
                  <a:tcPr marL="0" marR="0" marB="0" marT="13970">
                    <a:lnL w="9525">
                      <a:solidFill>
                        <a:srgbClr val="43AF2A"/>
                      </a:solidFill>
                      <a:prstDash val="solid"/>
                    </a:lnL>
                    <a:lnR w="9525">
                      <a:solidFill>
                        <a:srgbClr val="43AF2A"/>
                      </a:solidFill>
                      <a:prstDash val="solid"/>
                    </a:lnR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533400" y="3881628"/>
            <a:ext cx="495300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78052" y="2685288"/>
            <a:ext cx="2708275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193675">
              <a:lnSpc>
                <a:spcPct val="130000"/>
              </a:lnSpc>
              <a:spcBef>
                <a:spcPts val="20"/>
              </a:spcBef>
            </a:pPr>
            <a:r>
              <a:rPr dirty="0" sz="800" spc="40" b="1">
                <a:solidFill>
                  <a:srgbClr val="85BB24"/>
                </a:solidFill>
                <a:latin typeface="Calibri"/>
                <a:cs typeface="Calibri"/>
              </a:rPr>
              <a:t>D. </a:t>
            </a:r>
            <a:r>
              <a:rPr dirty="0" sz="800" spc="35" b="1">
                <a:solidFill>
                  <a:srgbClr val="85BB24"/>
                </a:solidFill>
                <a:latin typeface="Calibri"/>
                <a:cs typeface="Calibri"/>
              </a:rPr>
              <a:t>Risk Averse </a:t>
            </a:r>
            <a:r>
              <a:rPr dirty="0" sz="800" spc="40" b="1">
                <a:solidFill>
                  <a:srgbClr val="85BB24"/>
                </a:solidFill>
                <a:latin typeface="Calibri"/>
                <a:cs typeface="Calibri"/>
              </a:rPr>
              <a:t>Culture </a:t>
            </a:r>
            <a:r>
              <a:rPr dirty="0" sz="800">
                <a:latin typeface="Arial Black"/>
                <a:cs typeface="Arial Black"/>
              </a:rPr>
              <a:t>–</a:t>
            </a:r>
            <a:r>
              <a:rPr dirty="0" sz="800" spc="-170">
                <a:latin typeface="Arial Black"/>
                <a:cs typeface="Arial Black"/>
              </a:rPr>
              <a:t> </a:t>
            </a:r>
            <a:r>
              <a:rPr dirty="0" sz="800" spc="-90">
                <a:latin typeface="Arial Black"/>
                <a:cs typeface="Arial Black"/>
              </a:rPr>
              <a:t>The </a:t>
            </a:r>
            <a:r>
              <a:rPr dirty="0" sz="800" spc="-114">
                <a:latin typeface="Arial Black"/>
                <a:cs typeface="Arial Black"/>
              </a:rPr>
              <a:t>IT </a:t>
            </a:r>
            <a:r>
              <a:rPr dirty="0" sz="800" spc="-75">
                <a:latin typeface="Arial Black"/>
                <a:cs typeface="Arial Black"/>
              </a:rPr>
              <a:t>team </a:t>
            </a:r>
            <a:r>
              <a:rPr dirty="0" sz="800" spc="-85">
                <a:latin typeface="Arial Black"/>
                <a:cs typeface="Arial Black"/>
              </a:rPr>
              <a:t>is </a:t>
            </a:r>
            <a:r>
              <a:rPr dirty="0" sz="800" spc="-80">
                <a:latin typeface="Arial Black"/>
                <a:cs typeface="Arial Black"/>
              </a:rPr>
              <a:t>averse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65">
                <a:latin typeface="Arial Black"/>
                <a:cs typeface="Arial Black"/>
              </a:rPr>
              <a:t>the  </a:t>
            </a:r>
            <a:r>
              <a:rPr dirty="0" sz="800" spc="-85">
                <a:latin typeface="Arial Black"/>
                <a:cs typeface="Arial Black"/>
              </a:rPr>
              <a:t>change </a:t>
            </a:r>
            <a:r>
              <a:rPr dirty="0" sz="800" spc="-50">
                <a:latin typeface="Arial Black"/>
                <a:cs typeface="Arial Black"/>
              </a:rPr>
              <a:t>from </a:t>
            </a:r>
            <a:r>
              <a:rPr dirty="0" sz="800" spc="-65">
                <a:latin typeface="Arial Black"/>
                <a:cs typeface="Arial Black"/>
              </a:rPr>
              <a:t>the </a:t>
            </a:r>
            <a:r>
              <a:rPr dirty="0" sz="800" spc="-70">
                <a:latin typeface="Arial Black"/>
                <a:cs typeface="Arial Black"/>
              </a:rPr>
              <a:t>current </a:t>
            </a:r>
            <a:r>
              <a:rPr dirty="0" sz="800" spc="-105">
                <a:latin typeface="Arial Black"/>
                <a:cs typeface="Arial Black"/>
              </a:rPr>
              <a:t>ways </a:t>
            </a:r>
            <a:r>
              <a:rPr dirty="0" sz="800" spc="-50">
                <a:latin typeface="Arial Black"/>
                <a:cs typeface="Arial Black"/>
              </a:rPr>
              <a:t>of</a:t>
            </a:r>
            <a:r>
              <a:rPr dirty="0" sz="800" spc="-165">
                <a:latin typeface="Arial Black"/>
                <a:cs typeface="Arial Black"/>
              </a:rPr>
              <a:t> </a:t>
            </a:r>
            <a:r>
              <a:rPr dirty="0" sz="800" spc="-75">
                <a:latin typeface="Arial Black"/>
                <a:cs typeface="Arial Black"/>
              </a:rPr>
              <a:t>working.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1064" y="1046988"/>
            <a:ext cx="3009900" cy="360045"/>
          </a:xfrm>
          <a:prstGeom prst="rect">
            <a:avLst/>
          </a:prstGeom>
          <a:solidFill>
            <a:srgbClr val="56575A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050" spc="30" b="1">
                <a:solidFill>
                  <a:srgbClr val="FFFFFF"/>
                </a:solidFill>
                <a:latin typeface="Calibri"/>
                <a:cs typeface="Calibri"/>
              </a:rPr>
              <a:t>Mitigations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1064" y="1865376"/>
            <a:ext cx="3009900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444500">
              <a:lnSpc>
                <a:spcPct val="130000"/>
              </a:lnSpc>
              <a:spcBef>
                <a:spcPts val="25"/>
              </a:spcBef>
            </a:pPr>
            <a:r>
              <a:rPr dirty="0" sz="800" spc="-65">
                <a:latin typeface="Arial Black"/>
                <a:cs typeface="Arial Black"/>
              </a:rPr>
              <a:t>Develop </a:t>
            </a:r>
            <a:r>
              <a:rPr dirty="0" sz="800" spc="-70">
                <a:latin typeface="Arial Black"/>
                <a:cs typeface="Arial Black"/>
              </a:rPr>
              <a:t>standards </a:t>
            </a:r>
            <a:r>
              <a:rPr dirty="0" sz="800" spc="-60">
                <a:latin typeface="Arial Black"/>
                <a:cs typeface="Arial Black"/>
              </a:rPr>
              <a:t>and </a:t>
            </a:r>
            <a:r>
              <a:rPr dirty="0" sz="800" spc="-55">
                <a:latin typeface="Arial Black"/>
                <a:cs typeface="Arial Black"/>
              </a:rPr>
              <a:t>build </a:t>
            </a:r>
            <a:r>
              <a:rPr dirty="0" sz="800" spc="-70">
                <a:latin typeface="Arial Black"/>
                <a:cs typeface="Arial Black"/>
              </a:rPr>
              <a:t>patterns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65">
                <a:latin typeface="Arial Black"/>
                <a:cs typeface="Arial Black"/>
              </a:rPr>
              <a:t>be </a:t>
            </a:r>
            <a:r>
              <a:rPr dirty="0" sz="800" spc="-70">
                <a:latin typeface="Arial Black"/>
                <a:cs typeface="Arial Black"/>
              </a:rPr>
              <a:t>used </a:t>
            </a:r>
            <a:r>
              <a:rPr dirty="0" sz="800" spc="-45">
                <a:latin typeface="Arial Black"/>
                <a:cs typeface="Arial Black"/>
              </a:rPr>
              <a:t>for  </a:t>
            </a:r>
            <a:r>
              <a:rPr dirty="0" sz="800" spc="-70">
                <a:latin typeface="Arial Black"/>
                <a:cs typeface="Arial Black"/>
              </a:rPr>
              <a:t>application deployments </a:t>
            </a:r>
            <a:r>
              <a:rPr dirty="0" sz="800" spc="-55">
                <a:latin typeface="Arial Black"/>
                <a:cs typeface="Arial Black"/>
              </a:rPr>
              <a:t>in </a:t>
            </a:r>
            <a:r>
              <a:rPr dirty="0" sz="800" spc="-65">
                <a:latin typeface="Arial Black"/>
                <a:cs typeface="Arial Black"/>
              </a:rPr>
              <a:t>the</a:t>
            </a:r>
            <a:r>
              <a:rPr dirty="0" sz="800" spc="-85">
                <a:latin typeface="Arial Black"/>
                <a:cs typeface="Arial Black"/>
              </a:rPr>
              <a:t> </a:t>
            </a:r>
            <a:r>
              <a:rPr dirty="0" sz="800" spc="-65">
                <a:latin typeface="Arial Black"/>
                <a:cs typeface="Arial Black"/>
              </a:rPr>
              <a:t>Cloud.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41064" y="1455419"/>
            <a:ext cx="3009900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390" marR="183515">
              <a:lnSpc>
                <a:spcPct val="130000"/>
              </a:lnSpc>
              <a:spcBef>
                <a:spcPts val="25"/>
              </a:spcBef>
            </a:pPr>
            <a:r>
              <a:rPr dirty="0" sz="800" spc="-80">
                <a:latin typeface="Arial Black"/>
                <a:cs typeface="Arial Black"/>
              </a:rPr>
              <a:t>Establish </a:t>
            </a:r>
            <a:r>
              <a:rPr dirty="0" sz="800" spc="-65">
                <a:latin typeface="Arial Black"/>
                <a:cs typeface="Arial Black"/>
              </a:rPr>
              <a:t>Cloud </a:t>
            </a:r>
            <a:r>
              <a:rPr dirty="0" sz="800" spc="-75">
                <a:latin typeface="Arial Black"/>
                <a:cs typeface="Arial Black"/>
              </a:rPr>
              <a:t>Function </a:t>
            </a:r>
            <a:r>
              <a:rPr dirty="0" sz="800" spc="-60">
                <a:latin typeface="Arial Black"/>
                <a:cs typeface="Arial Black"/>
              </a:rPr>
              <a:t>and </a:t>
            </a:r>
            <a:r>
              <a:rPr dirty="0" sz="800" spc="-65">
                <a:latin typeface="Arial Black"/>
                <a:cs typeface="Arial Black"/>
              </a:rPr>
              <a:t>training </a:t>
            </a:r>
            <a:r>
              <a:rPr dirty="0" sz="800" spc="-60">
                <a:latin typeface="Arial Black"/>
                <a:cs typeface="Arial Black"/>
              </a:rPr>
              <a:t>program </a:t>
            </a:r>
            <a:r>
              <a:rPr dirty="0" sz="800" spc="-55">
                <a:latin typeface="Arial Black"/>
                <a:cs typeface="Arial Black"/>
              </a:rPr>
              <a:t>in </a:t>
            </a:r>
            <a:r>
              <a:rPr dirty="0" sz="800" spc="-65">
                <a:latin typeface="Arial Black"/>
                <a:cs typeface="Arial Black"/>
              </a:rPr>
              <a:t>line </a:t>
            </a:r>
            <a:r>
              <a:rPr dirty="0" sz="800" spc="-80">
                <a:latin typeface="Arial Black"/>
                <a:cs typeface="Arial Black"/>
              </a:rPr>
              <a:t>with  </a:t>
            </a:r>
            <a:r>
              <a:rPr dirty="0" sz="800" spc="-70">
                <a:latin typeface="Arial Black"/>
                <a:cs typeface="Arial Black"/>
              </a:rPr>
              <a:t>recommendations </a:t>
            </a:r>
            <a:r>
              <a:rPr dirty="0" sz="800" spc="-50">
                <a:latin typeface="Arial Black"/>
                <a:cs typeface="Arial Black"/>
              </a:rPr>
              <a:t>from </a:t>
            </a:r>
            <a:r>
              <a:rPr dirty="0" sz="800" spc="-65">
                <a:latin typeface="Arial Black"/>
                <a:cs typeface="Arial Black"/>
              </a:rPr>
              <a:t>the Operating</a:t>
            </a:r>
            <a:r>
              <a:rPr dirty="0" sz="800" spc="-70">
                <a:latin typeface="Arial Black"/>
                <a:cs typeface="Arial Black"/>
              </a:rPr>
              <a:t> </a:t>
            </a:r>
            <a:r>
              <a:rPr dirty="0" sz="800" spc="-60">
                <a:latin typeface="Arial Black"/>
                <a:cs typeface="Arial Black"/>
              </a:rPr>
              <a:t>Model.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41064" y="2275332"/>
            <a:ext cx="3009900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374015">
              <a:lnSpc>
                <a:spcPct val="130000"/>
              </a:lnSpc>
              <a:spcBef>
                <a:spcPts val="20"/>
              </a:spcBef>
            </a:pPr>
            <a:r>
              <a:rPr dirty="0" sz="800" spc="-75">
                <a:latin typeface="Arial Black"/>
                <a:cs typeface="Arial Black"/>
              </a:rPr>
              <a:t>Augment </a:t>
            </a:r>
            <a:r>
              <a:rPr dirty="0" sz="800" spc="-80">
                <a:latin typeface="Arial Black"/>
                <a:cs typeface="Arial Black"/>
              </a:rPr>
              <a:t>capabilities </a:t>
            </a:r>
            <a:r>
              <a:rPr dirty="0" sz="800" spc="-50">
                <a:latin typeface="Arial Black"/>
                <a:cs typeface="Arial Black"/>
              </a:rPr>
              <a:t>of </a:t>
            </a:r>
            <a:r>
              <a:rPr dirty="0" sz="800" spc="-75">
                <a:latin typeface="Arial Black"/>
                <a:cs typeface="Arial Black"/>
              </a:rPr>
              <a:t>University </a:t>
            </a:r>
            <a:r>
              <a:rPr dirty="0" sz="800" spc="-70">
                <a:latin typeface="Arial Black"/>
                <a:cs typeface="Arial Black"/>
              </a:rPr>
              <a:t>staff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75">
                <a:latin typeface="Arial Black"/>
                <a:cs typeface="Arial Black"/>
              </a:rPr>
              <a:t>managed  </a:t>
            </a:r>
            <a:r>
              <a:rPr dirty="0" sz="800" spc="-90">
                <a:latin typeface="Arial Black"/>
                <a:cs typeface="Arial Black"/>
              </a:rPr>
              <a:t>services </a:t>
            </a:r>
            <a:r>
              <a:rPr dirty="0" sz="800" spc="-60">
                <a:latin typeface="Arial Black"/>
                <a:cs typeface="Arial Black"/>
              </a:rPr>
              <a:t>providers and </a:t>
            </a:r>
            <a:r>
              <a:rPr dirty="0" sz="800" spc="-65">
                <a:latin typeface="Arial Black"/>
                <a:cs typeface="Arial Black"/>
              </a:rPr>
              <a:t>partners.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41064" y="5783579"/>
            <a:ext cx="3009900" cy="467995"/>
          </a:xfrm>
          <a:custGeom>
            <a:avLst/>
            <a:gdLst/>
            <a:ahLst/>
            <a:cxnLst/>
            <a:rect l="l" t="t" r="r" b="b"/>
            <a:pathLst>
              <a:path w="3009900" h="467995">
                <a:moveTo>
                  <a:pt x="0" y="467868"/>
                </a:moveTo>
                <a:lnTo>
                  <a:pt x="3009899" y="467868"/>
                </a:lnTo>
                <a:lnTo>
                  <a:pt x="300989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9144">
            <a:solidFill>
              <a:srgbClr val="009A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000880" y="5748934"/>
            <a:ext cx="2621915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800" spc="-75">
                <a:latin typeface="Arial Black"/>
                <a:cs typeface="Arial Black"/>
              </a:rPr>
              <a:t>Negotiate </a:t>
            </a:r>
            <a:r>
              <a:rPr dirty="0" sz="800" spc="-65">
                <a:latin typeface="Arial Black"/>
                <a:cs typeface="Arial Black"/>
              </a:rPr>
              <a:t>price-protection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65">
                <a:latin typeface="Arial Black"/>
                <a:cs typeface="Arial Black"/>
              </a:rPr>
              <a:t>Cloud </a:t>
            </a:r>
            <a:r>
              <a:rPr dirty="0" sz="800" spc="-60">
                <a:latin typeface="Arial Black"/>
                <a:cs typeface="Arial Black"/>
              </a:rPr>
              <a:t>providers </a:t>
            </a:r>
            <a:r>
              <a:rPr dirty="0" sz="800" spc="-55">
                <a:latin typeface="Arial Black"/>
                <a:cs typeface="Arial Black"/>
              </a:rPr>
              <a:t>during  </a:t>
            </a:r>
            <a:r>
              <a:rPr dirty="0" sz="800" spc="-65">
                <a:latin typeface="Arial Black"/>
                <a:cs typeface="Arial Black"/>
              </a:rPr>
              <a:t>procurement </a:t>
            </a:r>
            <a:r>
              <a:rPr dirty="0" sz="800" spc="-85">
                <a:latin typeface="Arial Black"/>
                <a:cs typeface="Arial Black"/>
              </a:rPr>
              <a:t>process </a:t>
            </a:r>
            <a:r>
              <a:rPr dirty="0" sz="800" spc="-60">
                <a:latin typeface="Arial Black"/>
                <a:cs typeface="Arial Black"/>
              </a:rPr>
              <a:t>and </a:t>
            </a:r>
            <a:r>
              <a:rPr dirty="0" sz="800" spc="-70">
                <a:latin typeface="Arial Black"/>
                <a:cs typeface="Arial Black"/>
              </a:rPr>
              <a:t>optimise </a:t>
            </a:r>
            <a:r>
              <a:rPr dirty="0" sz="800" spc="-65">
                <a:latin typeface="Arial Black"/>
                <a:cs typeface="Arial Black"/>
              </a:rPr>
              <a:t>the </a:t>
            </a:r>
            <a:r>
              <a:rPr dirty="0" sz="800" spc="-60">
                <a:latin typeface="Arial Black"/>
                <a:cs typeface="Arial Black"/>
              </a:rPr>
              <a:t>environment  </a:t>
            </a:r>
            <a:r>
              <a:rPr dirty="0" sz="800" spc="-80">
                <a:latin typeface="Arial Black"/>
                <a:cs typeface="Arial Black"/>
              </a:rPr>
              <a:t>against</a:t>
            </a:r>
            <a:r>
              <a:rPr dirty="0" sz="800" spc="-55">
                <a:latin typeface="Arial Black"/>
                <a:cs typeface="Arial Black"/>
              </a:rPr>
              <a:t> </a:t>
            </a:r>
            <a:r>
              <a:rPr dirty="0" sz="800" spc="-90">
                <a:latin typeface="Arial Black"/>
                <a:cs typeface="Arial Black"/>
              </a:rPr>
              <a:t>cost.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41064" y="3662171"/>
            <a:ext cx="3009900" cy="467995"/>
          </a:xfrm>
          <a:custGeom>
            <a:avLst/>
            <a:gdLst/>
            <a:ahLst/>
            <a:cxnLst/>
            <a:rect l="l" t="t" r="r" b="b"/>
            <a:pathLst>
              <a:path w="3009900" h="467995">
                <a:moveTo>
                  <a:pt x="0" y="467867"/>
                </a:moveTo>
                <a:lnTo>
                  <a:pt x="3009899" y="467867"/>
                </a:lnTo>
                <a:lnTo>
                  <a:pt x="30098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ln w="9144">
            <a:solidFill>
              <a:srgbClr val="43A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41064" y="4180332"/>
            <a:ext cx="3009900" cy="467995"/>
          </a:xfrm>
          <a:custGeom>
            <a:avLst/>
            <a:gdLst/>
            <a:ahLst/>
            <a:cxnLst/>
            <a:rect l="l" t="t" r="r" b="b"/>
            <a:pathLst>
              <a:path w="3009900" h="467995">
                <a:moveTo>
                  <a:pt x="0" y="467868"/>
                </a:moveTo>
                <a:lnTo>
                  <a:pt x="3009899" y="467868"/>
                </a:lnTo>
                <a:lnTo>
                  <a:pt x="300989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9144">
            <a:solidFill>
              <a:srgbClr val="43A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41064" y="3145535"/>
            <a:ext cx="3009900" cy="467995"/>
          </a:xfrm>
          <a:custGeom>
            <a:avLst/>
            <a:gdLst/>
            <a:ahLst/>
            <a:cxnLst/>
            <a:rect l="l" t="t" r="r" b="b"/>
            <a:pathLst>
              <a:path w="3009900" h="467995">
                <a:moveTo>
                  <a:pt x="0" y="467868"/>
                </a:moveTo>
                <a:lnTo>
                  <a:pt x="3009899" y="467868"/>
                </a:lnTo>
                <a:lnTo>
                  <a:pt x="300989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9144">
            <a:solidFill>
              <a:srgbClr val="43A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00880" y="3109950"/>
            <a:ext cx="276352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800" spc="-70">
                <a:latin typeface="Arial Black"/>
                <a:cs typeface="Arial Black"/>
              </a:rPr>
              <a:t>Optimise </a:t>
            </a:r>
            <a:r>
              <a:rPr dirty="0" sz="800" spc="-65">
                <a:latin typeface="Arial Black"/>
                <a:cs typeface="Arial Black"/>
              </a:rPr>
              <a:t>Cloud environments </a:t>
            </a:r>
            <a:r>
              <a:rPr dirty="0" sz="800" spc="-45">
                <a:latin typeface="Arial Black"/>
                <a:cs typeface="Arial Black"/>
              </a:rPr>
              <a:t>for </a:t>
            </a:r>
            <a:r>
              <a:rPr dirty="0" sz="800" spc="-65">
                <a:latin typeface="Arial Black"/>
                <a:cs typeface="Arial Black"/>
              </a:rPr>
              <a:t>automation by  developing </a:t>
            </a:r>
            <a:r>
              <a:rPr dirty="0" sz="800" spc="-80">
                <a:latin typeface="Arial Black"/>
                <a:cs typeface="Arial Black"/>
              </a:rPr>
              <a:t>decision </a:t>
            </a:r>
            <a:r>
              <a:rPr dirty="0" sz="800" spc="-75">
                <a:latin typeface="Arial Black"/>
                <a:cs typeface="Arial Black"/>
              </a:rPr>
              <a:t>criteria </a:t>
            </a:r>
            <a:r>
              <a:rPr dirty="0" sz="800" spc="-70">
                <a:latin typeface="Arial Black"/>
                <a:cs typeface="Arial Black"/>
              </a:rPr>
              <a:t>that </a:t>
            </a:r>
            <a:r>
              <a:rPr dirty="0" sz="800" spc="-85">
                <a:latin typeface="Arial Black"/>
                <a:cs typeface="Arial Black"/>
              </a:rPr>
              <a:t>is </a:t>
            </a:r>
            <a:r>
              <a:rPr dirty="0" sz="800" spc="-60">
                <a:latin typeface="Arial Black"/>
                <a:cs typeface="Arial Black"/>
              </a:rPr>
              <a:t>independent </a:t>
            </a:r>
            <a:r>
              <a:rPr dirty="0" sz="800" spc="-50">
                <a:latin typeface="Arial Black"/>
                <a:cs typeface="Arial Black"/>
              </a:rPr>
              <a:t>of </a:t>
            </a:r>
            <a:r>
              <a:rPr dirty="0" sz="800" spc="-55">
                <a:latin typeface="Arial Black"/>
                <a:cs typeface="Arial Black"/>
              </a:rPr>
              <a:t>human  </a:t>
            </a:r>
            <a:r>
              <a:rPr dirty="0" sz="800" spc="-60">
                <a:latin typeface="Arial Black"/>
                <a:cs typeface="Arial Black"/>
              </a:rPr>
              <a:t>intervention.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41064" y="5265420"/>
            <a:ext cx="3009900" cy="467995"/>
          </a:xfrm>
          <a:custGeom>
            <a:avLst/>
            <a:gdLst/>
            <a:ahLst/>
            <a:cxnLst/>
            <a:rect l="l" t="t" r="r" b="b"/>
            <a:pathLst>
              <a:path w="3009900" h="467995">
                <a:moveTo>
                  <a:pt x="0" y="467867"/>
                </a:moveTo>
                <a:lnTo>
                  <a:pt x="3009899" y="467867"/>
                </a:lnTo>
                <a:lnTo>
                  <a:pt x="300989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ln w="9144">
            <a:solidFill>
              <a:srgbClr val="009A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000880" y="5231104"/>
            <a:ext cx="284988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800" spc="-85">
                <a:latin typeface="Arial Black"/>
                <a:cs typeface="Arial Black"/>
              </a:rPr>
              <a:t>Leverage </a:t>
            </a:r>
            <a:r>
              <a:rPr dirty="0" sz="800" spc="-55">
                <a:latin typeface="Arial Black"/>
                <a:cs typeface="Arial Black"/>
              </a:rPr>
              <a:t>non-proprietary </a:t>
            </a:r>
            <a:r>
              <a:rPr dirty="0" sz="800" spc="-65">
                <a:latin typeface="Arial Black"/>
                <a:cs typeface="Arial Black"/>
              </a:rPr>
              <a:t>Cloud </a:t>
            </a:r>
            <a:r>
              <a:rPr dirty="0" sz="800" spc="-90">
                <a:latin typeface="Arial Black"/>
                <a:cs typeface="Arial Black"/>
              </a:rPr>
              <a:t>services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70">
                <a:latin typeface="Arial Black"/>
                <a:cs typeface="Arial Black"/>
              </a:rPr>
              <a:t>enable  </a:t>
            </a:r>
            <a:r>
              <a:rPr dirty="0" sz="800" spc="-65">
                <a:latin typeface="Arial Black"/>
                <a:cs typeface="Arial Black"/>
              </a:rPr>
              <a:t>interoperability </a:t>
            </a:r>
            <a:r>
              <a:rPr dirty="0" sz="800" spc="-60">
                <a:latin typeface="Arial Black"/>
                <a:cs typeface="Arial Black"/>
              </a:rPr>
              <a:t>and </a:t>
            </a:r>
            <a:r>
              <a:rPr dirty="0" sz="800" spc="-70">
                <a:latin typeface="Arial Black"/>
                <a:cs typeface="Arial Black"/>
              </a:rPr>
              <a:t>enable </a:t>
            </a:r>
            <a:r>
              <a:rPr dirty="0" sz="800" spc="-60">
                <a:latin typeface="Arial Black"/>
                <a:cs typeface="Arial Black"/>
              </a:rPr>
              <a:t>multi-Cloud platform to </a:t>
            </a:r>
            <a:r>
              <a:rPr dirty="0" sz="800" spc="-65">
                <a:latin typeface="Arial Black"/>
                <a:cs typeface="Arial Black"/>
              </a:rPr>
              <a:t>prevent  </a:t>
            </a:r>
            <a:r>
              <a:rPr dirty="0" sz="800" spc="-70">
                <a:latin typeface="Arial Black"/>
                <a:cs typeface="Arial Black"/>
              </a:rPr>
              <a:t>lock-in.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41064" y="2685288"/>
            <a:ext cx="3009900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72390" marR="238125">
              <a:lnSpc>
                <a:spcPct val="130000"/>
              </a:lnSpc>
              <a:spcBef>
                <a:spcPts val="20"/>
              </a:spcBef>
            </a:pPr>
            <a:r>
              <a:rPr dirty="0" sz="800" spc="-75">
                <a:latin typeface="Arial Black"/>
                <a:cs typeface="Arial Black"/>
              </a:rPr>
              <a:t>Run </a:t>
            </a:r>
            <a:r>
              <a:rPr dirty="0" sz="800" spc="-85">
                <a:latin typeface="Arial Black"/>
                <a:cs typeface="Arial Black"/>
              </a:rPr>
              <a:t>sessions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70">
                <a:latin typeface="Arial Black"/>
                <a:cs typeface="Arial Black"/>
              </a:rPr>
              <a:t>Senior </a:t>
            </a:r>
            <a:r>
              <a:rPr dirty="0" sz="800" spc="-75">
                <a:latin typeface="Arial Black"/>
                <a:cs typeface="Arial Black"/>
              </a:rPr>
              <a:t>Leadership </a:t>
            </a:r>
            <a:r>
              <a:rPr dirty="0" sz="800" spc="-60">
                <a:latin typeface="Arial Black"/>
                <a:cs typeface="Arial Black"/>
              </a:rPr>
              <a:t>and </a:t>
            </a:r>
            <a:r>
              <a:rPr dirty="0" sz="800" spc="-75">
                <a:latin typeface="Arial Black"/>
                <a:cs typeface="Arial Black"/>
              </a:rPr>
              <a:t>have managers  </a:t>
            </a:r>
            <a:r>
              <a:rPr dirty="0" sz="800" spc="-70">
                <a:latin typeface="Arial Black"/>
                <a:cs typeface="Arial Black"/>
              </a:rPr>
              <a:t>lead </a:t>
            </a:r>
            <a:r>
              <a:rPr dirty="0" sz="800" spc="-65">
                <a:latin typeface="Arial Black"/>
                <a:cs typeface="Arial Black"/>
              </a:rPr>
              <a:t>the </a:t>
            </a:r>
            <a:r>
              <a:rPr dirty="0" sz="800" spc="-80">
                <a:latin typeface="Arial Black"/>
                <a:cs typeface="Arial Black"/>
              </a:rPr>
              <a:t>change. </a:t>
            </a:r>
            <a:r>
              <a:rPr dirty="0" sz="800" spc="-75">
                <a:latin typeface="Arial Black"/>
                <a:cs typeface="Arial Black"/>
              </a:rPr>
              <a:t>Run </a:t>
            </a:r>
            <a:r>
              <a:rPr dirty="0" sz="800" spc="-90">
                <a:latin typeface="Arial Black"/>
                <a:cs typeface="Arial Black"/>
              </a:rPr>
              <a:t>a </a:t>
            </a:r>
            <a:r>
              <a:rPr dirty="0" sz="800" spc="-75">
                <a:latin typeface="Arial Black"/>
                <a:cs typeface="Arial Black"/>
              </a:rPr>
              <a:t>town </a:t>
            </a:r>
            <a:r>
              <a:rPr dirty="0" sz="800" spc="-65">
                <a:latin typeface="Arial Black"/>
                <a:cs typeface="Arial Black"/>
              </a:rPr>
              <a:t>hall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75">
                <a:latin typeface="Arial Black"/>
                <a:cs typeface="Arial Black"/>
              </a:rPr>
              <a:t>all </a:t>
            </a:r>
            <a:r>
              <a:rPr dirty="0" sz="800" spc="-114">
                <a:latin typeface="Arial Black"/>
                <a:cs typeface="Arial Black"/>
              </a:rPr>
              <a:t>IT</a:t>
            </a:r>
            <a:r>
              <a:rPr dirty="0" sz="800" spc="-110">
                <a:latin typeface="Arial Black"/>
                <a:cs typeface="Arial Black"/>
              </a:rPr>
              <a:t> </a:t>
            </a:r>
            <a:r>
              <a:rPr dirty="0" sz="800" spc="-70">
                <a:latin typeface="Arial Black"/>
                <a:cs typeface="Arial Black"/>
              </a:rPr>
              <a:t>staff.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47159" y="4698491"/>
            <a:ext cx="3008630" cy="467995"/>
          </a:xfrm>
          <a:custGeom>
            <a:avLst/>
            <a:gdLst/>
            <a:ahLst/>
            <a:cxnLst/>
            <a:rect l="l" t="t" r="r" b="b"/>
            <a:pathLst>
              <a:path w="3008629" h="467995">
                <a:moveTo>
                  <a:pt x="0" y="467867"/>
                </a:moveTo>
                <a:lnTo>
                  <a:pt x="3008376" y="467867"/>
                </a:lnTo>
                <a:lnTo>
                  <a:pt x="3008376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ln w="9144">
            <a:solidFill>
              <a:srgbClr val="43AF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000880" y="3627856"/>
            <a:ext cx="280606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8770">
              <a:lnSpc>
                <a:spcPct val="130000"/>
              </a:lnSpc>
              <a:spcBef>
                <a:spcPts val="100"/>
              </a:spcBef>
            </a:pPr>
            <a:r>
              <a:rPr dirty="0" sz="800" spc="-75">
                <a:latin typeface="Arial Black"/>
                <a:cs typeface="Arial Black"/>
              </a:rPr>
              <a:t>University </a:t>
            </a:r>
            <a:r>
              <a:rPr dirty="0" sz="800" spc="-80">
                <a:latin typeface="Arial Black"/>
                <a:cs typeface="Arial Black"/>
              </a:rPr>
              <a:t>legal </a:t>
            </a:r>
            <a:r>
              <a:rPr dirty="0" sz="800" spc="-75">
                <a:latin typeface="Arial Black"/>
                <a:cs typeface="Arial Black"/>
              </a:rPr>
              <a:t>team </a:t>
            </a:r>
            <a:r>
              <a:rPr dirty="0" sz="800" spc="-65">
                <a:latin typeface="Arial Black"/>
                <a:cs typeface="Arial Black"/>
              </a:rPr>
              <a:t>be </a:t>
            </a:r>
            <a:r>
              <a:rPr dirty="0" sz="800" spc="-45">
                <a:latin typeface="Arial Black"/>
                <a:cs typeface="Arial Black"/>
              </a:rPr>
              <a:t>up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75">
                <a:latin typeface="Arial Black"/>
                <a:cs typeface="Arial Black"/>
              </a:rPr>
              <a:t>date </a:t>
            </a:r>
            <a:r>
              <a:rPr dirty="0" sz="800" spc="-50">
                <a:latin typeface="Arial Black"/>
                <a:cs typeface="Arial Black"/>
              </a:rPr>
              <a:t>on </a:t>
            </a:r>
            <a:r>
              <a:rPr dirty="0" sz="800" spc="-65">
                <a:latin typeface="Arial Black"/>
                <a:cs typeface="Arial Black"/>
              </a:rPr>
              <a:t>Cloud </a:t>
            </a:r>
            <a:r>
              <a:rPr dirty="0" sz="800" spc="-90">
                <a:latin typeface="Arial Black"/>
                <a:cs typeface="Arial Black"/>
              </a:rPr>
              <a:t>service  </a:t>
            </a:r>
            <a:r>
              <a:rPr dirty="0" sz="800" spc="-60">
                <a:latin typeface="Arial Black"/>
                <a:cs typeface="Arial Black"/>
              </a:rPr>
              <a:t>adoption and </a:t>
            </a:r>
            <a:r>
              <a:rPr dirty="0" sz="800" spc="-80">
                <a:latin typeface="Arial Black"/>
                <a:cs typeface="Arial Black"/>
              </a:rPr>
              <a:t>conduct </a:t>
            </a:r>
            <a:r>
              <a:rPr dirty="0" sz="800" spc="-65">
                <a:latin typeface="Arial Black"/>
                <a:cs typeface="Arial Black"/>
              </a:rPr>
              <a:t>regular </a:t>
            </a:r>
            <a:r>
              <a:rPr dirty="0" sz="800" spc="-70">
                <a:latin typeface="Arial Black"/>
                <a:cs typeface="Arial Black"/>
              </a:rPr>
              <a:t>audits </a:t>
            </a:r>
            <a:r>
              <a:rPr dirty="0" sz="800" spc="-50">
                <a:latin typeface="Arial Black"/>
                <a:cs typeface="Arial Black"/>
              </a:rPr>
              <a:t>of </a:t>
            </a:r>
            <a:r>
              <a:rPr dirty="0" sz="800" spc="-65">
                <a:latin typeface="Arial Black"/>
                <a:cs typeface="Arial Black"/>
              </a:rPr>
              <a:t>the Cloud  </a:t>
            </a:r>
            <a:r>
              <a:rPr dirty="0" sz="800" spc="-75">
                <a:latin typeface="Arial Black"/>
                <a:cs typeface="Arial Black"/>
              </a:rPr>
              <a:t>Enablement Function </a:t>
            </a:r>
            <a:r>
              <a:rPr dirty="0" sz="800" spc="-45">
                <a:latin typeface="Arial Black"/>
                <a:cs typeface="Arial Black"/>
              </a:rPr>
              <a:t>for</a:t>
            </a:r>
            <a:r>
              <a:rPr dirty="0" sz="800" spc="-70">
                <a:latin typeface="Arial Black"/>
                <a:cs typeface="Arial Black"/>
              </a:rPr>
              <a:t> </a:t>
            </a:r>
            <a:r>
              <a:rPr dirty="0" sz="800" spc="-80">
                <a:latin typeface="Arial Black"/>
                <a:cs typeface="Arial Black"/>
              </a:rPr>
              <a:t>compliance.</a:t>
            </a:r>
            <a:endParaRPr sz="800">
              <a:latin typeface="Arial Black"/>
              <a:cs typeface="Arial Black"/>
            </a:endParaRPr>
          </a:p>
          <a:p>
            <a:pPr marL="12700" marR="99695">
              <a:lnSpc>
                <a:spcPct val="130000"/>
              </a:lnSpc>
              <a:spcBef>
                <a:spcPts val="330"/>
              </a:spcBef>
            </a:pPr>
            <a:r>
              <a:rPr dirty="0" sz="800" spc="-60">
                <a:latin typeface="Arial Black"/>
                <a:cs typeface="Arial Black"/>
              </a:rPr>
              <a:t>Define and </a:t>
            </a:r>
            <a:r>
              <a:rPr dirty="0" sz="800" spc="-40">
                <a:latin typeface="Arial Black"/>
                <a:cs typeface="Arial Black"/>
              </a:rPr>
              <a:t>run </a:t>
            </a:r>
            <a:r>
              <a:rPr dirty="0" sz="800" spc="-65">
                <a:latin typeface="Arial Black"/>
                <a:cs typeface="Arial Black"/>
              </a:rPr>
              <a:t>regular </a:t>
            </a:r>
            <a:r>
              <a:rPr dirty="0" sz="800" spc="-80">
                <a:latin typeface="Arial Black"/>
                <a:cs typeface="Arial Black"/>
              </a:rPr>
              <a:t>security </a:t>
            </a:r>
            <a:r>
              <a:rPr dirty="0" sz="800" spc="-70">
                <a:latin typeface="Arial Black"/>
                <a:cs typeface="Arial Black"/>
              </a:rPr>
              <a:t>audits </a:t>
            </a:r>
            <a:r>
              <a:rPr dirty="0" sz="800" spc="-60">
                <a:latin typeface="Arial Black"/>
                <a:cs typeface="Arial Black"/>
              </a:rPr>
              <a:t>and </a:t>
            </a:r>
            <a:r>
              <a:rPr dirty="0" sz="800" spc="-65">
                <a:latin typeface="Arial Black"/>
                <a:cs typeface="Arial Black"/>
              </a:rPr>
              <a:t>penetration  </a:t>
            </a:r>
            <a:r>
              <a:rPr dirty="0" sz="800" spc="-80">
                <a:latin typeface="Arial Black"/>
                <a:cs typeface="Arial Black"/>
              </a:rPr>
              <a:t>testing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65">
                <a:latin typeface="Arial Black"/>
                <a:cs typeface="Arial Black"/>
              </a:rPr>
              <a:t>ensure Cloud </a:t>
            </a:r>
            <a:r>
              <a:rPr dirty="0" sz="800" spc="-80">
                <a:latin typeface="Arial Black"/>
                <a:cs typeface="Arial Black"/>
              </a:rPr>
              <a:t>security </a:t>
            </a:r>
            <a:r>
              <a:rPr dirty="0" sz="800" spc="-85">
                <a:latin typeface="Arial Black"/>
                <a:cs typeface="Arial Black"/>
              </a:rPr>
              <a:t>is </a:t>
            </a:r>
            <a:r>
              <a:rPr dirty="0" sz="800" spc="-65">
                <a:latin typeface="Arial Black"/>
                <a:cs typeface="Arial Black"/>
              </a:rPr>
              <a:t>maintained </a:t>
            </a:r>
            <a:r>
              <a:rPr dirty="0" sz="800" spc="-95">
                <a:latin typeface="Arial Black"/>
                <a:cs typeface="Arial Black"/>
              </a:rPr>
              <a:t>across </a:t>
            </a:r>
            <a:r>
              <a:rPr dirty="0" sz="800" spc="-65">
                <a:latin typeface="Arial Black"/>
                <a:cs typeface="Arial Black"/>
              </a:rPr>
              <a:t>the  </a:t>
            </a:r>
            <a:r>
              <a:rPr dirty="0" sz="800" spc="-75">
                <a:latin typeface="Arial Black"/>
                <a:cs typeface="Arial Black"/>
              </a:rPr>
              <a:t>network.</a:t>
            </a:r>
            <a:endParaRPr sz="800">
              <a:latin typeface="Arial Black"/>
              <a:cs typeface="Arial Black"/>
            </a:endParaRPr>
          </a:p>
          <a:p>
            <a:pPr marL="18415" marR="5080">
              <a:lnSpc>
                <a:spcPct val="130000"/>
              </a:lnSpc>
              <a:spcBef>
                <a:spcPts val="335"/>
              </a:spcBef>
            </a:pPr>
            <a:r>
              <a:rPr dirty="0" sz="800" spc="-65">
                <a:latin typeface="Arial Black"/>
                <a:cs typeface="Arial Black"/>
              </a:rPr>
              <a:t>Migration </a:t>
            </a:r>
            <a:r>
              <a:rPr dirty="0" sz="800" spc="-55">
                <a:latin typeface="Arial Black"/>
                <a:cs typeface="Arial Black"/>
              </a:rPr>
              <a:t>partner </a:t>
            </a:r>
            <a:r>
              <a:rPr dirty="0" sz="800" spc="-60">
                <a:latin typeface="Arial Black"/>
                <a:cs typeface="Arial Black"/>
              </a:rPr>
              <a:t>to </a:t>
            </a:r>
            <a:r>
              <a:rPr dirty="0" sz="800" spc="-85">
                <a:latin typeface="Arial Black"/>
                <a:cs typeface="Arial Black"/>
              </a:rPr>
              <a:t>work </a:t>
            </a:r>
            <a:r>
              <a:rPr dirty="0" sz="800" spc="-90">
                <a:latin typeface="Arial Black"/>
                <a:cs typeface="Arial Black"/>
              </a:rPr>
              <a:t>closely </a:t>
            </a:r>
            <a:r>
              <a:rPr dirty="0" sz="800" spc="-80">
                <a:latin typeface="Arial Black"/>
                <a:cs typeface="Arial Black"/>
              </a:rPr>
              <a:t>with </a:t>
            </a:r>
            <a:r>
              <a:rPr dirty="0" sz="800" spc="-65">
                <a:latin typeface="Arial Black"/>
                <a:cs typeface="Arial Black"/>
              </a:rPr>
              <a:t>procurement </a:t>
            </a:r>
            <a:r>
              <a:rPr dirty="0" sz="800" spc="-60">
                <a:latin typeface="Arial Black"/>
                <a:cs typeface="Arial Black"/>
              </a:rPr>
              <a:t>to  provide </a:t>
            </a:r>
            <a:r>
              <a:rPr dirty="0" sz="800" spc="-75">
                <a:latin typeface="Arial Black"/>
                <a:cs typeface="Arial Black"/>
              </a:rPr>
              <a:t>all </a:t>
            </a:r>
            <a:r>
              <a:rPr dirty="0" sz="800" spc="-55">
                <a:latin typeface="Arial Black"/>
                <a:cs typeface="Arial Black"/>
              </a:rPr>
              <a:t>required information in </a:t>
            </a:r>
            <a:r>
              <a:rPr dirty="0" sz="800" spc="-90">
                <a:latin typeface="Arial Black"/>
                <a:cs typeface="Arial Black"/>
              </a:rPr>
              <a:t>a </a:t>
            </a:r>
            <a:r>
              <a:rPr dirty="0" sz="800" spc="-75">
                <a:latin typeface="Arial Black"/>
                <a:cs typeface="Arial Black"/>
              </a:rPr>
              <a:t>timely </a:t>
            </a:r>
            <a:r>
              <a:rPr dirty="0" sz="800" spc="-60">
                <a:latin typeface="Arial Black"/>
                <a:cs typeface="Arial Black"/>
              </a:rPr>
              <a:t>manner, not to  </a:t>
            </a:r>
            <a:r>
              <a:rPr dirty="0" sz="800" spc="-95">
                <a:latin typeface="Arial Black"/>
                <a:cs typeface="Arial Black"/>
              </a:rPr>
              <a:t>exceed </a:t>
            </a:r>
            <a:r>
              <a:rPr dirty="0" sz="800" spc="-75">
                <a:latin typeface="Arial Black"/>
                <a:cs typeface="Arial Black"/>
              </a:rPr>
              <a:t>2</a:t>
            </a:r>
            <a:r>
              <a:rPr dirty="0" sz="800" spc="-45">
                <a:latin typeface="Arial Black"/>
                <a:cs typeface="Arial Black"/>
              </a:rPr>
              <a:t> </a:t>
            </a:r>
            <a:r>
              <a:rPr dirty="0" sz="800" spc="-75">
                <a:latin typeface="Arial Black"/>
                <a:cs typeface="Arial Black"/>
              </a:rPr>
              <a:t>days.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77681" y="3864051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FFCD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77681" y="4786909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85BB2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354436" y="4786909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FFCD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72346" y="1538300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FFCD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349103" y="1538300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DA291C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872346" y="2461082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85BB2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349103" y="2461082"/>
            <a:ext cx="1477010" cy="923290"/>
          </a:xfrm>
          <a:custGeom>
            <a:avLst/>
            <a:gdLst/>
            <a:ahLst/>
            <a:cxnLst/>
            <a:rect l="l" t="t" r="r" b="b"/>
            <a:pathLst>
              <a:path w="1477009" h="923289">
                <a:moveTo>
                  <a:pt x="0" y="922832"/>
                </a:moveTo>
                <a:lnTo>
                  <a:pt x="1476755" y="922832"/>
                </a:lnTo>
                <a:lnTo>
                  <a:pt x="1476755" y="0"/>
                </a:lnTo>
                <a:lnTo>
                  <a:pt x="0" y="0"/>
                </a:lnTo>
                <a:lnTo>
                  <a:pt x="0" y="922832"/>
                </a:lnTo>
                <a:close/>
              </a:path>
            </a:pathLst>
          </a:custGeom>
          <a:solidFill>
            <a:srgbClr val="FFCD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349103" y="1532000"/>
            <a:ext cx="0" cy="1858645"/>
          </a:xfrm>
          <a:custGeom>
            <a:avLst/>
            <a:gdLst/>
            <a:ahLst/>
            <a:cxnLst/>
            <a:rect l="l" t="t" r="r" b="b"/>
            <a:pathLst>
              <a:path w="0" h="1858645">
                <a:moveTo>
                  <a:pt x="0" y="0"/>
                </a:moveTo>
                <a:lnTo>
                  <a:pt x="0" y="18582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865996" y="2461132"/>
            <a:ext cx="2966720" cy="0"/>
          </a:xfrm>
          <a:custGeom>
            <a:avLst/>
            <a:gdLst/>
            <a:ahLst/>
            <a:cxnLst/>
            <a:rect l="l" t="t" r="r" b="b"/>
            <a:pathLst>
              <a:path w="2966720" h="0">
                <a:moveTo>
                  <a:pt x="0" y="0"/>
                </a:moveTo>
                <a:lnTo>
                  <a:pt x="29662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72346" y="1532000"/>
            <a:ext cx="0" cy="1858645"/>
          </a:xfrm>
          <a:custGeom>
            <a:avLst/>
            <a:gdLst/>
            <a:ahLst/>
            <a:cxnLst/>
            <a:rect l="l" t="t" r="r" b="b"/>
            <a:pathLst>
              <a:path w="0" h="1858645">
                <a:moveTo>
                  <a:pt x="0" y="0"/>
                </a:moveTo>
                <a:lnTo>
                  <a:pt x="0" y="18582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825858" y="1532000"/>
            <a:ext cx="0" cy="1858645"/>
          </a:xfrm>
          <a:custGeom>
            <a:avLst/>
            <a:gdLst/>
            <a:ahLst/>
            <a:cxnLst/>
            <a:rect l="l" t="t" r="r" b="b"/>
            <a:pathLst>
              <a:path w="0" h="1858645">
                <a:moveTo>
                  <a:pt x="0" y="0"/>
                </a:moveTo>
                <a:lnTo>
                  <a:pt x="0" y="18582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865996" y="1538350"/>
            <a:ext cx="2966720" cy="0"/>
          </a:xfrm>
          <a:custGeom>
            <a:avLst/>
            <a:gdLst/>
            <a:ahLst/>
            <a:cxnLst/>
            <a:rect l="l" t="t" r="r" b="b"/>
            <a:pathLst>
              <a:path w="2966720" h="0">
                <a:moveTo>
                  <a:pt x="0" y="0"/>
                </a:moveTo>
                <a:lnTo>
                  <a:pt x="29662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865996" y="3383915"/>
            <a:ext cx="2966720" cy="0"/>
          </a:xfrm>
          <a:custGeom>
            <a:avLst/>
            <a:gdLst/>
            <a:ahLst/>
            <a:cxnLst/>
            <a:rect l="l" t="t" r="r" b="b"/>
            <a:pathLst>
              <a:path w="2966720" h="0">
                <a:moveTo>
                  <a:pt x="0" y="0"/>
                </a:moveTo>
                <a:lnTo>
                  <a:pt x="29662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596230" y="1637326"/>
            <a:ext cx="207010" cy="73787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35" i="1">
                <a:latin typeface="Calibri"/>
                <a:cs typeface="Calibri"/>
              </a:rPr>
              <a:t>High</a:t>
            </a:r>
            <a:r>
              <a:rPr dirty="0" sz="1050" spc="-15" i="1">
                <a:latin typeface="Calibri"/>
                <a:cs typeface="Calibri"/>
              </a:rPr>
              <a:t> </a:t>
            </a:r>
            <a:r>
              <a:rPr dirty="0" sz="1050" spc="35" i="1">
                <a:latin typeface="Calibri"/>
                <a:cs typeface="Calibri"/>
              </a:rPr>
              <a:t>Impact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43238" y="3390282"/>
            <a:ext cx="908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 i="1">
                <a:latin typeface="Calibri"/>
                <a:cs typeface="Calibri"/>
              </a:rPr>
              <a:t>Low</a:t>
            </a:r>
            <a:r>
              <a:rPr dirty="0" sz="1050" spc="-25" i="1">
                <a:latin typeface="Calibri"/>
                <a:cs typeface="Calibri"/>
              </a:rPr>
              <a:t> </a:t>
            </a:r>
            <a:r>
              <a:rPr dirty="0" sz="1050" spc="45" i="1">
                <a:latin typeface="Calibri"/>
                <a:cs typeface="Calibri"/>
              </a:rPr>
              <a:t>Likelihood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478768" y="2526792"/>
            <a:ext cx="251459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1565635" y="2561336"/>
            <a:ext cx="93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A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027664" y="2564892"/>
            <a:ext cx="252983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1119739" y="2600070"/>
            <a:ext cx="83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B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193780" y="1959864"/>
            <a:ext cx="251460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1280902" y="1995042"/>
            <a:ext cx="91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C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333988" y="3003804"/>
            <a:ext cx="252983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1432158" y="3038982"/>
            <a:ext cx="73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F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82783" y="1609344"/>
            <a:ext cx="252984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0178542" y="1644142"/>
            <a:ext cx="76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E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114531" y="1569719"/>
            <a:ext cx="251460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1198986" y="1603374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G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0463783" y="2086355"/>
            <a:ext cx="252984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0575925" y="2121154"/>
            <a:ext cx="44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I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612359" y="2576429"/>
            <a:ext cx="207010" cy="70612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50" i="1">
                <a:latin typeface="Calibri"/>
                <a:cs typeface="Calibri"/>
              </a:rPr>
              <a:t>Low</a:t>
            </a:r>
            <a:r>
              <a:rPr dirty="0" sz="1050" spc="-30" i="1">
                <a:latin typeface="Calibri"/>
                <a:cs typeface="Calibri"/>
              </a:rPr>
              <a:t> </a:t>
            </a:r>
            <a:r>
              <a:rPr dirty="0" sz="1050" spc="35" i="1">
                <a:latin typeface="Calibri"/>
                <a:cs typeface="Calibri"/>
              </a:rPr>
              <a:t>Impact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701908" y="3391280"/>
            <a:ext cx="848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0" i="1">
                <a:latin typeface="Segoe UI Semilight"/>
                <a:cs typeface="Segoe UI Semilight"/>
              </a:rPr>
              <a:t>High</a:t>
            </a:r>
            <a:r>
              <a:rPr dirty="0" sz="1000" spc="-35" b="0" i="1">
                <a:latin typeface="Segoe UI Semilight"/>
                <a:cs typeface="Segoe UI Semilight"/>
              </a:rPr>
              <a:t> </a:t>
            </a:r>
            <a:r>
              <a:rPr dirty="0" sz="1000" spc="-5" b="0" i="1">
                <a:latin typeface="Segoe UI Semilight"/>
                <a:cs typeface="Segoe UI Semilight"/>
              </a:rPr>
              <a:t>Likelihood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19516" y="1519427"/>
            <a:ext cx="216535" cy="1885314"/>
          </a:xfrm>
          <a:custGeom>
            <a:avLst/>
            <a:gdLst/>
            <a:ahLst/>
            <a:cxnLst/>
            <a:rect l="l" t="t" r="r" b="b"/>
            <a:pathLst>
              <a:path w="216534" h="1885314">
                <a:moveTo>
                  <a:pt x="0" y="1885188"/>
                </a:moveTo>
                <a:lnTo>
                  <a:pt x="216407" y="1885188"/>
                </a:lnTo>
                <a:lnTo>
                  <a:pt x="216407" y="0"/>
                </a:lnTo>
                <a:lnTo>
                  <a:pt x="0" y="0"/>
                </a:lnTo>
                <a:lnTo>
                  <a:pt x="0" y="1885188"/>
                </a:lnTo>
                <a:close/>
              </a:path>
            </a:pathLst>
          </a:custGeom>
          <a:solidFill>
            <a:srgbClr val="969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325539" y="1953903"/>
            <a:ext cx="198120" cy="1016635"/>
          </a:xfrm>
          <a:prstGeom prst="rect">
            <a:avLst/>
          </a:prstGeom>
        </p:spPr>
        <p:txBody>
          <a:bodyPr wrap="square" lIns="0" tIns="209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25" b="1">
                <a:solidFill>
                  <a:srgbClr val="FFFFFF"/>
                </a:solidFill>
                <a:latin typeface="Calibri"/>
                <a:cs typeface="Calibri"/>
              </a:rPr>
              <a:t>Initial </a:t>
            </a:r>
            <a:r>
              <a:rPr dirty="0" sz="1000" spc="45" b="1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dirty="0" sz="10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45" b="1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12359" y="3946821"/>
            <a:ext cx="207010" cy="73787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35" i="1">
                <a:latin typeface="Calibri"/>
                <a:cs typeface="Calibri"/>
              </a:rPr>
              <a:t>High</a:t>
            </a:r>
            <a:r>
              <a:rPr dirty="0" sz="1050" spc="-15" i="1">
                <a:latin typeface="Calibri"/>
                <a:cs typeface="Calibri"/>
              </a:rPr>
              <a:t> </a:t>
            </a:r>
            <a:r>
              <a:rPr dirty="0" sz="1050" spc="35" i="1">
                <a:latin typeface="Calibri"/>
                <a:cs typeface="Calibri"/>
              </a:rPr>
              <a:t>Impact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41714" y="5724719"/>
            <a:ext cx="908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 i="1">
                <a:latin typeface="Calibri"/>
                <a:cs typeface="Calibri"/>
              </a:rPr>
              <a:t>Low</a:t>
            </a:r>
            <a:r>
              <a:rPr dirty="0" sz="1050" spc="-25" i="1">
                <a:latin typeface="Calibri"/>
                <a:cs typeface="Calibri"/>
              </a:rPr>
              <a:t> </a:t>
            </a:r>
            <a:r>
              <a:rPr dirty="0" sz="1050" spc="45" i="1">
                <a:latin typeface="Calibri"/>
                <a:cs typeface="Calibri"/>
              </a:rPr>
              <a:t>Likelihood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49511" y="5167884"/>
            <a:ext cx="252984" cy="251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550907" y="5198364"/>
            <a:ext cx="252984" cy="251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235440" y="4581144"/>
            <a:ext cx="251459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866376" y="5378196"/>
            <a:ext cx="251459" cy="25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059923" y="4639055"/>
            <a:ext cx="251459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276588" y="4177284"/>
            <a:ext cx="251459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672828" y="4437888"/>
            <a:ext cx="252983" cy="252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8612359" y="4910944"/>
            <a:ext cx="207010" cy="70612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050" spc="50" i="1">
                <a:latin typeface="Calibri"/>
                <a:cs typeface="Calibri"/>
              </a:rPr>
              <a:t>Low</a:t>
            </a:r>
            <a:r>
              <a:rPr dirty="0" sz="1050" spc="-30" i="1">
                <a:latin typeface="Calibri"/>
                <a:cs typeface="Calibri"/>
              </a:rPr>
              <a:t> </a:t>
            </a:r>
            <a:r>
              <a:rPr dirty="0" sz="1050" spc="35" i="1">
                <a:latin typeface="Calibri"/>
                <a:cs typeface="Calibri"/>
              </a:rPr>
              <a:t>Impact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307323" y="3887723"/>
            <a:ext cx="215265" cy="1865630"/>
          </a:xfrm>
          <a:custGeom>
            <a:avLst/>
            <a:gdLst/>
            <a:ahLst/>
            <a:cxnLst/>
            <a:rect l="l" t="t" r="r" b="b"/>
            <a:pathLst>
              <a:path w="215265" h="1865629">
                <a:moveTo>
                  <a:pt x="0" y="1865376"/>
                </a:moveTo>
                <a:lnTo>
                  <a:pt x="214883" y="1865376"/>
                </a:lnTo>
                <a:lnTo>
                  <a:pt x="214883" y="0"/>
                </a:lnTo>
                <a:lnTo>
                  <a:pt x="0" y="0"/>
                </a:lnTo>
                <a:lnTo>
                  <a:pt x="0" y="1865376"/>
                </a:lnTo>
                <a:close/>
              </a:path>
            </a:pathLst>
          </a:custGeom>
          <a:solidFill>
            <a:srgbClr val="9699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8312458" y="4227414"/>
            <a:ext cx="198120" cy="1188085"/>
          </a:xfrm>
          <a:prstGeom prst="rect">
            <a:avLst/>
          </a:prstGeom>
        </p:spPr>
        <p:txBody>
          <a:bodyPr wrap="square" lIns="0" tIns="209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00" spc="45" b="1">
                <a:solidFill>
                  <a:srgbClr val="FFFFFF"/>
                </a:solidFill>
                <a:latin typeface="Calibri"/>
                <a:cs typeface="Calibri"/>
              </a:rPr>
              <a:t>Residual Risk</a:t>
            </a:r>
            <a:r>
              <a:rPr dirty="0" sz="10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45" b="1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319516" y="1046988"/>
            <a:ext cx="3529965" cy="360045"/>
          </a:xfrm>
          <a:prstGeom prst="rect">
            <a:avLst/>
          </a:prstGeom>
          <a:solidFill>
            <a:srgbClr val="56575A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720"/>
              </a:spcBef>
            </a:pPr>
            <a:r>
              <a:rPr dirty="0" sz="1050" spc="30" b="1">
                <a:solidFill>
                  <a:srgbClr val="FFFFFF"/>
                </a:solidFill>
                <a:latin typeface="Calibri"/>
                <a:cs typeface="Calibri"/>
              </a:rPr>
              <a:t>Risk/Impact</a:t>
            </a:r>
            <a:r>
              <a:rPr dirty="0" sz="105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35" b="1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255252" y="3628644"/>
            <a:ext cx="2186940" cy="177165"/>
          </a:xfrm>
          <a:custGeom>
            <a:avLst/>
            <a:gdLst/>
            <a:ahLst/>
            <a:cxnLst/>
            <a:rect l="l" t="t" r="r" b="b"/>
            <a:pathLst>
              <a:path w="2186940" h="177164">
                <a:moveTo>
                  <a:pt x="2186940" y="0"/>
                </a:moveTo>
                <a:lnTo>
                  <a:pt x="0" y="0"/>
                </a:lnTo>
                <a:lnTo>
                  <a:pt x="1093470" y="176783"/>
                </a:lnTo>
                <a:lnTo>
                  <a:pt x="2186940" y="0"/>
                </a:lnTo>
                <a:close/>
              </a:path>
            </a:pathLst>
          </a:custGeom>
          <a:solidFill>
            <a:srgbClr val="EBEB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6719" y="5216652"/>
            <a:ext cx="6516370" cy="0"/>
          </a:xfrm>
          <a:custGeom>
            <a:avLst/>
            <a:gdLst/>
            <a:ahLst/>
            <a:cxnLst/>
            <a:rect l="l" t="t" r="r" b="b"/>
            <a:pathLst>
              <a:path w="6516370" h="0">
                <a:moveTo>
                  <a:pt x="0" y="0"/>
                </a:moveTo>
                <a:lnTo>
                  <a:pt x="6515988" y="0"/>
                </a:lnTo>
              </a:path>
            </a:pathLst>
          </a:custGeom>
          <a:ln w="9144">
            <a:solidFill>
              <a:srgbClr val="C7C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6719" y="3095244"/>
            <a:ext cx="6516370" cy="0"/>
          </a:xfrm>
          <a:custGeom>
            <a:avLst/>
            <a:gdLst/>
            <a:ahLst/>
            <a:cxnLst/>
            <a:rect l="l" t="t" r="r" b="b"/>
            <a:pathLst>
              <a:path w="6516370" h="0">
                <a:moveTo>
                  <a:pt x="0" y="0"/>
                </a:moveTo>
                <a:lnTo>
                  <a:pt x="6515988" y="0"/>
                </a:lnTo>
              </a:path>
            </a:pathLst>
          </a:custGeom>
          <a:ln w="9144">
            <a:solidFill>
              <a:srgbClr val="C7C8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875264" y="2118360"/>
            <a:ext cx="251460" cy="253365"/>
          </a:xfrm>
          <a:custGeom>
            <a:avLst/>
            <a:gdLst/>
            <a:ahLst/>
            <a:cxnLst/>
            <a:rect l="l" t="t" r="r" b="b"/>
            <a:pathLst>
              <a:path w="251459" h="253364">
                <a:moveTo>
                  <a:pt x="125729" y="0"/>
                </a:moveTo>
                <a:lnTo>
                  <a:pt x="76777" y="9941"/>
                </a:lnTo>
                <a:lnTo>
                  <a:pt x="36814" y="37052"/>
                </a:lnTo>
                <a:lnTo>
                  <a:pt x="9876" y="77259"/>
                </a:lnTo>
                <a:lnTo>
                  <a:pt x="0" y="126491"/>
                </a:lnTo>
                <a:lnTo>
                  <a:pt x="9876" y="175724"/>
                </a:lnTo>
                <a:lnTo>
                  <a:pt x="36814" y="215931"/>
                </a:lnTo>
                <a:lnTo>
                  <a:pt x="76777" y="243042"/>
                </a:lnTo>
                <a:lnTo>
                  <a:pt x="125729" y="252984"/>
                </a:lnTo>
                <a:lnTo>
                  <a:pt x="174682" y="243042"/>
                </a:lnTo>
                <a:lnTo>
                  <a:pt x="214645" y="215931"/>
                </a:lnTo>
                <a:lnTo>
                  <a:pt x="241583" y="175724"/>
                </a:lnTo>
                <a:lnTo>
                  <a:pt x="251459" y="126491"/>
                </a:lnTo>
                <a:lnTo>
                  <a:pt x="241583" y="77259"/>
                </a:lnTo>
                <a:lnTo>
                  <a:pt x="214645" y="37052"/>
                </a:lnTo>
                <a:lnTo>
                  <a:pt x="174682" y="9941"/>
                </a:lnTo>
                <a:lnTo>
                  <a:pt x="125729" y="0"/>
                </a:lnTo>
                <a:close/>
              </a:path>
            </a:pathLst>
          </a:custGeom>
          <a:solidFill>
            <a:srgbClr val="5657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0981308" y="2153157"/>
            <a:ext cx="55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J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0363200" y="4962144"/>
            <a:ext cx="251459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288780" y="6006084"/>
            <a:ext cx="227329" cy="226060"/>
          </a:xfrm>
          <a:custGeom>
            <a:avLst/>
            <a:gdLst/>
            <a:ahLst/>
            <a:cxnLst/>
            <a:rect l="l" t="t" r="r" b="b"/>
            <a:pathLst>
              <a:path w="227329" h="226060">
                <a:moveTo>
                  <a:pt x="0" y="225551"/>
                </a:moveTo>
                <a:lnTo>
                  <a:pt x="227075" y="225551"/>
                </a:lnTo>
                <a:lnTo>
                  <a:pt x="227075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DAEB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8334247" y="6045200"/>
            <a:ext cx="8991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0" b="1">
                <a:latin typeface="Calibri"/>
                <a:cs typeface="Calibri"/>
              </a:rPr>
              <a:t>Risk </a:t>
            </a:r>
            <a:r>
              <a:rPr dirty="0" sz="900" spc="30" b="1">
                <a:latin typeface="Calibri"/>
                <a:cs typeface="Calibri"/>
              </a:rPr>
              <a:t>Priority</a:t>
            </a:r>
            <a:r>
              <a:rPr dirty="0" sz="900" spc="-145" b="1">
                <a:latin typeface="Calibri"/>
                <a:cs typeface="Calibri"/>
              </a:rPr>
              <a:t> </a:t>
            </a:r>
            <a:r>
              <a:rPr dirty="0" sz="900" spc="35" b="1">
                <a:latin typeface="Calibri"/>
                <a:cs typeface="Calibri"/>
              </a:rPr>
              <a:t>Key: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076688" y="600608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0" y="225551"/>
                </a:moveTo>
                <a:lnTo>
                  <a:pt x="225551" y="225551"/>
                </a:lnTo>
                <a:lnTo>
                  <a:pt x="225551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FFEF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067288" y="600608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0" y="225551"/>
                </a:moveTo>
                <a:lnTo>
                  <a:pt x="225551" y="225551"/>
                </a:lnTo>
                <a:lnTo>
                  <a:pt x="225551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F4B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9561068" y="6017682"/>
            <a:ext cx="3981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45" i="1">
                <a:latin typeface="Calibri"/>
                <a:cs typeface="Calibri"/>
              </a:rPr>
              <a:t>Low</a:t>
            </a:r>
            <a:r>
              <a:rPr dirty="0" sz="950" spc="-50" i="1">
                <a:latin typeface="Calibri"/>
                <a:cs typeface="Calibri"/>
              </a:rPr>
              <a:t> </a:t>
            </a:r>
            <a:r>
              <a:rPr dirty="0" sz="950" spc="5" i="1">
                <a:latin typeface="Calibri"/>
                <a:cs typeface="Calibri"/>
              </a:rPr>
              <a:t>(L)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343768" y="5732949"/>
            <a:ext cx="1441450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dirty="0" sz="1050" spc="35" i="1">
                <a:latin typeface="Calibri"/>
                <a:cs typeface="Calibri"/>
              </a:rPr>
              <a:t>High</a:t>
            </a:r>
            <a:r>
              <a:rPr dirty="0" sz="1050" spc="25" i="1">
                <a:latin typeface="Calibri"/>
                <a:cs typeface="Calibri"/>
              </a:rPr>
              <a:t> </a:t>
            </a:r>
            <a:r>
              <a:rPr dirty="0" sz="1050" spc="45" i="1">
                <a:latin typeface="Calibri"/>
                <a:cs typeface="Calibri"/>
              </a:rPr>
              <a:t>Likelihood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1002665" algn="l"/>
              </a:tabLst>
            </a:pPr>
            <a:r>
              <a:rPr dirty="0" sz="950" spc="45" i="1">
                <a:latin typeface="Calibri"/>
                <a:cs typeface="Calibri"/>
              </a:rPr>
              <a:t>Medium</a:t>
            </a:r>
            <a:r>
              <a:rPr dirty="0" sz="950" i="1">
                <a:latin typeface="Calibri"/>
                <a:cs typeface="Calibri"/>
              </a:rPr>
              <a:t> </a:t>
            </a:r>
            <a:r>
              <a:rPr dirty="0" sz="950" spc="-15" i="1">
                <a:latin typeface="Calibri"/>
                <a:cs typeface="Calibri"/>
              </a:rPr>
              <a:t>(M)	</a:t>
            </a:r>
            <a:r>
              <a:rPr dirty="0" sz="950" spc="35" i="1">
                <a:latin typeface="Calibri"/>
                <a:cs typeface="Calibri"/>
              </a:rPr>
              <a:t>High</a:t>
            </a:r>
            <a:r>
              <a:rPr dirty="0" sz="950" spc="-50" i="1">
                <a:latin typeface="Calibri"/>
                <a:cs typeface="Calibri"/>
              </a:rPr>
              <a:t> </a:t>
            </a:r>
            <a:r>
              <a:rPr dirty="0" sz="950" spc="5" i="1">
                <a:latin typeface="Calibri"/>
                <a:cs typeface="Calibri"/>
              </a:rPr>
              <a:t>(H)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0654283" y="2263139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30" y="0"/>
                </a:moveTo>
                <a:lnTo>
                  <a:pt x="76777" y="9876"/>
                </a:lnTo>
                <a:lnTo>
                  <a:pt x="36814" y="36814"/>
                </a:lnTo>
                <a:lnTo>
                  <a:pt x="9876" y="76777"/>
                </a:lnTo>
                <a:lnTo>
                  <a:pt x="0" y="125730"/>
                </a:lnTo>
                <a:lnTo>
                  <a:pt x="9876" y="174682"/>
                </a:lnTo>
                <a:lnTo>
                  <a:pt x="36814" y="214645"/>
                </a:lnTo>
                <a:lnTo>
                  <a:pt x="76777" y="241583"/>
                </a:lnTo>
                <a:lnTo>
                  <a:pt x="125730" y="251460"/>
                </a:lnTo>
                <a:lnTo>
                  <a:pt x="174682" y="241583"/>
                </a:lnTo>
                <a:lnTo>
                  <a:pt x="214645" y="214645"/>
                </a:lnTo>
                <a:lnTo>
                  <a:pt x="241583" y="174682"/>
                </a:lnTo>
                <a:lnTo>
                  <a:pt x="251460" y="125730"/>
                </a:lnTo>
                <a:lnTo>
                  <a:pt x="241583" y="76777"/>
                </a:lnTo>
                <a:lnTo>
                  <a:pt x="214645" y="36814"/>
                </a:lnTo>
                <a:lnTo>
                  <a:pt x="174682" y="9876"/>
                </a:lnTo>
                <a:lnTo>
                  <a:pt x="125730" y="0"/>
                </a:lnTo>
                <a:close/>
              </a:path>
            </a:pathLst>
          </a:custGeom>
          <a:solidFill>
            <a:srgbClr val="5657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0738357" y="2297048"/>
            <a:ext cx="9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D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739883" y="4933188"/>
            <a:ext cx="251460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950195" y="2122932"/>
            <a:ext cx="251459" cy="25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0033127" y="2157222"/>
            <a:ext cx="100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0">
                <a:solidFill>
                  <a:srgbClr val="FFFFFF"/>
                </a:solidFill>
                <a:latin typeface="Segoe UI Semilight"/>
                <a:cs typeface="Segoe UI Semilight"/>
              </a:rPr>
              <a:t>H</a:t>
            </a:r>
            <a:endParaRPr sz="1000">
              <a:latin typeface="Segoe UI Semilight"/>
              <a:cs typeface="Segoe UI Semiligh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176004" y="4905755"/>
            <a:ext cx="251460" cy="252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8" name="object 108"/>
          <p:cNvGraphicFramePr>
            <a:graphicFrameLocks noGrp="1"/>
          </p:cNvGraphicFramePr>
          <p:nvPr/>
        </p:nvGraphicFramePr>
        <p:xfrm>
          <a:off x="8871331" y="3857752"/>
          <a:ext cx="2973070" cy="185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06070"/>
                <a:gridCol w="204470"/>
                <a:gridCol w="186690"/>
                <a:gridCol w="154305"/>
                <a:gridCol w="262890"/>
                <a:gridCol w="1476375"/>
              </a:tblGrid>
              <a:tr h="922782">
                <a:tc gridSpan="2">
                  <a:txBody>
                    <a:bodyPr/>
                    <a:lstStyle/>
                    <a:p>
                      <a:pPr marL="445134" marR="90170" indent="36830">
                        <a:lnSpc>
                          <a:spcPct val="265400"/>
                        </a:lnSpc>
                        <a:spcBef>
                          <a:spcPts val="850"/>
                        </a:spcBef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G  </a:t>
                      </a:r>
                      <a:r>
                        <a:rPr dirty="0" sz="1000" spc="-5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C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I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ts val="695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F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291C">
                        <a:alpha val="30195"/>
                      </a:srgbClr>
                    </a:solidFill>
                  </a:tcPr>
                </a:tc>
              </a:tr>
              <a:tr h="922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 marR="12700">
                        <a:lnSpc>
                          <a:spcPct val="100000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A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H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B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D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381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E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000" b="0">
                          <a:solidFill>
                            <a:srgbClr val="FFFFFF"/>
                          </a:solidFill>
                          <a:latin typeface="Segoe UI Semilight"/>
                          <a:cs typeface="Segoe UI Semilight"/>
                        </a:rPr>
                        <a:t>J</a:t>
                      </a:r>
                      <a:endParaRPr sz="1000">
                        <a:latin typeface="Segoe UI Semilight"/>
                        <a:cs typeface="Segoe UI Semiligh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9" name="object 109"/>
          <p:cNvSpPr/>
          <p:nvPr/>
        </p:nvSpPr>
        <p:spPr>
          <a:xfrm>
            <a:off x="7061454" y="1439417"/>
            <a:ext cx="678180" cy="4784090"/>
          </a:xfrm>
          <a:custGeom>
            <a:avLst/>
            <a:gdLst/>
            <a:ahLst/>
            <a:cxnLst/>
            <a:rect l="l" t="t" r="r" b="b"/>
            <a:pathLst>
              <a:path w="678179" h="4784090">
                <a:moveTo>
                  <a:pt x="37592" y="0"/>
                </a:moveTo>
                <a:lnTo>
                  <a:pt x="0" y="0"/>
                </a:lnTo>
                <a:lnTo>
                  <a:pt x="640588" y="2391918"/>
                </a:lnTo>
                <a:lnTo>
                  <a:pt x="0" y="4783836"/>
                </a:lnTo>
                <a:lnTo>
                  <a:pt x="37592" y="4783836"/>
                </a:lnTo>
                <a:lnTo>
                  <a:pt x="678179" y="2391918"/>
                </a:lnTo>
                <a:lnTo>
                  <a:pt x="3759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61454" y="1439417"/>
            <a:ext cx="678180" cy="4784090"/>
          </a:xfrm>
          <a:custGeom>
            <a:avLst/>
            <a:gdLst/>
            <a:ahLst/>
            <a:cxnLst/>
            <a:rect l="l" t="t" r="r" b="b"/>
            <a:pathLst>
              <a:path w="678179" h="4784090">
                <a:moveTo>
                  <a:pt x="0" y="0"/>
                </a:moveTo>
                <a:lnTo>
                  <a:pt x="37592" y="0"/>
                </a:lnTo>
                <a:lnTo>
                  <a:pt x="678179" y="2391918"/>
                </a:lnTo>
                <a:lnTo>
                  <a:pt x="37592" y="4783836"/>
                </a:lnTo>
                <a:lnTo>
                  <a:pt x="0" y="4783836"/>
                </a:lnTo>
                <a:lnTo>
                  <a:pt x="640588" y="239191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85952" y="6275897"/>
            <a:ext cx="7388859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30" i="1">
                <a:latin typeface="Calibri"/>
                <a:cs typeface="Calibri"/>
              </a:rPr>
              <a:t>Please </a:t>
            </a:r>
            <a:r>
              <a:rPr dirty="0" sz="850" spc="25" i="1">
                <a:latin typeface="Calibri"/>
                <a:cs typeface="Calibri"/>
              </a:rPr>
              <a:t>note, </a:t>
            </a:r>
            <a:r>
              <a:rPr dirty="0" sz="850" spc="20" i="1">
                <a:latin typeface="Calibri"/>
                <a:cs typeface="Calibri"/>
              </a:rPr>
              <a:t>mitigations </a:t>
            </a:r>
            <a:r>
              <a:rPr dirty="0" sz="850" spc="35" i="1">
                <a:latin typeface="Calibri"/>
                <a:cs typeface="Calibri"/>
              </a:rPr>
              <a:t>and </a:t>
            </a:r>
            <a:r>
              <a:rPr dirty="0" sz="850" spc="30" i="1">
                <a:latin typeface="Calibri"/>
                <a:cs typeface="Calibri"/>
              </a:rPr>
              <a:t>the </a:t>
            </a:r>
            <a:r>
              <a:rPr dirty="0" sz="850" spc="20" i="1">
                <a:latin typeface="Calibri"/>
                <a:cs typeface="Calibri"/>
              </a:rPr>
              <a:t>risk/impact </a:t>
            </a:r>
            <a:r>
              <a:rPr dirty="0" sz="850" spc="25" i="1">
                <a:latin typeface="Calibri"/>
                <a:cs typeface="Calibri"/>
              </a:rPr>
              <a:t>matrix </a:t>
            </a:r>
            <a:r>
              <a:rPr dirty="0" sz="850" spc="35" i="1">
                <a:latin typeface="Calibri"/>
                <a:cs typeface="Calibri"/>
              </a:rPr>
              <a:t>were </a:t>
            </a:r>
            <a:r>
              <a:rPr dirty="0" sz="850" spc="30" i="1">
                <a:latin typeface="Calibri"/>
                <a:cs typeface="Calibri"/>
              </a:rPr>
              <a:t>not </a:t>
            </a:r>
            <a:r>
              <a:rPr dirty="0" sz="850" spc="10" i="1">
                <a:latin typeface="Calibri"/>
                <a:cs typeface="Calibri"/>
              </a:rPr>
              <a:t>a </a:t>
            </a:r>
            <a:r>
              <a:rPr dirty="0" sz="850" spc="35" i="1">
                <a:latin typeface="Calibri"/>
                <a:cs typeface="Calibri"/>
              </a:rPr>
              <a:t>key </a:t>
            </a:r>
            <a:r>
              <a:rPr dirty="0" sz="850" spc="20" i="1">
                <a:latin typeface="Calibri"/>
                <a:cs typeface="Calibri"/>
              </a:rPr>
              <a:t>part </a:t>
            </a:r>
            <a:r>
              <a:rPr dirty="0" sz="850" spc="25" i="1">
                <a:latin typeface="Calibri"/>
                <a:cs typeface="Calibri"/>
              </a:rPr>
              <a:t>of </a:t>
            </a:r>
            <a:r>
              <a:rPr dirty="0" sz="850" spc="30" i="1">
                <a:latin typeface="Calibri"/>
                <a:cs typeface="Calibri"/>
              </a:rPr>
              <a:t>the </a:t>
            </a:r>
            <a:r>
              <a:rPr dirty="0" sz="850" spc="20" i="1">
                <a:latin typeface="Calibri"/>
                <a:cs typeface="Calibri"/>
              </a:rPr>
              <a:t>ideal </a:t>
            </a:r>
            <a:r>
              <a:rPr dirty="0" sz="850" spc="25" i="1">
                <a:latin typeface="Calibri"/>
                <a:cs typeface="Calibri"/>
              </a:rPr>
              <a:t>answer, </a:t>
            </a:r>
            <a:r>
              <a:rPr dirty="0" sz="850" spc="35" i="1">
                <a:latin typeface="Calibri"/>
                <a:cs typeface="Calibri"/>
              </a:rPr>
              <a:t>but </a:t>
            </a:r>
            <a:r>
              <a:rPr dirty="0" sz="850" spc="25" i="1">
                <a:latin typeface="Calibri"/>
                <a:cs typeface="Calibri"/>
              </a:rPr>
              <a:t>are </a:t>
            </a:r>
            <a:r>
              <a:rPr dirty="0" sz="850" spc="10" i="1">
                <a:latin typeface="Calibri"/>
                <a:cs typeface="Calibri"/>
              </a:rPr>
              <a:t>a </a:t>
            </a:r>
            <a:r>
              <a:rPr dirty="0" sz="850" spc="30" i="1">
                <a:latin typeface="Calibri"/>
                <a:cs typeface="Calibri"/>
              </a:rPr>
              <a:t>good frame </a:t>
            </a:r>
            <a:r>
              <a:rPr dirty="0" sz="850" spc="25" i="1">
                <a:latin typeface="Calibri"/>
                <a:cs typeface="Calibri"/>
              </a:rPr>
              <a:t>of </a:t>
            </a:r>
            <a:r>
              <a:rPr dirty="0" sz="850" spc="35" i="1">
                <a:latin typeface="Calibri"/>
                <a:cs typeface="Calibri"/>
              </a:rPr>
              <a:t>reference </a:t>
            </a:r>
            <a:r>
              <a:rPr dirty="0" sz="850" spc="20" i="1">
                <a:latin typeface="Calibri"/>
                <a:cs typeface="Calibri"/>
              </a:rPr>
              <a:t>to </a:t>
            </a:r>
            <a:r>
              <a:rPr dirty="0" sz="850" spc="50" i="1">
                <a:latin typeface="Calibri"/>
                <a:cs typeface="Calibri"/>
              </a:rPr>
              <a:t>use </a:t>
            </a:r>
            <a:r>
              <a:rPr dirty="0" sz="850" spc="40" i="1">
                <a:latin typeface="Calibri"/>
                <a:cs typeface="Calibri"/>
              </a:rPr>
              <a:t>when </a:t>
            </a:r>
            <a:r>
              <a:rPr dirty="0" sz="850" spc="35" i="1">
                <a:latin typeface="Calibri"/>
                <a:cs typeface="Calibri"/>
              </a:rPr>
              <a:t>discussing</a:t>
            </a:r>
            <a:r>
              <a:rPr dirty="0" sz="850" spc="-20" i="1">
                <a:latin typeface="Calibri"/>
                <a:cs typeface="Calibri"/>
              </a:rPr>
              <a:t> </a:t>
            </a:r>
            <a:r>
              <a:rPr dirty="0" sz="850" spc="25" i="1">
                <a:latin typeface="Calibri"/>
                <a:cs typeface="Calibri"/>
              </a:rPr>
              <a:t>risks.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1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11056620" cy="62674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pc="-160">
                <a:solidFill>
                  <a:srgbClr val="000000"/>
                </a:solidFill>
              </a:rPr>
              <a:t>Cloud </a:t>
            </a:r>
            <a:r>
              <a:rPr dirty="0" spc="-200">
                <a:solidFill>
                  <a:srgbClr val="000000"/>
                </a:solidFill>
              </a:rPr>
              <a:t>Feasibility </a:t>
            </a:r>
            <a:r>
              <a:rPr dirty="0" spc="-225">
                <a:solidFill>
                  <a:srgbClr val="000000"/>
                </a:solidFill>
              </a:rPr>
              <a:t>Assessment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dirty="0" spc="-175"/>
              <a:t>Considerations </a:t>
            </a:r>
            <a:r>
              <a:rPr dirty="0" spc="-100"/>
              <a:t>for </a:t>
            </a:r>
            <a:r>
              <a:rPr dirty="0" spc="-180"/>
              <a:t>Transitioning </a:t>
            </a:r>
            <a:r>
              <a:rPr dirty="0" spc="-155"/>
              <a:t>to</a:t>
            </a:r>
            <a:r>
              <a:rPr dirty="0" spc="-295"/>
              <a:t> </a:t>
            </a:r>
            <a:r>
              <a:rPr dirty="0" spc="-160"/>
              <a:t>Cloud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14">
                <a:solidFill>
                  <a:srgbClr val="565656"/>
                </a:solidFill>
              </a:rPr>
              <a:t>Before </a:t>
            </a:r>
            <a:r>
              <a:rPr dirty="0" sz="1400" spc="-120">
                <a:solidFill>
                  <a:srgbClr val="565656"/>
                </a:solidFill>
              </a:rPr>
              <a:t>the </a:t>
            </a:r>
            <a:r>
              <a:rPr dirty="0" sz="1400" spc="-130">
                <a:solidFill>
                  <a:srgbClr val="565656"/>
                </a:solidFill>
              </a:rPr>
              <a:t>University </a:t>
            </a:r>
            <a:r>
              <a:rPr dirty="0" sz="1400" spc="-135">
                <a:solidFill>
                  <a:srgbClr val="565656"/>
                </a:solidFill>
              </a:rPr>
              <a:t>embarks </a:t>
            </a:r>
            <a:r>
              <a:rPr dirty="0" sz="1400" spc="-80">
                <a:solidFill>
                  <a:srgbClr val="565656"/>
                </a:solidFill>
              </a:rPr>
              <a:t>on </a:t>
            </a:r>
            <a:r>
              <a:rPr dirty="0" sz="1400" spc="-120">
                <a:solidFill>
                  <a:srgbClr val="565656"/>
                </a:solidFill>
              </a:rPr>
              <a:t>the </a:t>
            </a:r>
            <a:r>
              <a:rPr dirty="0" sz="1400" spc="-110">
                <a:solidFill>
                  <a:srgbClr val="565656"/>
                </a:solidFill>
              </a:rPr>
              <a:t>transition </a:t>
            </a:r>
            <a:r>
              <a:rPr dirty="0" sz="1400" spc="-105">
                <a:solidFill>
                  <a:srgbClr val="565656"/>
                </a:solidFill>
              </a:rPr>
              <a:t>journey, </a:t>
            </a:r>
            <a:r>
              <a:rPr dirty="0" sz="1400" spc="-120">
                <a:solidFill>
                  <a:srgbClr val="565656"/>
                </a:solidFill>
              </a:rPr>
              <a:t>the following </a:t>
            </a:r>
            <a:r>
              <a:rPr dirty="0" sz="1400" spc="-105">
                <a:solidFill>
                  <a:srgbClr val="565656"/>
                </a:solidFill>
              </a:rPr>
              <a:t>should </a:t>
            </a:r>
            <a:r>
              <a:rPr dirty="0" sz="1400" spc="-125">
                <a:solidFill>
                  <a:srgbClr val="565656"/>
                </a:solidFill>
              </a:rPr>
              <a:t>already </a:t>
            </a:r>
            <a:r>
              <a:rPr dirty="0" sz="1400" spc="-110">
                <a:solidFill>
                  <a:srgbClr val="565656"/>
                </a:solidFill>
              </a:rPr>
              <a:t>be </a:t>
            </a:r>
            <a:r>
              <a:rPr dirty="0" sz="1400" spc="-95">
                <a:solidFill>
                  <a:srgbClr val="565656"/>
                </a:solidFill>
              </a:rPr>
              <a:t>in </a:t>
            </a:r>
            <a:r>
              <a:rPr dirty="0" sz="1400" spc="-155">
                <a:solidFill>
                  <a:srgbClr val="565656"/>
                </a:solidFill>
              </a:rPr>
              <a:t>place </a:t>
            </a:r>
            <a:r>
              <a:rPr dirty="0" sz="1400" spc="-110">
                <a:solidFill>
                  <a:srgbClr val="565656"/>
                </a:solidFill>
              </a:rPr>
              <a:t>to </a:t>
            </a:r>
            <a:r>
              <a:rPr dirty="0" sz="1400" spc="-114">
                <a:solidFill>
                  <a:srgbClr val="565656"/>
                </a:solidFill>
              </a:rPr>
              <a:t>ensure </a:t>
            </a:r>
            <a:r>
              <a:rPr dirty="0" sz="1400" spc="-160">
                <a:solidFill>
                  <a:srgbClr val="565656"/>
                </a:solidFill>
              </a:rPr>
              <a:t>successful </a:t>
            </a:r>
            <a:r>
              <a:rPr dirty="0" sz="1400" spc="-130">
                <a:solidFill>
                  <a:srgbClr val="565656"/>
                </a:solidFill>
              </a:rPr>
              <a:t>cloud</a:t>
            </a:r>
            <a:r>
              <a:rPr dirty="0" sz="1400" spc="130">
                <a:solidFill>
                  <a:srgbClr val="565656"/>
                </a:solidFill>
              </a:rPr>
              <a:t> </a:t>
            </a:r>
            <a:r>
              <a:rPr dirty="0" sz="1400" spc="-100">
                <a:solidFill>
                  <a:srgbClr val="565656"/>
                </a:solidFill>
              </a:rPr>
              <a:t>adoption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6723888" y="1613916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5" y="812291"/>
                </a:lnTo>
                <a:lnTo>
                  <a:pt x="4585715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51903" y="1672107"/>
            <a:ext cx="3810000" cy="7150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65" b="1">
                <a:latin typeface="Calibri"/>
                <a:cs typeface="Calibri"/>
              </a:rPr>
              <a:t>Cloud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Strategy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105">
                <a:latin typeface="Arial Black"/>
                <a:cs typeface="Arial Black"/>
              </a:rPr>
              <a:t>It </a:t>
            </a:r>
            <a:r>
              <a:rPr dirty="0" sz="1050" spc="-114">
                <a:latin typeface="Arial Black"/>
                <a:cs typeface="Arial Black"/>
              </a:rPr>
              <a:t>is </a:t>
            </a:r>
            <a:r>
              <a:rPr dirty="0" sz="1050" spc="-120">
                <a:latin typeface="Arial Black"/>
                <a:cs typeface="Arial Black"/>
              </a:rPr>
              <a:t>critical </a:t>
            </a:r>
            <a:r>
              <a:rPr dirty="0" sz="1050" spc="-85">
                <a:latin typeface="Arial Black"/>
                <a:cs typeface="Arial Black"/>
              </a:rPr>
              <a:t>to </a:t>
            </a:r>
            <a:r>
              <a:rPr dirty="0" sz="1050" spc="-80">
                <a:latin typeface="Arial Black"/>
                <a:cs typeface="Arial Black"/>
              </a:rPr>
              <a:t>define </a:t>
            </a:r>
            <a:r>
              <a:rPr dirty="0" sz="1050" spc="-95">
                <a:latin typeface="Arial Black"/>
                <a:cs typeface="Arial Black"/>
              </a:rPr>
              <a:t>cloud </a:t>
            </a:r>
            <a:r>
              <a:rPr dirty="0" sz="1050" spc="-105">
                <a:latin typeface="Arial Black"/>
                <a:cs typeface="Arial Black"/>
              </a:rPr>
              <a:t>strategy, </a:t>
            </a:r>
            <a:r>
              <a:rPr dirty="0" sz="1050" spc="-95">
                <a:latin typeface="Arial Black"/>
                <a:cs typeface="Arial Black"/>
              </a:rPr>
              <a:t>charter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85">
                <a:latin typeface="Arial Black"/>
                <a:cs typeface="Arial Black"/>
              </a:rPr>
              <a:t>guiding  </a:t>
            </a:r>
            <a:r>
              <a:rPr dirty="0" sz="1050" spc="-90">
                <a:latin typeface="Arial Black"/>
                <a:cs typeface="Arial Black"/>
              </a:rPr>
              <a:t>principles </a:t>
            </a:r>
            <a:r>
              <a:rPr dirty="0" sz="1050" spc="-95">
                <a:latin typeface="Arial Black"/>
                <a:cs typeface="Arial Black"/>
              </a:rPr>
              <a:t>focused </a:t>
            </a:r>
            <a:r>
              <a:rPr dirty="0" sz="1050" spc="-60">
                <a:latin typeface="Arial Black"/>
                <a:cs typeface="Arial Black"/>
              </a:rPr>
              <a:t>on </a:t>
            </a:r>
            <a:r>
              <a:rPr dirty="0" sz="1050" spc="-95">
                <a:latin typeface="Arial Black"/>
                <a:cs typeface="Arial Black"/>
              </a:rPr>
              <a:t>cloud </a:t>
            </a:r>
            <a:r>
              <a:rPr dirty="0" sz="1050" spc="-80">
                <a:latin typeface="Arial Black"/>
                <a:cs typeface="Arial Black"/>
              </a:rPr>
              <a:t>adoption, </a:t>
            </a:r>
            <a:r>
              <a:rPr dirty="0" sz="1050" spc="-85">
                <a:latin typeface="Arial Black"/>
                <a:cs typeface="Arial Black"/>
              </a:rPr>
              <a:t>migration </a:t>
            </a:r>
            <a:r>
              <a:rPr dirty="0" sz="1050" spc="-95">
                <a:latin typeface="Arial Black"/>
                <a:cs typeface="Arial Black"/>
              </a:rPr>
              <a:t>repeatability  </a:t>
            </a:r>
            <a:r>
              <a:rPr dirty="0" sz="1050" spc="-80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10">
                <a:latin typeface="Arial Black"/>
                <a:cs typeface="Arial Black"/>
              </a:rPr>
              <a:t>efficiency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8128" y="1609344"/>
            <a:ext cx="914400" cy="864235"/>
          </a:xfrm>
          <a:custGeom>
            <a:avLst/>
            <a:gdLst/>
            <a:ahLst/>
            <a:cxnLst/>
            <a:rect l="l" t="t" r="r" b="b"/>
            <a:pathLst>
              <a:path w="914400" h="864235">
                <a:moveTo>
                  <a:pt x="457200" y="0"/>
                </a:moveTo>
                <a:lnTo>
                  <a:pt x="407388" y="2535"/>
                </a:lnTo>
                <a:lnTo>
                  <a:pt x="359128" y="9964"/>
                </a:lnTo>
                <a:lnTo>
                  <a:pt x="312700" y="22024"/>
                </a:lnTo>
                <a:lnTo>
                  <a:pt x="268382" y="38452"/>
                </a:lnTo>
                <a:lnTo>
                  <a:pt x="226455" y="58984"/>
                </a:lnTo>
                <a:lnTo>
                  <a:pt x="187195" y="83356"/>
                </a:lnTo>
                <a:lnTo>
                  <a:pt x="150884" y="111305"/>
                </a:lnTo>
                <a:lnTo>
                  <a:pt x="117800" y="142568"/>
                </a:lnTo>
                <a:lnTo>
                  <a:pt x="88221" y="176881"/>
                </a:lnTo>
                <a:lnTo>
                  <a:pt x="62427" y="213980"/>
                </a:lnTo>
                <a:lnTo>
                  <a:pt x="40697" y="253603"/>
                </a:lnTo>
                <a:lnTo>
                  <a:pt x="23311" y="295485"/>
                </a:lnTo>
                <a:lnTo>
                  <a:pt x="10546" y="339363"/>
                </a:lnTo>
                <a:lnTo>
                  <a:pt x="2683" y="384974"/>
                </a:lnTo>
                <a:lnTo>
                  <a:pt x="0" y="432053"/>
                </a:lnTo>
                <a:lnTo>
                  <a:pt x="2683" y="479133"/>
                </a:lnTo>
                <a:lnTo>
                  <a:pt x="10546" y="524744"/>
                </a:lnTo>
                <a:lnTo>
                  <a:pt x="23311" y="568622"/>
                </a:lnTo>
                <a:lnTo>
                  <a:pt x="40697" y="610504"/>
                </a:lnTo>
                <a:lnTo>
                  <a:pt x="62427" y="650127"/>
                </a:lnTo>
                <a:lnTo>
                  <a:pt x="88221" y="687226"/>
                </a:lnTo>
                <a:lnTo>
                  <a:pt x="117800" y="721539"/>
                </a:lnTo>
                <a:lnTo>
                  <a:pt x="150884" y="752802"/>
                </a:lnTo>
                <a:lnTo>
                  <a:pt x="187195" y="780751"/>
                </a:lnTo>
                <a:lnTo>
                  <a:pt x="226455" y="805123"/>
                </a:lnTo>
                <a:lnTo>
                  <a:pt x="268382" y="825655"/>
                </a:lnTo>
                <a:lnTo>
                  <a:pt x="312700" y="842083"/>
                </a:lnTo>
                <a:lnTo>
                  <a:pt x="359128" y="854143"/>
                </a:lnTo>
                <a:lnTo>
                  <a:pt x="407388" y="861572"/>
                </a:lnTo>
                <a:lnTo>
                  <a:pt x="457200" y="864107"/>
                </a:lnTo>
                <a:lnTo>
                  <a:pt x="507011" y="861572"/>
                </a:lnTo>
                <a:lnTo>
                  <a:pt x="555271" y="854143"/>
                </a:lnTo>
                <a:lnTo>
                  <a:pt x="601699" y="842083"/>
                </a:lnTo>
                <a:lnTo>
                  <a:pt x="646017" y="825655"/>
                </a:lnTo>
                <a:lnTo>
                  <a:pt x="687944" y="805123"/>
                </a:lnTo>
                <a:lnTo>
                  <a:pt x="727204" y="780751"/>
                </a:lnTo>
                <a:lnTo>
                  <a:pt x="763515" y="752802"/>
                </a:lnTo>
                <a:lnTo>
                  <a:pt x="796599" y="721539"/>
                </a:lnTo>
                <a:lnTo>
                  <a:pt x="826178" y="687226"/>
                </a:lnTo>
                <a:lnTo>
                  <a:pt x="851972" y="650127"/>
                </a:lnTo>
                <a:lnTo>
                  <a:pt x="873702" y="610504"/>
                </a:lnTo>
                <a:lnTo>
                  <a:pt x="891088" y="568622"/>
                </a:lnTo>
                <a:lnTo>
                  <a:pt x="903853" y="524744"/>
                </a:lnTo>
                <a:lnTo>
                  <a:pt x="911716" y="479133"/>
                </a:lnTo>
                <a:lnTo>
                  <a:pt x="914400" y="432053"/>
                </a:lnTo>
                <a:lnTo>
                  <a:pt x="911716" y="384974"/>
                </a:lnTo>
                <a:lnTo>
                  <a:pt x="903853" y="339363"/>
                </a:lnTo>
                <a:lnTo>
                  <a:pt x="891088" y="295485"/>
                </a:lnTo>
                <a:lnTo>
                  <a:pt x="873702" y="253603"/>
                </a:lnTo>
                <a:lnTo>
                  <a:pt x="851972" y="213980"/>
                </a:lnTo>
                <a:lnTo>
                  <a:pt x="826178" y="176881"/>
                </a:lnTo>
                <a:lnTo>
                  <a:pt x="796599" y="142568"/>
                </a:lnTo>
                <a:lnTo>
                  <a:pt x="763515" y="111305"/>
                </a:lnTo>
                <a:lnTo>
                  <a:pt x="727204" y="83356"/>
                </a:lnTo>
                <a:lnTo>
                  <a:pt x="687944" y="58984"/>
                </a:lnTo>
                <a:lnTo>
                  <a:pt x="646017" y="38452"/>
                </a:lnTo>
                <a:lnTo>
                  <a:pt x="601699" y="22024"/>
                </a:lnTo>
                <a:lnTo>
                  <a:pt x="555271" y="9964"/>
                </a:lnTo>
                <a:lnTo>
                  <a:pt x="507011" y="2535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6728" y="1825751"/>
            <a:ext cx="457200" cy="431800"/>
          </a:xfrm>
          <a:custGeom>
            <a:avLst/>
            <a:gdLst/>
            <a:ahLst/>
            <a:cxnLst/>
            <a:rect l="l" t="t" r="r" b="b"/>
            <a:pathLst>
              <a:path w="457200" h="431800">
                <a:moveTo>
                  <a:pt x="228600" y="0"/>
                </a:moveTo>
                <a:lnTo>
                  <a:pt x="182387" y="4359"/>
                </a:lnTo>
                <a:lnTo>
                  <a:pt x="139410" y="16871"/>
                </a:lnTo>
                <a:lnTo>
                  <a:pt x="100570" y="36687"/>
                </a:lnTo>
                <a:lnTo>
                  <a:pt x="66770" y="62960"/>
                </a:lnTo>
                <a:lnTo>
                  <a:pt x="38911" y="94840"/>
                </a:lnTo>
                <a:lnTo>
                  <a:pt x="17895" y="131480"/>
                </a:lnTo>
                <a:lnTo>
                  <a:pt x="4624" y="172031"/>
                </a:lnTo>
                <a:lnTo>
                  <a:pt x="0" y="215646"/>
                </a:lnTo>
                <a:lnTo>
                  <a:pt x="4624" y="259004"/>
                </a:lnTo>
                <a:lnTo>
                  <a:pt x="17895" y="299436"/>
                </a:lnTo>
                <a:lnTo>
                  <a:pt x="38911" y="336060"/>
                </a:lnTo>
                <a:lnTo>
                  <a:pt x="66770" y="367998"/>
                </a:lnTo>
                <a:lnTo>
                  <a:pt x="100570" y="394369"/>
                </a:lnTo>
                <a:lnTo>
                  <a:pt x="139410" y="414295"/>
                </a:lnTo>
                <a:lnTo>
                  <a:pt x="182387" y="426896"/>
                </a:lnTo>
                <a:lnTo>
                  <a:pt x="228600" y="431292"/>
                </a:lnTo>
                <a:lnTo>
                  <a:pt x="274557" y="426896"/>
                </a:lnTo>
                <a:lnTo>
                  <a:pt x="317414" y="414295"/>
                </a:lnTo>
                <a:lnTo>
                  <a:pt x="320426" y="412750"/>
                </a:lnTo>
                <a:lnTo>
                  <a:pt x="228600" y="412750"/>
                </a:lnTo>
                <a:lnTo>
                  <a:pt x="180428" y="407536"/>
                </a:lnTo>
                <a:lnTo>
                  <a:pt x="136243" y="392690"/>
                </a:lnTo>
                <a:lnTo>
                  <a:pt x="97291" y="369402"/>
                </a:lnTo>
                <a:lnTo>
                  <a:pt x="64822" y="338863"/>
                </a:lnTo>
                <a:lnTo>
                  <a:pt x="40084" y="302263"/>
                </a:lnTo>
                <a:lnTo>
                  <a:pt x="24326" y="260794"/>
                </a:lnTo>
                <a:lnTo>
                  <a:pt x="18796" y="215646"/>
                </a:lnTo>
                <a:lnTo>
                  <a:pt x="24326" y="170208"/>
                </a:lnTo>
                <a:lnTo>
                  <a:pt x="40084" y="128518"/>
                </a:lnTo>
                <a:lnTo>
                  <a:pt x="64822" y="91758"/>
                </a:lnTo>
                <a:lnTo>
                  <a:pt x="97291" y="61110"/>
                </a:lnTo>
                <a:lnTo>
                  <a:pt x="136243" y="37755"/>
                </a:lnTo>
                <a:lnTo>
                  <a:pt x="180428" y="22875"/>
                </a:lnTo>
                <a:lnTo>
                  <a:pt x="228600" y="17652"/>
                </a:lnTo>
                <a:lnTo>
                  <a:pt x="318946" y="17652"/>
                </a:lnTo>
                <a:lnTo>
                  <a:pt x="317414" y="16871"/>
                </a:lnTo>
                <a:lnTo>
                  <a:pt x="274557" y="4359"/>
                </a:lnTo>
                <a:lnTo>
                  <a:pt x="228600" y="0"/>
                </a:lnTo>
                <a:close/>
              </a:path>
              <a:path w="457200" h="431800">
                <a:moveTo>
                  <a:pt x="318946" y="17652"/>
                </a:moveTo>
                <a:lnTo>
                  <a:pt x="228600" y="17652"/>
                </a:lnTo>
                <a:lnTo>
                  <a:pt x="276441" y="22875"/>
                </a:lnTo>
                <a:lnTo>
                  <a:pt x="320391" y="37755"/>
                </a:lnTo>
                <a:lnTo>
                  <a:pt x="359185" y="61110"/>
                </a:lnTo>
                <a:lnTo>
                  <a:pt x="391558" y="91758"/>
                </a:lnTo>
                <a:lnTo>
                  <a:pt x="416247" y="128518"/>
                </a:lnTo>
                <a:lnTo>
                  <a:pt x="431987" y="170208"/>
                </a:lnTo>
                <a:lnTo>
                  <a:pt x="437515" y="215646"/>
                </a:lnTo>
                <a:lnTo>
                  <a:pt x="431987" y="260794"/>
                </a:lnTo>
                <a:lnTo>
                  <a:pt x="416247" y="302263"/>
                </a:lnTo>
                <a:lnTo>
                  <a:pt x="391558" y="338863"/>
                </a:lnTo>
                <a:lnTo>
                  <a:pt x="359185" y="369402"/>
                </a:lnTo>
                <a:lnTo>
                  <a:pt x="320391" y="392690"/>
                </a:lnTo>
                <a:lnTo>
                  <a:pt x="276441" y="407536"/>
                </a:lnTo>
                <a:lnTo>
                  <a:pt x="228600" y="412750"/>
                </a:lnTo>
                <a:lnTo>
                  <a:pt x="320426" y="412750"/>
                </a:lnTo>
                <a:lnTo>
                  <a:pt x="356238" y="394369"/>
                </a:lnTo>
                <a:lnTo>
                  <a:pt x="390096" y="367998"/>
                </a:lnTo>
                <a:lnTo>
                  <a:pt x="418054" y="336060"/>
                </a:lnTo>
                <a:lnTo>
                  <a:pt x="439179" y="299436"/>
                </a:lnTo>
                <a:lnTo>
                  <a:pt x="452539" y="259004"/>
                </a:lnTo>
                <a:lnTo>
                  <a:pt x="457200" y="215646"/>
                </a:lnTo>
                <a:lnTo>
                  <a:pt x="452539" y="172031"/>
                </a:lnTo>
                <a:lnTo>
                  <a:pt x="439179" y="131480"/>
                </a:lnTo>
                <a:lnTo>
                  <a:pt x="418054" y="94840"/>
                </a:lnTo>
                <a:lnTo>
                  <a:pt x="390096" y="62960"/>
                </a:lnTo>
                <a:lnTo>
                  <a:pt x="356238" y="36687"/>
                </a:lnTo>
                <a:lnTo>
                  <a:pt x="318946" y="17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3888" y="50490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5" y="812291"/>
                </a:lnTo>
                <a:lnTo>
                  <a:pt x="4585715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51903" y="5108981"/>
            <a:ext cx="3839845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40" b="1">
                <a:latin typeface="Calibri"/>
                <a:cs typeface="Calibri"/>
              </a:rPr>
              <a:t>Migration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45" b="1">
                <a:latin typeface="Calibri"/>
                <a:cs typeface="Calibri"/>
              </a:rPr>
              <a:t>Methodology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85">
                <a:latin typeface="Arial Black"/>
                <a:cs typeface="Arial Black"/>
              </a:rPr>
              <a:t>Migration methodology </a:t>
            </a:r>
            <a:r>
              <a:rPr dirty="0" sz="1050" spc="-114">
                <a:latin typeface="Arial Black"/>
                <a:cs typeface="Arial Black"/>
              </a:rPr>
              <a:t>which is </a:t>
            </a:r>
            <a:r>
              <a:rPr dirty="0" sz="1050" spc="-95">
                <a:latin typeface="Arial Black"/>
                <a:cs typeface="Arial Black"/>
              </a:rPr>
              <a:t>designed based </a:t>
            </a:r>
            <a:r>
              <a:rPr dirty="0" sz="1050" spc="-60">
                <a:latin typeface="Arial Black"/>
                <a:cs typeface="Arial Black"/>
              </a:rPr>
              <a:t>on </a:t>
            </a:r>
            <a:r>
              <a:rPr dirty="0" sz="1050" spc="-80">
                <a:latin typeface="Arial Black"/>
                <a:cs typeface="Arial Black"/>
              </a:rPr>
              <a:t>industry  </a:t>
            </a:r>
            <a:r>
              <a:rPr dirty="0" sz="1050" spc="-105">
                <a:latin typeface="Arial Black"/>
                <a:cs typeface="Arial Black"/>
              </a:rPr>
              <a:t>best </a:t>
            </a:r>
            <a:r>
              <a:rPr dirty="0" sz="1050" spc="-114">
                <a:latin typeface="Arial Black"/>
                <a:cs typeface="Arial Black"/>
              </a:rPr>
              <a:t>practices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105">
                <a:latin typeface="Arial Black"/>
                <a:cs typeface="Arial Black"/>
              </a:rPr>
              <a:t>has </a:t>
            </a:r>
            <a:r>
              <a:rPr dirty="0" sz="1050" spc="-114">
                <a:latin typeface="Arial Black"/>
                <a:cs typeface="Arial Black"/>
              </a:rPr>
              <a:t>a </a:t>
            </a:r>
            <a:r>
              <a:rPr dirty="0" sz="1050" spc="-75">
                <a:latin typeface="Arial Black"/>
                <a:cs typeface="Arial Black"/>
              </a:rPr>
              <a:t>proven </a:t>
            </a:r>
            <a:r>
              <a:rPr dirty="0" sz="1050" spc="-90">
                <a:latin typeface="Arial Black"/>
                <a:cs typeface="Arial Black"/>
              </a:rPr>
              <a:t>record </a:t>
            </a:r>
            <a:r>
              <a:rPr dirty="0" sz="1050" spc="-114">
                <a:latin typeface="Arial Black"/>
                <a:cs typeface="Arial Black"/>
              </a:rPr>
              <a:t>is crucial </a:t>
            </a:r>
            <a:r>
              <a:rPr dirty="0" sz="1050" spc="-85">
                <a:latin typeface="Arial Black"/>
                <a:cs typeface="Arial Black"/>
              </a:rPr>
              <a:t>to program’s  </a:t>
            </a:r>
            <a:r>
              <a:rPr dirty="0" sz="1050" spc="-145">
                <a:latin typeface="Arial Black"/>
                <a:cs typeface="Arial Black"/>
              </a:rPr>
              <a:t>success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58128" y="5036820"/>
            <a:ext cx="914400" cy="862965"/>
          </a:xfrm>
          <a:custGeom>
            <a:avLst/>
            <a:gdLst/>
            <a:ahLst/>
            <a:cxnLst/>
            <a:rect l="l" t="t" r="r" b="b"/>
            <a:pathLst>
              <a:path w="914400" h="862964">
                <a:moveTo>
                  <a:pt x="457200" y="0"/>
                </a:moveTo>
                <a:lnTo>
                  <a:pt x="407388" y="2530"/>
                </a:lnTo>
                <a:lnTo>
                  <a:pt x="359128" y="9945"/>
                </a:lnTo>
                <a:lnTo>
                  <a:pt x="312700" y="21982"/>
                </a:lnTo>
                <a:lnTo>
                  <a:pt x="268382" y="38378"/>
                </a:lnTo>
                <a:lnTo>
                  <a:pt x="226455" y="58871"/>
                </a:lnTo>
                <a:lnTo>
                  <a:pt x="187195" y="83198"/>
                </a:lnTo>
                <a:lnTo>
                  <a:pt x="150884" y="111095"/>
                </a:lnTo>
                <a:lnTo>
                  <a:pt x="117800" y="142301"/>
                </a:lnTo>
                <a:lnTo>
                  <a:pt x="88221" y="176552"/>
                </a:lnTo>
                <a:lnTo>
                  <a:pt x="62427" y="213585"/>
                </a:lnTo>
                <a:lnTo>
                  <a:pt x="40697" y="253138"/>
                </a:lnTo>
                <a:lnTo>
                  <a:pt x="23311" y="294948"/>
                </a:lnTo>
                <a:lnTo>
                  <a:pt x="10546" y="338752"/>
                </a:lnTo>
                <a:lnTo>
                  <a:pt x="2683" y="384288"/>
                </a:lnTo>
                <a:lnTo>
                  <a:pt x="0" y="431291"/>
                </a:lnTo>
                <a:lnTo>
                  <a:pt x="2683" y="478286"/>
                </a:lnTo>
                <a:lnTo>
                  <a:pt x="10546" y="523815"/>
                </a:lnTo>
                <a:lnTo>
                  <a:pt x="23311" y="567615"/>
                </a:lnTo>
                <a:lnTo>
                  <a:pt x="40697" y="609423"/>
                </a:lnTo>
                <a:lnTo>
                  <a:pt x="62427" y="648975"/>
                </a:lnTo>
                <a:lnTo>
                  <a:pt x="88221" y="686009"/>
                </a:lnTo>
                <a:lnTo>
                  <a:pt x="117800" y="720262"/>
                </a:lnTo>
                <a:lnTo>
                  <a:pt x="150884" y="751470"/>
                </a:lnTo>
                <a:lnTo>
                  <a:pt x="187195" y="779371"/>
                </a:lnTo>
                <a:lnTo>
                  <a:pt x="226455" y="803701"/>
                </a:lnTo>
                <a:lnTo>
                  <a:pt x="268382" y="824197"/>
                </a:lnTo>
                <a:lnTo>
                  <a:pt x="312700" y="840596"/>
                </a:lnTo>
                <a:lnTo>
                  <a:pt x="359128" y="852636"/>
                </a:lnTo>
                <a:lnTo>
                  <a:pt x="407388" y="860053"/>
                </a:lnTo>
                <a:lnTo>
                  <a:pt x="457200" y="862583"/>
                </a:lnTo>
                <a:lnTo>
                  <a:pt x="507011" y="860053"/>
                </a:lnTo>
                <a:lnTo>
                  <a:pt x="555271" y="852636"/>
                </a:lnTo>
                <a:lnTo>
                  <a:pt x="601699" y="840596"/>
                </a:lnTo>
                <a:lnTo>
                  <a:pt x="646017" y="824197"/>
                </a:lnTo>
                <a:lnTo>
                  <a:pt x="687944" y="803701"/>
                </a:lnTo>
                <a:lnTo>
                  <a:pt x="727204" y="779371"/>
                </a:lnTo>
                <a:lnTo>
                  <a:pt x="763515" y="751470"/>
                </a:lnTo>
                <a:lnTo>
                  <a:pt x="796599" y="720262"/>
                </a:lnTo>
                <a:lnTo>
                  <a:pt x="826178" y="686009"/>
                </a:lnTo>
                <a:lnTo>
                  <a:pt x="851972" y="648975"/>
                </a:lnTo>
                <a:lnTo>
                  <a:pt x="873702" y="609423"/>
                </a:lnTo>
                <a:lnTo>
                  <a:pt x="891088" y="567615"/>
                </a:lnTo>
                <a:lnTo>
                  <a:pt x="903853" y="523815"/>
                </a:lnTo>
                <a:lnTo>
                  <a:pt x="911716" y="478286"/>
                </a:lnTo>
                <a:lnTo>
                  <a:pt x="914400" y="431291"/>
                </a:lnTo>
                <a:lnTo>
                  <a:pt x="911716" y="384288"/>
                </a:lnTo>
                <a:lnTo>
                  <a:pt x="903853" y="338752"/>
                </a:lnTo>
                <a:lnTo>
                  <a:pt x="891088" y="294948"/>
                </a:lnTo>
                <a:lnTo>
                  <a:pt x="873702" y="253138"/>
                </a:lnTo>
                <a:lnTo>
                  <a:pt x="851972" y="213585"/>
                </a:lnTo>
                <a:lnTo>
                  <a:pt x="826178" y="176552"/>
                </a:lnTo>
                <a:lnTo>
                  <a:pt x="796599" y="142301"/>
                </a:lnTo>
                <a:lnTo>
                  <a:pt x="763515" y="111095"/>
                </a:lnTo>
                <a:lnTo>
                  <a:pt x="727204" y="83198"/>
                </a:lnTo>
                <a:lnTo>
                  <a:pt x="687944" y="58871"/>
                </a:lnTo>
                <a:lnTo>
                  <a:pt x="646017" y="38378"/>
                </a:lnTo>
                <a:lnTo>
                  <a:pt x="601699" y="21982"/>
                </a:lnTo>
                <a:lnTo>
                  <a:pt x="555271" y="9945"/>
                </a:lnTo>
                <a:lnTo>
                  <a:pt x="507011" y="2530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11111" y="5285232"/>
            <a:ext cx="407034" cy="384175"/>
          </a:xfrm>
          <a:custGeom>
            <a:avLst/>
            <a:gdLst/>
            <a:ahLst/>
            <a:cxnLst/>
            <a:rect l="l" t="t" r="r" b="b"/>
            <a:pathLst>
              <a:path w="407034" h="384175">
                <a:moveTo>
                  <a:pt x="203454" y="0"/>
                </a:moveTo>
                <a:lnTo>
                  <a:pt x="156634" y="5045"/>
                </a:lnTo>
                <a:lnTo>
                  <a:pt x="113744" y="19429"/>
                </a:lnTo>
                <a:lnTo>
                  <a:pt x="75977" y="42027"/>
                </a:lnTo>
                <a:lnTo>
                  <a:pt x="44527" y="71712"/>
                </a:lnTo>
                <a:lnTo>
                  <a:pt x="20585" y="107357"/>
                </a:lnTo>
                <a:lnTo>
                  <a:pt x="5345" y="147836"/>
                </a:lnTo>
                <a:lnTo>
                  <a:pt x="0" y="192024"/>
                </a:lnTo>
                <a:lnTo>
                  <a:pt x="5345" y="235971"/>
                </a:lnTo>
                <a:lnTo>
                  <a:pt x="20585" y="276357"/>
                </a:lnTo>
                <a:lnTo>
                  <a:pt x="44527" y="312015"/>
                </a:lnTo>
                <a:lnTo>
                  <a:pt x="75977" y="341780"/>
                </a:lnTo>
                <a:lnTo>
                  <a:pt x="113744" y="364484"/>
                </a:lnTo>
                <a:lnTo>
                  <a:pt x="156634" y="378962"/>
                </a:lnTo>
                <a:lnTo>
                  <a:pt x="203454" y="384048"/>
                </a:lnTo>
                <a:lnTo>
                  <a:pt x="249993" y="378962"/>
                </a:lnTo>
                <a:lnTo>
                  <a:pt x="283715" y="367550"/>
                </a:lnTo>
                <a:lnTo>
                  <a:pt x="203454" y="367550"/>
                </a:lnTo>
                <a:lnTo>
                  <a:pt x="153720" y="361269"/>
                </a:lnTo>
                <a:lnTo>
                  <a:pt x="109074" y="343549"/>
                </a:lnTo>
                <a:lnTo>
                  <a:pt x="71278" y="316077"/>
                </a:lnTo>
                <a:lnTo>
                  <a:pt x="42098" y="280541"/>
                </a:lnTo>
                <a:lnTo>
                  <a:pt x="23296" y="238628"/>
                </a:lnTo>
                <a:lnTo>
                  <a:pt x="16637" y="192024"/>
                </a:lnTo>
                <a:lnTo>
                  <a:pt x="23296" y="145099"/>
                </a:lnTo>
                <a:lnTo>
                  <a:pt x="42098" y="102973"/>
                </a:lnTo>
                <a:lnTo>
                  <a:pt x="71278" y="67310"/>
                </a:lnTo>
                <a:lnTo>
                  <a:pt x="109074" y="39774"/>
                </a:lnTo>
                <a:lnTo>
                  <a:pt x="153720" y="22032"/>
                </a:lnTo>
                <a:lnTo>
                  <a:pt x="203454" y="15748"/>
                </a:lnTo>
                <a:lnTo>
                  <a:pt x="281824" y="15748"/>
                </a:lnTo>
                <a:lnTo>
                  <a:pt x="249993" y="5045"/>
                </a:lnTo>
                <a:lnTo>
                  <a:pt x="203454" y="0"/>
                </a:lnTo>
                <a:close/>
              </a:path>
              <a:path w="407034" h="384175">
                <a:moveTo>
                  <a:pt x="281824" y="15748"/>
                </a:moveTo>
                <a:lnTo>
                  <a:pt x="203454" y="15748"/>
                </a:lnTo>
                <a:lnTo>
                  <a:pt x="252812" y="22032"/>
                </a:lnTo>
                <a:lnTo>
                  <a:pt x="297208" y="39774"/>
                </a:lnTo>
                <a:lnTo>
                  <a:pt x="334851" y="67310"/>
                </a:lnTo>
                <a:lnTo>
                  <a:pt x="363953" y="102973"/>
                </a:lnTo>
                <a:lnTo>
                  <a:pt x="382726" y="145099"/>
                </a:lnTo>
                <a:lnTo>
                  <a:pt x="389382" y="192024"/>
                </a:lnTo>
                <a:lnTo>
                  <a:pt x="382726" y="238628"/>
                </a:lnTo>
                <a:lnTo>
                  <a:pt x="363953" y="280541"/>
                </a:lnTo>
                <a:lnTo>
                  <a:pt x="334851" y="316077"/>
                </a:lnTo>
                <a:lnTo>
                  <a:pt x="297208" y="343549"/>
                </a:lnTo>
                <a:lnTo>
                  <a:pt x="252812" y="361269"/>
                </a:lnTo>
                <a:lnTo>
                  <a:pt x="203454" y="367550"/>
                </a:lnTo>
                <a:lnTo>
                  <a:pt x="283715" y="367550"/>
                </a:lnTo>
                <a:lnTo>
                  <a:pt x="330556" y="341780"/>
                </a:lnTo>
                <a:lnTo>
                  <a:pt x="362101" y="312015"/>
                </a:lnTo>
                <a:lnTo>
                  <a:pt x="386167" y="276357"/>
                </a:lnTo>
                <a:lnTo>
                  <a:pt x="401516" y="235971"/>
                </a:lnTo>
                <a:lnTo>
                  <a:pt x="406908" y="192024"/>
                </a:lnTo>
                <a:lnTo>
                  <a:pt x="401516" y="147836"/>
                </a:lnTo>
                <a:lnTo>
                  <a:pt x="386167" y="107357"/>
                </a:lnTo>
                <a:lnTo>
                  <a:pt x="362101" y="71712"/>
                </a:lnTo>
                <a:lnTo>
                  <a:pt x="330556" y="42027"/>
                </a:lnTo>
                <a:lnTo>
                  <a:pt x="292774" y="19429"/>
                </a:lnTo>
                <a:lnTo>
                  <a:pt x="281824" y="15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88835" y="5373623"/>
            <a:ext cx="236220" cy="20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28459" y="2795016"/>
            <a:ext cx="4585970" cy="810895"/>
          </a:xfrm>
          <a:custGeom>
            <a:avLst/>
            <a:gdLst/>
            <a:ahLst/>
            <a:cxnLst/>
            <a:rect l="l" t="t" r="r" b="b"/>
            <a:pathLst>
              <a:path w="4585970" h="810895">
                <a:moveTo>
                  <a:pt x="0" y="810767"/>
                </a:moveTo>
                <a:lnTo>
                  <a:pt x="4585715" y="810767"/>
                </a:lnTo>
                <a:lnTo>
                  <a:pt x="4585715" y="0"/>
                </a:lnTo>
                <a:lnTo>
                  <a:pt x="0" y="0"/>
                </a:lnTo>
                <a:lnTo>
                  <a:pt x="0" y="810767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56729" y="2853207"/>
            <a:ext cx="3789045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55" b="1">
                <a:latin typeface="Calibri"/>
                <a:cs typeface="Calibri"/>
              </a:rPr>
              <a:t>Operating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114">
                <a:latin typeface="Arial Black"/>
                <a:cs typeface="Arial Black"/>
              </a:rPr>
              <a:t>The </a:t>
            </a:r>
            <a:r>
              <a:rPr dirty="0" sz="1050" spc="-80">
                <a:latin typeface="Arial Black"/>
                <a:cs typeface="Arial Black"/>
              </a:rPr>
              <a:t>right </a:t>
            </a:r>
            <a:r>
              <a:rPr dirty="0" sz="1050" spc="-85">
                <a:latin typeface="Arial Black"/>
                <a:cs typeface="Arial Black"/>
              </a:rPr>
              <a:t>Operating </a:t>
            </a:r>
            <a:r>
              <a:rPr dirty="0" sz="1050" spc="-75">
                <a:latin typeface="Arial Black"/>
                <a:cs typeface="Arial Black"/>
              </a:rPr>
              <a:t>Model </a:t>
            </a:r>
            <a:r>
              <a:rPr dirty="0" sz="1050" spc="-114">
                <a:latin typeface="Arial Black"/>
                <a:cs typeface="Arial Black"/>
              </a:rPr>
              <a:t>lays </a:t>
            </a:r>
            <a:r>
              <a:rPr dirty="0" sz="1050" spc="-85">
                <a:latin typeface="Arial Black"/>
                <a:cs typeface="Arial Black"/>
              </a:rPr>
              <a:t>the </a:t>
            </a:r>
            <a:r>
              <a:rPr dirty="0" sz="1050" spc="-70">
                <a:latin typeface="Arial Black"/>
                <a:cs typeface="Arial Black"/>
              </a:rPr>
              <a:t>foundation </a:t>
            </a:r>
            <a:r>
              <a:rPr dirty="0" sz="1050" spc="-60">
                <a:latin typeface="Arial Black"/>
                <a:cs typeface="Arial Black"/>
              </a:rPr>
              <a:t>of </a:t>
            </a:r>
            <a:r>
              <a:rPr dirty="0" sz="1050" spc="-145">
                <a:latin typeface="Arial Black"/>
                <a:cs typeface="Arial Black"/>
              </a:rPr>
              <a:t>success </a:t>
            </a:r>
            <a:r>
              <a:rPr dirty="0" sz="1050" spc="-50">
                <a:latin typeface="Arial Black"/>
                <a:cs typeface="Arial Black"/>
              </a:rPr>
              <a:t>for  </a:t>
            </a:r>
            <a:r>
              <a:rPr dirty="0" sz="1050" spc="-75">
                <a:latin typeface="Arial Black"/>
                <a:cs typeface="Arial Black"/>
              </a:rPr>
              <a:t>both, </a:t>
            </a:r>
            <a:r>
              <a:rPr dirty="0" sz="1050" spc="-85">
                <a:latin typeface="Arial Black"/>
                <a:cs typeface="Arial Black"/>
              </a:rPr>
              <a:t>the ongoing migration </a:t>
            </a:r>
            <a:r>
              <a:rPr dirty="0" sz="1050" spc="-80">
                <a:latin typeface="Arial Black"/>
                <a:cs typeface="Arial Black"/>
              </a:rPr>
              <a:t>efforts and </a:t>
            </a:r>
            <a:r>
              <a:rPr dirty="0" sz="1050" spc="-90">
                <a:latin typeface="Arial Black"/>
                <a:cs typeface="Arial Black"/>
              </a:rPr>
              <a:t>the </a:t>
            </a:r>
            <a:r>
              <a:rPr dirty="0" sz="1050" spc="-100">
                <a:latin typeface="Arial Black"/>
                <a:cs typeface="Arial Black"/>
              </a:rPr>
              <a:t>target </a:t>
            </a:r>
            <a:r>
              <a:rPr dirty="0" sz="1050" spc="-114">
                <a:latin typeface="Arial Black"/>
                <a:cs typeface="Arial Black"/>
              </a:rPr>
              <a:t>state  </a:t>
            </a:r>
            <a:r>
              <a:rPr dirty="0" sz="1050" spc="-110">
                <a:latin typeface="Arial Black"/>
                <a:cs typeface="Arial Black"/>
              </a:rPr>
              <a:t>objectives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62700" y="2790444"/>
            <a:ext cx="914400" cy="862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23888" y="3899915"/>
            <a:ext cx="4585970" cy="810895"/>
          </a:xfrm>
          <a:custGeom>
            <a:avLst/>
            <a:gdLst/>
            <a:ahLst/>
            <a:cxnLst/>
            <a:rect l="l" t="t" r="r" b="b"/>
            <a:pathLst>
              <a:path w="4585970" h="810895">
                <a:moveTo>
                  <a:pt x="0" y="810768"/>
                </a:moveTo>
                <a:lnTo>
                  <a:pt x="4585715" y="810768"/>
                </a:lnTo>
                <a:lnTo>
                  <a:pt x="4585715" y="0"/>
                </a:lnTo>
                <a:lnTo>
                  <a:pt x="0" y="0"/>
                </a:lnTo>
                <a:lnTo>
                  <a:pt x="0" y="810768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51903" y="3958361"/>
            <a:ext cx="3280410" cy="5448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40" b="1">
                <a:latin typeface="Calibri"/>
                <a:cs typeface="Calibri"/>
              </a:rPr>
              <a:t>Security </a:t>
            </a:r>
            <a:r>
              <a:rPr dirty="0" sz="1100" spc="30" b="1">
                <a:latin typeface="Calibri"/>
                <a:cs typeface="Calibri"/>
              </a:rPr>
              <a:t>&amp; </a:t>
            </a:r>
            <a:r>
              <a:rPr dirty="0" sz="1100" spc="45" b="1">
                <a:latin typeface="Calibri"/>
                <a:cs typeface="Calibri"/>
              </a:rPr>
              <a:t>Risk</a:t>
            </a:r>
            <a:r>
              <a:rPr dirty="0" sz="1100" spc="-120" b="1">
                <a:latin typeface="Calibri"/>
                <a:cs typeface="Calibri"/>
              </a:rPr>
              <a:t> </a:t>
            </a:r>
            <a:r>
              <a:rPr dirty="0" sz="1100" spc="55" b="1">
                <a:latin typeface="Calibri"/>
                <a:cs typeface="Calibri"/>
              </a:rPr>
              <a:t>Management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5700"/>
              </a:lnSpc>
              <a:spcBef>
                <a:spcPts val="15"/>
              </a:spcBef>
            </a:pPr>
            <a:r>
              <a:rPr dirty="0" sz="1050" spc="-114">
                <a:latin typeface="Arial Black"/>
                <a:cs typeface="Arial Black"/>
              </a:rPr>
              <a:t>Security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105">
                <a:latin typeface="Arial Black"/>
                <a:cs typeface="Arial Black"/>
              </a:rPr>
              <a:t>risk </a:t>
            </a:r>
            <a:r>
              <a:rPr dirty="0" sz="1050" spc="-95">
                <a:latin typeface="Arial Black"/>
                <a:cs typeface="Arial Black"/>
              </a:rPr>
              <a:t>management </a:t>
            </a:r>
            <a:r>
              <a:rPr dirty="0" sz="1050" spc="-85">
                <a:latin typeface="Arial Black"/>
                <a:cs typeface="Arial Black"/>
              </a:rPr>
              <a:t>need to be </a:t>
            </a:r>
            <a:r>
              <a:rPr dirty="0" sz="1050" spc="-105">
                <a:latin typeface="Arial Black"/>
                <a:cs typeface="Arial Black"/>
              </a:rPr>
              <a:t>taken </a:t>
            </a:r>
            <a:r>
              <a:rPr dirty="0" sz="1050" spc="-75">
                <a:latin typeface="Arial Black"/>
                <a:cs typeface="Arial Black"/>
              </a:rPr>
              <a:t>into  </a:t>
            </a:r>
            <a:r>
              <a:rPr dirty="0" sz="1050" spc="-95">
                <a:latin typeface="Arial Black"/>
                <a:cs typeface="Arial Black"/>
              </a:rPr>
              <a:t>consideration </a:t>
            </a:r>
            <a:r>
              <a:rPr dirty="0" sz="1050" spc="-105">
                <a:latin typeface="Arial Black"/>
                <a:cs typeface="Arial Black"/>
              </a:rPr>
              <a:t>while </a:t>
            </a:r>
            <a:r>
              <a:rPr dirty="0" sz="1050" spc="-95">
                <a:latin typeface="Arial Black"/>
                <a:cs typeface="Arial Black"/>
              </a:rPr>
              <a:t>designing </a:t>
            </a:r>
            <a:r>
              <a:rPr dirty="0" sz="1050" spc="-85">
                <a:latin typeface="Arial Black"/>
                <a:cs typeface="Arial Black"/>
              </a:rPr>
              <a:t>the </a:t>
            </a:r>
            <a:r>
              <a:rPr dirty="0" sz="1050" spc="-80">
                <a:latin typeface="Arial Black"/>
                <a:cs typeface="Arial Black"/>
              </a:rPr>
              <a:t>app </a:t>
            </a:r>
            <a:r>
              <a:rPr dirty="0" sz="1050" spc="-100">
                <a:latin typeface="Arial Black"/>
                <a:cs typeface="Arial Black"/>
              </a:rPr>
              <a:t>target</a:t>
            </a:r>
            <a:r>
              <a:rPr dirty="0" sz="1050" spc="-75">
                <a:latin typeface="Arial Black"/>
                <a:cs typeface="Arial Black"/>
              </a:rPr>
              <a:t> </a:t>
            </a:r>
            <a:r>
              <a:rPr dirty="0" sz="1050" spc="-114">
                <a:latin typeface="Arial Black"/>
                <a:cs typeface="Arial Black"/>
              </a:rPr>
              <a:t>state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58128" y="3886200"/>
            <a:ext cx="914400" cy="864235"/>
          </a:xfrm>
          <a:custGeom>
            <a:avLst/>
            <a:gdLst/>
            <a:ahLst/>
            <a:cxnLst/>
            <a:rect l="l" t="t" r="r" b="b"/>
            <a:pathLst>
              <a:path w="914400" h="864235">
                <a:moveTo>
                  <a:pt x="457200" y="0"/>
                </a:moveTo>
                <a:lnTo>
                  <a:pt x="407388" y="2535"/>
                </a:lnTo>
                <a:lnTo>
                  <a:pt x="359128" y="9964"/>
                </a:lnTo>
                <a:lnTo>
                  <a:pt x="312700" y="22024"/>
                </a:lnTo>
                <a:lnTo>
                  <a:pt x="268382" y="38452"/>
                </a:lnTo>
                <a:lnTo>
                  <a:pt x="226455" y="58984"/>
                </a:lnTo>
                <a:lnTo>
                  <a:pt x="187195" y="83356"/>
                </a:lnTo>
                <a:lnTo>
                  <a:pt x="150884" y="111305"/>
                </a:lnTo>
                <a:lnTo>
                  <a:pt x="117800" y="142568"/>
                </a:lnTo>
                <a:lnTo>
                  <a:pt x="88221" y="176881"/>
                </a:lnTo>
                <a:lnTo>
                  <a:pt x="62427" y="213980"/>
                </a:lnTo>
                <a:lnTo>
                  <a:pt x="40697" y="253603"/>
                </a:lnTo>
                <a:lnTo>
                  <a:pt x="23311" y="295485"/>
                </a:lnTo>
                <a:lnTo>
                  <a:pt x="10546" y="339363"/>
                </a:lnTo>
                <a:lnTo>
                  <a:pt x="2683" y="384974"/>
                </a:lnTo>
                <a:lnTo>
                  <a:pt x="0" y="432054"/>
                </a:lnTo>
                <a:lnTo>
                  <a:pt x="2683" y="479133"/>
                </a:lnTo>
                <a:lnTo>
                  <a:pt x="10546" y="524744"/>
                </a:lnTo>
                <a:lnTo>
                  <a:pt x="23311" y="568622"/>
                </a:lnTo>
                <a:lnTo>
                  <a:pt x="40697" y="610504"/>
                </a:lnTo>
                <a:lnTo>
                  <a:pt x="62427" y="650127"/>
                </a:lnTo>
                <a:lnTo>
                  <a:pt x="88221" y="687226"/>
                </a:lnTo>
                <a:lnTo>
                  <a:pt x="117800" y="721539"/>
                </a:lnTo>
                <a:lnTo>
                  <a:pt x="150884" y="752802"/>
                </a:lnTo>
                <a:lnTo>
                  <a:pt x="187195" y="780751"/>
                </a:lnTo>
                <a:lnTo>
                  <a:pt x="226455" y="805123"/>
                </a:lnTo>
                <a:lnTo>
                  <a:pt x="268382" y="825655"/>
                </a:lnTo>
                <a:lnTo>
                  <a:pt x="312700" y="842083"/>
                </a:lnTo>
                <a:lnTo>
                  <a:pt x="359128" y="854143"/>
                </a:lnTo>
                <a:lnTo>
                  <a:pt x="407388" y="861572"/>
                </a:lnTo>
                <a:lnTo>
                  <a:pt x="457200" y="864107"/>
                </a:lnTo>
                <a:lnTo>
                  <a:pt x="507011" y="861572"/>
                </a:lnTo>
                <a:lnTo>
                  <a:pt x="555271" y="854143"/>
                </a:lnTo>
                <a:lnTo>
                  <a:pt x="601699" y="842083"/>
                </a:lnTo>
                <a:lnTo>
                  <a:pt x="646017" y="825655"/>
                </a:lnTo>
                <a:lnTo>
                  <a:pt x="687944" y="805123"/>
                </a:lnTo>
                <a:lnTo>
                  <a:pt x="727204" y="780751"/>
                </a:lnTo>
                <a:lnTo>
                  <a:pt x="763515" y="752802"/>
                </a:lnTo>
                <a:lnTo>
                  <a:pt x="796599" y="721539"/>
                </a:lnTo>
                <a:lnTo>
                  <a:pt x="826178" y="687226"/>
                </a:lnTo>
                <a:lnTo>
                  <a:pt x="851972" y="650127"/>
                </a:lnTo>
                <a:lnTo>
                  <a:pt x="873702" y="610504"/>
                </a:lnTo>
                <a:lnTo>
                  <a:pt x="891088" y="568622"/>
                </a:lnTo>
                <a:lnTo>
                  <a:pt x="903853" y="524744"/>
                </a:lnTo>
                <a:lnTo>
                  <a:pt x="911716" y="479133"/>
                </a:lnTo>
                <a:lnTo>
                  <a:pt x="914400" y="432054"/>
                </a:lnTo>
                <a:lnTo>
                  <a:pt x="911716" y="384974"/>
                </a:lnTo>
                <a:lnTo>
                  <a:pt x="903853" y="339363"/>
                </a:lnTo>
                <a:lnTo>
                  <a:pt x="891088" y="295485"/>
                </a:lnTo>
                <a:lnTo>
                  <a:pt x="873702" y="253603"/>
                </a:lnTo>
                <a:lnTo>
                  <a:pt x="851972" y="213980"/>
                </a:lnTo>
                <a:lnTo>
                  <a:pt x="826178" y="176881"/>
                </a:lnTo>
                <a:lnTo>
                  <a:pt x="796599" y="142568"/>
                </a:lnTo>
                <a:lnTo>
                  <a:pt x="763515" y="111305"/>
                </a:lnTo>
                <a:lnTo>
                  <a:pt x="727204" y="83356"/>
                </a:lnTo>
                <a:lnTo>
                  <a:pt x="687944" y="58984"/>
                </a:lnTo>
                <a:lnTo>
                  <a:pt x="646017" y="38452"/>
                </a:lnTo>
                <a:lnTo>
                  <a:pt x="601699" y="22024"/>
                </a:lnTo>
                <a:lnTo>
                  <a:pt x="555271" y="9964"/>
                </a:lnTo>
                <a:lnTo>
                  <a:pt x="507011" y="2535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90232" y="4209288"/>
            <a:ext cx="247142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86728" y="4111752"/>
            <a:ext cx="457200" cy="431800"/>
          </a:xfrm>
          <a:custGeom>
            <a:avLst/>
            <a:gdLst/>
            <a:ahLst/>
            <a:cxnLst/>
            <a:rect l="l" t="t" r="r" b="b"/>
            <a:pathLst>
              <a:path w="457200" h="431800">
                <a:moveTo>
                  <a:pt x="228600" y="0"/>
                </a:moveTo>
                <a:lnTo>
                  <a:pt x="182387" y="4359"/>
                </a:lnTo>
                <a:lnTo>
                  <a:pt x="139410" y="16871"/>
                </a:lnTo>
                <a:lnTo>
                  <a:pt x="100570" y="36687"/>
                </a:lnTo>
                <a:lnTo>
                  <a:pt x="66770" y="62960"/>
                </a:lnTo>
                <a:lnTo>
                  <a:pt x="38911" y="94840"/>
                </a:lnTo>
                <a:lnTo>
                  <a:pt x="17895" y="131480"/>
                </a:lnTo>
                <a:lnTo>
                  <a:pt x="4624" y="172031"/>
                </a:lnTo>
                <a:lnTo>
                  <a:pt x="0" y="215646"/>
                </a:lnTo>
                <a:lnTo>
                  <a:pt x="4624" y="259004"/>
                </a:lnTo>
                <a:lnTo>
                  <a:pt x="17895" y="299436"/>
                </a:lnTo>
                <a:lnTo>
                  <a:pt x="38911" y="336060"/>
                </a:lnTo>
                <a:lnTo>
                  <a:pt x="66770" y="367998"/>
                </a:lnTo>
                <a:lnTo>
                  <a:pt x="100570" y="394369"/>
                </a:lnTo>
                <a:lnTo>
                  <a:pt x="139410" y="414295"/>
                </a:lnTo>
                <a:lnTo>
                  <a:pt x="182387" y="426896"/>
                </a:lnTo>
                <a:lnTo>
                  <a:pt x="228600" y="431292"/>
                </a:lnTo>
                <a:lnTo>
                  <a:pt x="274557" y="426896"/>
                </a:lnTo>
                <a:lnTo>
                  <a:pt x="317414" y="414295"/>
                </a:lnTo>
                <a:lnTo>
                  <a:pt x="320426" y="412750"/>
                </a:lnTo>
                <a:lnTo>
                  <a:pt x="228600" y="412750"/>
                </a:lnTo>
                <a:lnTo>
                  <a:pt x="180428" y="407536"/>
                </a:lnTo>
                <a:lnTo>
                  <a:pt x="136243" y="392690"/>
                </a:lnTo>
                <a:lnTo>
                  <a:pt x="97291" y="369402"/>
                </a:lnTo>
                <a:lnTo>
                  <a:pt x="64822" y="338863"/>
                </a:lnTo>
                <a:lnTo>
                  <a:pt x="40084" y="302263"/>
                </a:lnTo>
                <a:lnTo>
                  <a:pt x="24326" y="260794"/>
                </a:lnTo>
                <a:lnTo>
                  <a:pt x="18796" y="215646"/>
                </a:lnTo>
                <a:lnTo>
                  <a:pt x="24326" y="170208"/>
                </a:lnTo>
                <a:lnTo>
                  <a:pt x="40084" y="128518"/>
                </a:lnTo>
                <a:lnTo>
                  <a:pt x="64822" y="91758"/>
                </a:lnTo>
                <a:lnTo>
                  <a:pt x="97291" y="61110"/>
                </a:lnTo>
                <a:lnTo>
                  <a:pt x="136243" y="37755"/>
                </a:lnTo>
                <a:lnTo>
                  <a:pt x="180428" y="22875"/>
                </a:lnTo>
                <a:lnTo>
                  <a:pt x="228600" y="17653"/>
                </a:lnTo>
                <a:lnTo>
                  <a:pt x="318946" y="17653"/>
                </a:lnTo>
                <a:lnTo>
                  <a:pt x="317414" y="16871"/>
                </a:lnTo>
                <a:lnTo>
                  <a:pt x="274557" y="4359"/>
                </a:lnTo>
                <a:lnTo>
                  <a:pt x="228600" y="0"/>
                </a:lnTo>
                <a:close/>
              </a:path>
              <a:path w="457200" h="431800">
                <a:moveTo>
                  <a:pt x="318946" y="17653"/>
                </a:moveTo>
                <a:lnTo>
                  <a:pt x="228600" y="17653"/>
                </a:lnTo>
                <a:lnTo>
                  <a:pt x="276441" y="22875"/>
                </a:lnTo>
                <a:lnTo>
                  <a:pt x="320391" y="37755"/>
                </a:lnTo>
                <a:lnTo>
                  <a:pt x="359185" y="61110"/>
                </a:lnTo>
                <a:lnTo>
                  <a:pt x="391558" y="91758"/>
                </a:lnTo>
                <a:lnTo>
                  <a:pt x="416247" y="128518"/>
                </a:lnTo>
                <a:lnTo>
                  <a:pt x="431987" y="170208"/>
                </a:lnTo>
                <a:lnTo>
                  <a:pt x="437515" y="215646"/>
                </a:lnTo>
                <a:lnTo>
                  <a:pt x="431987" y="260794"/>
                </a:lnTo>
                <a:lnTo>
                  <a:pt x="416247" y="302263"/>
                </a:lnTo>
                <a:lnTo>
                  <a:pt x="391558" y="338863"/>
                </a:lnTo>
                <a:lnTo>
                  <a:pt x="359185" y="369402"/>
                </a:lnTo>
                <a:lnTo>
                  <a:pt x="320391" y="392690"/>
                </a:lnTo>
                <a:lnTo>
                  <a:pt x="276441" y="407536"/>
                </a:lnTo>
                <a:lnTo>
                  <a:pt x="228600" y="412750"/>
                </a:lnTo>
                <a:lnTo>
                  <a:pt x="320426" y="412750"/>
                </a:lnTo>
                <a:lnTo>
                  <a:pt x="356238" y="394369"/>
                </a:lnTo>
                <a:lnTo>
                  <a:pt x="390096" y="367998"/>
                </a:lnTo>
                <a:lnTo>
                  <a:pt x="418054" y="336060"/>
                </a:lnTo>
                <a:lnTo>
                  <a:pt x="439179" y="299436"/>
                </a:lnTo>
                <a:lnTo>
                  <a:pt x="452539" y="259004"/>
                </a:lnTo>
                <a:lnTo>
                  <a:pt x="457200" y="215646"/>
                </a:lnTo>
                <a:lnTo>
                  <a:pt x="452539" y="172031"/>
                </a:lnTo>
                <a:lnTo>
                  <a:pt x="439179" y="131480"/>
                </a:lnTo>
                <a:lnTo>
                  <a:pt x="418054" y="94840"/>
                </a:lnTo>
                <a:lnTo>
                  <a:pt x="390096" y="62960"/>
                </a:lnTo>
                <a:lnTo>
                  <a:pt x="356238" y="36687"/>
                </a:lnTo>
                <a:lnTo>
                  <a:pt x="318946" y="17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0600" y="50490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6" y="812291"/>
                </a:lnTo>
                <a:lnTo>
                  <a:pt x="4585716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17725" y="5108981"/>
            <a:ext cx="3392170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100" spc="40" b="1">
                <a:latin typeface="Calibri"/>
                <a:cs typeface="Calibri"/>
              </a:rPr>
              <a:t>Application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55" b="1">
                <a:latin typeface="Calibri"/>
                <a:cs typeface="Calibri"/>
              </a:rPr>
              <a:t>Assessment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100">
                <a:latin typeface="Arial Black"/>
                <a:cs typeface="Arial Black"/>
              </a:rPr>
              <a:t>Application </a:t>
            </a:r>
            <a:r>
              <a:rPr dirty="0" sz="1050" spc="-114">
                <a:latin typeface="Arial Black"/>
                <a:cs typeface="Arial Black"/>
              </a:rPr>
              <a:t>assessment </a:t>
            </a:r>
            <a:r>
              <a:rPr dirty="0" sz="1050" spc="-100">
                <a:latin typeface="Arial Black"/>
                <a:cs typeface="Arial Black"/>
              </a:rPr>
              <a:t>enables </a:t>
            </a:r>
            <a:r>
              <a:rPr dirty="0" sz="1050" spc="-90">
                <a:latin typeface="Arial Black"/>
                <a:cs typeface="Arial Black"/>
              </a:rPr>
              <a:t>identification </a:t>
            </a:r>
            <a:r>
              <a:rPr dirty="0" sz="1050" spc="-60">
                <a:latin typeface="Arial Black"/>
                <a:cs typeface="Arial Black"/>
              </a:rPr>
              <a:t>of </a:t>
            </a:r>
            <a:r>
              <a:rPr dirty="0" sz="1050" spc="-95">
                <a:latin typeface="Arial Black"/>
                <a:cs typeface="Arial Black"/>
              </a:rPr>
              <a:t>cloud  suitable </a:t>
            </a:r>
            <a:r>
              <a:rPr dirty="0" sz="1050" spc="-105">
                <a:latin typeface="Arial Black"/>
                <a:cs typeface="Arial Black"/>
              </a:rPr>
              <a:t>candidates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95">
                <a:latin typeface="Arial Black"/>
                <a:cs typeface="Arial Black"/>
              </a:rPr>
              <a:t>drives </a:t>
            </a:r>
            <a:r>
              <a:rPr dirty="0" sz="1050" spc="-100">
                <a:latin typeface="Arial Black"/>
                <a:cs typeface="Arial Black"/>
              </a:rPr>
              <a:t>concentrated </a:t>
            </a:r>
            <a:r>
              <a:rPr dirty="0" sz="1050" spc="-80">
                <a:latin typeface="Arial Black"/>
                <a:cs typeface="Arial Black"/>
              </a:rPr>
              <a:t>efforts </a:t>
            </a:r>
            <a:r>
              <a:rPr dirty="0" sz="1050" spc="-85">
                <a:latin typeface="Arial Black"/>
                <a:cs typeface="Arial Black"/>
              </a:rPr>
              <a:t>to  </a:t>
            </a:r>
            <a:r>
              <a:rPr dirty="0" sz="1050" spc="-95">
                <a:latin typeface="Arial Black"/>
                <a:cs typeface="Arial Black"/>
              </a:rPr>
              <a:t>migrate </a:t>
            </a:r>
            <a:r>
              <a:rPr dirty="0" sz="1050" spc="-90">
                <a:latin typeface="Arial Black"/>
                <a:cs typeface="Arial Black"/>
              </a:rPr>
              <a:t>shortlisted</a:t>
            </a:r>
            <a:r>
              <a:rPr dirty="0" sz="1050" spc="-100">
                <a:latin typeface="Arial Black"/>
                <a:cs typeface="Arial Black"/>
              </a:rPr>
              <a:t> applications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4840" y="5036820"/>
            <a:ext cx="914400" cy="862965"/>
          </a:xfrm>
          <a:custGeom>
            <a:avLst/>
            <a:gdLst/>
            <a:ahLst/>
            <a:cxnLst/>
            <a:rect l="l" t="t" r="r" b="b"/>
            <a:pathLst>
              <a:path w="914400" h="862964">
                <a:moveTo>
                  <a:pt x="457200" y="0"/>
                </a:moveTo>
                <a:lnTo>
                  <a:pt x="407383" y="2530"/>
                </a:lnTo>
                <a:lnTo>
                  <a:pt x="359120" y="9945"/>
                </a:lnTo>
                <a:lnTo>
                  <a:pt x="312690" y="21982"/>
                </a:lnTo>
                <a:lnTo>
                  <a:pt x="268372" y="38378"/>
                </a:lnTo>
                <a:lnTo>
                  <a:pt x="226443" y="58871"/>
                </a:lnTo>
                <a:lnTo>
                  <a:pt x="187184" y="83198"/>
                </a:lnTo>
                <a:lnTo>
                  <a:pt x="150874" y="111095"/>
                </a:lnTo>
                <a:lnTo>
                  <a:pt x="117791" y="142301"/>
                </a:lnTo>
                <a:lnTo>
                  <a:pt x="88213" y="176552"/>
                </a:lnTo>
                <a:lnTo>
                  <a:pt x="62421" y="213585"/>
                </a:lnTo>
                <a:lnTo>
                  <a:pt x="40693" y="253138"/>
                </a:lnTo>
                <a:lnTo>
                  <a:pt x="23308" y="294948"/>
                </a:lnTo>
                <a:lnTo>
                  <a:pt x="10545" y="338752"/>
                </a:lnTo>
                <a:lnTo>
                  <a:pt x="2682" y="384288"/>
                </a:lnTo>
                <a:lnTo>
                  <a:pt x="0" y="431291"/>
                </a:lnTo>
                <a:lnTo>
                  <a:pt x="2682" y="478286"/>
                </a:lnTo>
                <a:lnTo>
                  <a:pt x="10545" y="523815"/>
                </a:lnTo>
                <a:lnTo>
                  <a:pt x="23308" y="567615"/>
                </a:lnTo>
                <a:lnTo>
                  <a:pt x="40693" y="609423"/>
                </a:lnTo>
                <a:lnTo>
                  <a:pt x="62421" y="648975"/>
                </a:lnTo>
                <a:lnTo>
                  <a:pt x="88213" y="686009"/>
                </a:lnTo>
                <a:lnTo>
                  <a:pt x="117791" y="720262"/>
                </a:lnTo>
                <a:lnTo>
                  <a:pt x="150874" y="751470"/>
                </a:lnTo>
                <a:lnTo>
                  <a:pt x="187184" y="779371"/>
                </a:lnTo>
                <a:lnTo>
                  <a:pt x="226443" y="803701"/>
                </a:lnTo>
                <a:lnTo>
                  <a:pt x="268372" y="824197"/>
                </a:lnTo>
                <a:lnTo>
                  <a:pt x="312690" y="840596"/>
                </a:lnTo>
                <a:lnTo>
                  <a:pt x="359120" y="852636"/>
                </a:lnTo>
                <a:lnTo>
                  <a:pt x="407383" y="860053"/>
                </a:lnTo>
                <a:lnTo>
                  <a:pt x="457200" y="862583"/>
                </a:lnTo>
                <a:lnTo>
                  <a:pt x="507011" y="860053"/>
                </a:lnTo>
                <a:lnTo>
                  <a:pt x="555271" y="852636"/>
                </a:lnTo>
                <a:lnTo>
                  <a:pt x="601699" y="840596"/>
                </a:lnTo>
                <a:lnTo>
                  <a:pt x="646017" y="824197"/>
                </a:lnTo>
                <a:lnTo>
                  <a:pt x="687944" y="803701"/>
                </a:lnTo>
                <a:lnTo>
                  <a:pt x="727204" y="779371"/>
                </a:lnTo>
                <a:lnTo>
                  <a:pt x="763515" y="751470"/>
                </a:lnTo>
                <a:lnTo>
                  <a:pt x="796599" y="720262"/>
                </a:lnTo>
                <a:lnTo>
                  <a:pt x="826178" y="686009"/>
                </a:lnTo>
                <a:lnTo>
                  <a:pt x="851972" y="648975"/>
                </a:lnTo>
                <a:lnTo>
                  <a:pt x="873702" y="609423"/>
                </a:lnTo>
                <a:lnTo>
                  <a:pt x="891088" y="567615"/>
                </a:lnTo>
                <a:lnTo>
                  <a:pt x="903853" y="523815"/>
                </a:lnTo>
                <a:lnTo>
                  <a:pt x="911716" y="478286"/>
                </a:lnTo>
                <a:lnTo>
                  <a:pt x="914400" y="431291"/>
                </a:lnTo>
                <a:lnTo>
                  <a:pt x="911716" y="384288"/>
                </a:lnTo>
                <a:lnTo>
                  <a:pt x="903853" y="338752"/>
                </a:lnTo>
                <a:lnTo>
                  <a:pt x="891088" y="294948"/>
                </a:lnTo>
                <a:lnTo>
                  <a:pt x="873702" y="253138"/>
                </a:lnTo>
                <a:lnTo>
                  <a:pt x="851972" y="213585"/>
                </a:lnTo>
                <a:lnTo>
                  <a:pt x="826178" y="176552"/>
                </a:lnTo>
                <a:lnTo>
                  <a:pt x="796599" y="142301"/>
                </a:lnTo>
                <a:lnTo>
                  <a:pt x="763515" y="111095"/>
                </a:lnTo>
                <a:lnTo>
                  <a:pt x="727204" y="83198"/>
                </a:lnTo>
                <a:lnTo>
                  <a:pt x="687944" y="58871"/>
                </a:lnTo>
                <a:lnTo>
                  <a:pt x="646017" y="38378"/>
                </a:lnTo>
                <a:lnTo>
                  <a:pt x="601699" y="21982"/>
                </a:lnTo>
                <a:lnTo>
                  <a:pt x="555271" y="9945"/>
                </a:lnTo>
                <a:lnTo>
                  <a:pt x="507011" y="2530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7739" y="5343144"/>
            <a:ext cx="228600" cy="268605"/>
          </a:xfrm>
          <a:custGeom>
            <a:avLst/>
            <a:gdLst/>
            <a:ahLst/>
            <a:cxnLst/>
            <a:rect l="l" t="t" r="r" b="b"/>
            <a:pathLst>
              <a:path w="228600" h="268604">
                <a:moveTo>
                  <a:pt x="148234" y="71246"/>
                </a:moveTo>
                <a:lnTo>
                  <a:pt x="3568" y="71246"/>
                </a:lnTo>
                <a:lnTo>
                  <a:pt x="0" y="75437"/>
                </a:lnTo>
                <a:lnTo>
                  <a:pt x="0" y="264032"/>
                </a:lnTo>
                <a:lnTo>
                  <a:pt x="3568" y="268223"/>
                </a:lnTo>
                <a:lnTo>
                  <a:pt x="148234" y="268223"/>
                </a:lnTo>
                <a:lnTo>
                  <a:pt x="151803" y="264032"/>
                </a:lnTo>
                <a:lnTo>
                  <a:pt x="151803" y="249783"/>
                </a:lnTo>
                <a:lnTo>
                  <a:pt x="18757" y="249783"/>
                </a:lnTo>
                <a:lnTo>
                  <a:pt x="18757" y="88899"/>
                </a:lnTo>
                <a:lnTo>
                  <a:pt x="151803" y="88899"/>
                </a:lnTo>
                <a:lnTo>
                  <a:pt x="151803" y="75437"/>
                </a:lnTo>
                <a:lnTo>
                  <a:pt x="148234" y="71246"/>
                </a:lnTo>
                <a:close/>
              </a:path>
              <a:path w="228600" h="268604">
                <a:moveTo>
                  <a:pt x="151803" y="88899"/>
                </a:moveTo>
                <a:lnTo>
                  <a:pt x="133057" y="88899"/>
                </a:lnTo>
                <a:lnTo>
                  <a:pt x="133057" y="249783"/>
                </a:lnTo>
                <a:lnTo>
                  <a:pt x="151803" y="249783"/>
                </a:lnTo>
                <a:lnTo>
                  <a:pt x="151803" y="88899"/>
                </a:lnTo>
                <a:close/>
              </a:path>
              <a:path w="228600" h="268604">
                <a:moveTo>
                  <a:pt x="119659" y="214629"/>
                </a:moveTo>
                <a:lnTo>
                  <a:pt x="32143" y="214629"/>
                </a:lnTo>
                <a:lnTo>
                  <a:pt x="28575" y="217931"/>
                </a:lnTo>
                <a:lnTo>
                  <a:pt x="28575" y="227964"/>
                </a:lnTo>
                <a:lnTo>
                  <a:pt x="32143" y="232155"/>
                </a:lnTo>
                <a:lnTo>
                  <a:pt x="119659" y="232155"/>
                </a:lnTo>
                <a:lnTo>
                  <a:pt x="123228" y="227964"/>
                </a:lnTo>
                <a:lnTo>
                  <a:pt x="123228" y="217931"/>
                </a:lnTo>
                <a:lnTo>
                  <a:pt x="119659" y="214629"/>
                </a:lnTo>
                <a:close/>
              </a:path>
              <a:path w="228600" h="268604">
                <a:moveTo>
                  <a:pt x="185737" y="35178"/>
                </a:moveTo>
                <a:lnTo>
                  <a:pt x="41973" y="35178"/>
                </a:lnTo>
                <a:lnTo>
                  <a:pt x="37503" y="39369"/>
                </a:lnTo>
                <a:lnTo>
                  <a:pt x="37503" y="49402"/>
                </a:lnTo>
                <a:lnTo>
                  <a:pt x="41973" y="53593"/>
                </a:lnTo>
                <a:lnTo>
                  <a:pt x="171450" y="53593"/>
                </a:lnTo>
                <a:lnTo>
                  <a:pt x="171450" y="227964"/>
                </a:lnTo>
                <a:lnTo>
                  <a:pt x="175018" y="232155"/>
                </a:lnTo>
                <a:lnTo>
                  <a:pt x="185737" y="232155"/>
                </a:lnTo>
                <a:lnTo>
                  <a:pt x="190207" y="227964"/>
                </a:lnTo>
                <a:lnTo>
                  <a:pt x="190207" y="39369"/>
                </a:lnTo>
                <a:lnTo>
                  <a:pt x="185737" y="35178"/>
                </a:lnTo>
                <a:close/>
              </a:path>
              <a:path w="228600" h="268604">
                <a:moveTo>
                  <a:pt x="119659" y="178561"/>
                </a:moveTo>
                <a:lnTo>
                  <a:pt x="32143" y="178561"/>
                </a:lnTo>
                <a:lnTo>
                  <a:pt x="28575" y="182752"/>
                </a:lnTo>
                <a:lnTo>
                  <a:pt x="28575" y="192785"/>
                </a:lnTo>
                <a:lnTo>
                  <a:pt x="32143" y="196087"/>
                </a:lnTo>
                <a:lnTo>
                  <a:pt x="119659" y="196087"/>
                </a:lnTo>
                <a:lnTo>
                  <a:pt x="123228" y="192785"/>
                </a:lnTo>
                <a:lnTo>
                  <a:pt x="123228" y="182752"/>
                </a:lnTo>
                <a:lnTo>
                  <a:pt x="119659" y="178561"/>
                </a:lnTo>
                <a:close/>
              </a:path>
              <a:path w="228600" h="268604">
                <a:moveTo>
                  <a:pt x="224129" y="0"/>
                </a:moveTo>
                <a:lnTo>
                  <a:pt x="80365" y="0"/>
                </a:lnTo>
                <a:lnTo>
                  <a:pt x="75907" y="3301"/>
                </a:lnTo>
                <a:lnTo>
                  <a:pt x="75907" y="13461"/>
                </a:lnTo>
                <a:lnTo>
                  <a:pt x="80365" y="17652"/>
                </a:lnTo>
                <a:lnTo>
                  <a:pt x="208953" y="17652"/>
                </a:lnTo>
                <a:lnTo>
                  <a:pt x="208953" y="192785"/>
                </a:lnTo>
                <a:lnTo>
                  <a:pt x="213423" y="196087"/>
                </a:lnTo>
                <a:lnTo>
                  <a:pt x="224129" y="196087"/>
                </a:lnTo>
                <a:lnTo>
                  <a:pt x="228600" y="192785"/>
                </a:lnTo>
                <a:lnTo>
                  <a:pt x="228600" y="3301"/>
                </a:lnTo>
                <a:lnTo>
                  <a:pt x="224129" y="0"/>
                </a:lnTo>
                <a:close/>
              </a:path>
              <a:path w="228600" h="268604">
                <a:moveTo>
                  <a:pt x="119659" y="142493"/>
                </a:moveTo>
                <a:lnTo>
                  <a:pt x="32143" y="142493"/>
                </a:lnTo>
                <a:lnTo>
                  <a:pt x="28575" y="146684"/>
                </a:lnTo>
                <a:lnTo>
                  <a:pt x="28575" y="156717"/>
                </a:lnTo>
                <a:lnTo>
                  <a:pt x="32143" y="160908"/>
                </a:lnTo>
                <a:lnTo>
                  <a:pt x="119659" y="160908"/>
                </a:lnTo>
                <a:lnTo>
                  <a:pt x="123228" y="156717"/>
                </a:lnTo>
                <a:lnTo>
                  <a:pt x="123228" y="146684"/>
                </a:lnTo>
                <a:lnTo>
                  <a:pt x="119659" y="142493"/>
                </a:lnTo>
                <a:close/>
              </a:path>
              <a:path w="228600" h="268604">
                <a:moveTo>
                  <a:pt x="119659" y="107314"/>
                </a:moveTo>
                <a:lnTo>
                  <a:pt x="32143" y="107314"/>
                </a:lnTo>
                <a:lnTo>
                  <a:pt x="28575" y="110616"/>
                </a:lnTo>
                <a:lnTo>
                  <a:pt x="28575" y="120649"/>
                </a:lnTo>
                <a:lnTo>
                  <a:pt x="32143" y="124840"/>
                </a:lnTo>
                <a:lnTo>
                  <a:pt x="119659" y="124840"/>
                </a:lnTo>
                <a:lnTo>
                  <a:pt x="123228" y="120649"/>
                </a:lnTo>
                <a:lnTo>
                  <a:pt x="123228" y="110616"/>
                </a:lnTo>
                <a:lnTo>
                  <a:pt x="119659" y="107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3439" y="5262371"/>
            <a:ext cx="457200" cy="431800"/>
          </a:xfrm>
          <a:custGeom>
            <a:avLst/>
            <a:gdLst/>
            <a:ahLst/>
            <a:cxnLst/>
            <a:rect l="l" t="t" r="r" b="b"/>
            <a:pathLst>
              <a:path w="457200" h="431800">
                <a:moveTo>
                  <a:pt x="228600" y="0"/>
                </a:moveTo>
                <a:lnTo>
                  <a:pt x="182372" y="4359"/>
                </a:lnTo>
                <a:lnTo>
                  <a:pt x="139388" y="16871"/>
                </a:lnTo>
                <a:lnTo>
                  <a:pt x="100548" y="36687"/>
                </a:lnTo>
                <a:lnTo>
                  <a:pt x="66751" y="62960"/>
                </a:lnTo>
                <a:lnTo>
                  <a:pt x="38897" y="94840"/>
                </a:lnTo>
                <a:lnTo>
                  <a:pt x="17887" y="131480"/>
                </a:lnTo>
                <a:lnTo>
                  <a:pt x="4622" y="172031"/>
                </a:lnTo>
                <a:lnTo>
                  <a:pt x="0" y="215645"/>
                </a:lnTo>
                <a:lnTo>
                  <a:pt x="4622" y="259012"/>
                </a:lnTo>
                <a:lnTo>
                  <a:pt x="17887" y="299446"/>
                </a:lnTo>
                <a:lnTo>
                  <a:pt x="38897" y="336071"/>
                </a:lnTo>
                <a:lnTo>
                  <a:pt x="66751" y="368007"/>
                </a:lnTo>
                <a:lnTo>
                  <a:pt x="100548" y="394376"/>
                </a:lnTo>
                <a:lnTo>
                  <a:pt x="139388" y="414299"/>
                </a:lnTo>
                <a:lnTo>
                  <a:pt x="182372" y="426897"/>
                </a:lnTo>
                <a:lnTo>
                  <a:pt x="228600" y="431291"/>
                </a:lnTo>
                <a:lnTo>
                  <a:pt x="274571" y="426897"/>
                </a:lnTo>
                <a:lnTo>
                  <a:pt x="317436" y="414299"/>
                </a:lnTo>
                <a:lnTo>
                  <a:pt x="320430" y="412762"/>
                </a:lnTo>
                <a:lnTo>
                  <a:pt x="228600" y="412762"/>
                </a:lnTo>
                <a:lnTo>
                  <a:pt x="180422" y="407548"/>
                </a:lnTo>
                <a:lnTo>
                  <a:pt x="136230" y="392700"/>
                </a:lnTo>
                <a:lnTo>
                  <a:pt x="97271" y="369410"/>
                </a:lnTo>
                <a:lnTo>
                  <a:pt x="64795" y="338868"/>
                </a:lnTo>
                <a:lnTo>
                  <a:pt x="40051" y="302266"/>
                </a:lnTo>
                <a:lnTo>
                  <a:pt x="24289" y="260795"/>
                </a:lnTo>
                <a:lnTo>
                  <a:pt x="18757" y="215645"/>
                </a:lnTo>
                <a:lnTo>
                  <a:pt x="24289" y="170208"/>
                </a:lnTo>
                <a:lnTo>
                  <a:pt x="40051" y="128518"/>
                </a:lnTo>
                <a:lnTo>
                  <a:pt x="64795" y="91758"/>
                </a:lnTo>
                <a:lnTo>
                  <a:pt x="97271" y="61110"/>
                </a:lnTo>
                <a:lnTo>
                  <a:pt x="136230" y="37755"/>
                </a:lnTo>
                <a:lnTo>
                  <a:pt x="180422" y="22875"/>
                </a:lnTo>
                <a:lnTo>
                  <a:pt x="228600" y="17652"/>
                </a:lnTo>
                <a:lnTo>
                  <a:pt x="318967" y="17652"/>
                </a:lnTo>
                <a:lnTo>
                  <a:pt x="317436" y="16871"/>
                </a:lnTo>
                <a:lnTo>
                  <a:pt x="274571" y="4359"/>
                </a:lnTo>
                <a:lnTo>
                  <a:pt x="228600" y="0"/>
                </a:lnTo>
                <a:close/>
              </a:path>
              <a:path w="457200" h="431800">
                <a:moveTo>
                  <a:pt x="318967" y="17652"/>
                </a:moveTo>
                <a:lnTo>
                  <a:pt x="228600" y="17652"/>
                </a:lnTo>
                <a:lnTo>
                  <a:pt x="276441" y="22875"/>
                </a:lnTo>
                <a:lnTo>
                  <a:pt x="320391" y="37755"/>
                </a:lnTo>
                <a:lnTo>
                  <a:pt x="359185" y="61110"/>
                </a:lnTo>
                <a:lnTo>
                  <a:pt x="391558" y="91758"/>
                </a:lnTo>
                <a:lnTo>
                  <a:pt x="416247" y="128518"/>
                </a:lnTo>
                <a:lnTo>
                  <a:pt x="431987" y="170208"/>
                </a:lnTo>
                <a:lnTo>
                  <a:pt x="437515" y="215645"/>
                </a:lnTo>
                <a:lnTo>
                  <a:pt x="431987" y="260795"/>
                </a:lnTo>
                <a:lnTo>
                  <a:pt x="416247" y="302266"/>
                </a:lnTo>
                <a:lnTo>
                  <a:pt x="391558" y="338868"/>
                </a:lnTo>
                <a:lnTo>
                  <a:pt x="359185" y="369410"/>
                </a:lnTo>
                <a:lnTo>
                  <a:pt x="320391" y="392700"/>
                </a:lnTo>
                <a:lnTo>
                  <a:pt x="276441" y="407548"/>
                </a:lnTo>
                <a:lnTo>
                  <a:pt x="228600" y="412762"/>
                </a:lnTo>
                <a:lnTo>
                  <a:pt x="320430" y="412762"/>
                </a:lnTo>
                <a:lnTo>
                  <a:pt x="356261" y="394376"/>
                </a:lnTo>
                <a:lnTo>
                  <a:pt x="390115" y="368007"/>
                </a:lnTo>
                <a:lnTo>
                  <a:pt x="418067" y="336071"/>
                </a:lnTo>
                <a:lnTo>
                  <a:pt x="439187" y="299446"/>
                </a:lnTo>
                <a:lnTo>
                  <a:pt x="452541" y="259012"/>
                </a:lnTo>
                <a:lnTo>
                  <a:pt x="457200" y="215645"/>
                </a:lnTo>
                <a:lnTo>
                  <a:pt x="452541" y="172031"/>
                </a:lnTo>
                <a:lnTo>
                  <a:pt x="439187" y="131480"/>
                </a:lnTo>
                <a:lnTo>
                  <a:pt x="418067" y="94840"/>
                </a:lnTo>
                <a:lnTo>
                  <a:pt x="390115" y="62960"/>
                </a:lnTo>
                <a:lnTo>
                  <a:pt x="356261" y="36687"/>
                </a:lnTo>
                <a:lnTo>
                  <a:pt x="318967" y="17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0600" y="3925823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2"/>
                </a:moveTo>
                <a:lnTo>
                  <a:pt x="4585716" y="812292"/>
                </a:lnTo>
                <a:lnTo>
                  <a:pt x="4585716" y="0"/>
                </a:lnTo>
                <a:lnTo>
                  <a:pt x="0" y="0"/>
                </a:lnTo>
                <a:lnTo>
                  <a:pt x="0" y="812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17725" y="3984650"/>
            <a:ext cx="3791585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65" b="1">
                <a:latin typeface="Calibri"/>
                <a:cs typeface="Calibri"/>
              </a:rPr>
              <a:t>Business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Case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6300"/>
              </a:lnSpc>
              <a:spcBef>
                <a:spcPts val="5"/>
              </a:spcBef>
            </a:pPr>
            <a:r>
              <a:rPr dirty="0" sz="1050" spc="-105">
                <a:latin typeface="Arial Black"/>
                <a:cs typeface="Arial Black"/>
              </a:rPr>
              <a:t>It </a:t>
            </a:r>
            <a:r>
              <a:rPr dirty="0" sz="1050" spc="-114">
                <a:latin typeface="Arial Black"/>
                <a:cs typeface="Arial Black"/>
              </a:rPr>
              <a:t>is </a:t>
            </a:r>
            <a:r>
              <a:rPr dirty="0" sz="1050" spc="-110">
                <a:latin typeface="Arial Black"/>
                <a:cs typeface="Arial Black"/>
              </a:rPr>
              <a:t>essential </a:t>
            </a:r>
            <a:r>
              <a:rPr dirty="0" sz="1050" spc="-85">
                <a:latin typeface="Arial Black"/>
                <a:cs typeface="Arial Black"/>
              </a:rPr>
              <a:t>to </a:t>
            </a:r>
            <a:r>
              <a:rPr dirty="0" sz="1050" spc="-114">
                <a:latin typeface="Arial Black"/>
                <a:cs typeface="Arial Black"/>
              </a:rPr>
              <a:t>create a </a:t>
            </a:r>
            <a:r>
              <a:rPr dirty="0" sz="1050" spc="-100">
                <a:latin typeface="Arial Black"/>
                <a:cs typeface="Arial Black"/>
              </a:rPr>
              <a:t>business </a:t>
            </a:r>
            <a:r>
              <a:rPr dirty="0" sz="1050" spc="-145">
                <a:latin typeface="Arial Black"/>
                <a:cs typeface="Arial Black"/>
              </a:rPr>
              <a:t>case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65">
                <a:latin typeface="Arial Black"/>
                <a:cs typeface="Arial Black"/>
              </a:rPr>
              <a:t>perform </a:t>
            </a:r>
            <a:r>
              <a:rPr dirty="0" sz="1050" spc="-95">
                <a:latin typeface="Arial Black"/>
                <a:cs typeface="Arial Black"/>
              </a:rPr>
              <a:t>financial  </a:t>
            </a:r>
            <a:r>
              <a:rPr dirty="0" sz="1050" spc="-110">
                <a:latin typeface="Arial Black"/>
                <a:cs typeface="Arial Black"/>
              </a:rPr>
              <a:t>analysis </a:t>
            </a:r>
            <a:r>
              <a:rPr dirty="0" sz="1050" spc="-85">
                <a:latin typeface="Arial Black"/>
                <a:cs typeface="Arial Black"/>
              </a:rPr>
              <a:t>to </a:t>
            </a:r>
            <a:r>
              <a:rPr dirty="0" sz="1050" spc="-135">
                <a:latin typeface="Arial Black"/>
                <a:cs typeface="Arial Black"/>
              </a:rPr>
              <a:t>assess </a:t>
            </a:r>
            <a:r>
              <a:rPr dirty="0" sz="1050" spc="-114">
                <a:latin typeface="Arial Black"/>
                <a:cs typeface="Arial Black"/>
              </a:rPr>
              <a:t>expected </a:t>
            </a:r>
            <a:r>
              <a:rPr dirty="0" sz="1050" spc="-100">
                <a:latin typeface="Arial Black"/>
                <a:cs typeface="Arial Black"/>
              </a:rPr>
              <a:t>business </a:t>
            </a:r>
            <a:r>
              <a:rPr dirty="0" sz="1050" spc="-90">
                <a:latin typeface="Arial Black"/>
                <a:cs typeface="Arial Black"/>
              </a:rPr>
              <a:t>benefits, </a:t>
            </a:r>
            <a:r>
              <a:rPr dirty="0" sz="1050" spc="-85">
                <a:latin typeface="Arial Black"/>
                <a:cs typeface="Arial Black"/>
              </a:rPr>
              <a:t>migration  </a:t>
            </a:r>
            <a:r>
              <a:rPr dirty="0" sz="1050" spc="-125">
                <a:latin typeface="Arial Black"/>
                <a:cs typeface="Arial Black"/>
              </a:rPr>
              <a:t>costs,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95">
                <a:latin typeface="Arial Black"/>
                <a:cs typeface="Arial Black"/>
              </a:rPr>
              <a:t>cloud</a:t>
            </a:r>
            <a:r>
              <a:rPr dirty="0" sz="1050" spc="-65">
                <a:latin typeface="Arial Black"/>
                <a:cs typeface="Arial Black"/>
              </a:rPr>
              <a:t> </a:t>
            </a:r>
            <a:r>
              <a:rPr dirty="0" sz="1050" spc="-130">
                <a:latin typeface="Arial Black"/>
                <a:cs typeface="Arial Black"/>
              </a:rPr>
              <a:t>TCO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840" y="3922776"/>
            <a:ext cx="914400" cy="862965"/>
          </a:xfrm>
          <a:custGeom>
            <a:avLst/>
            <a:gdLst/>
            <a:ahLst/>
            <a:cxnLst/>
            <a:rect l="l" t="t" r="r" b="b"/>
            <a:pathLst>
              <a:path w="914400" h="862964">
                <a:moveTo>
                  <a:pt x="457200" y="0"/>
                </a:moveTo>
                <a:lnTo>
                  <a:pt x="407383" y="2530"/>
                </a:lnTo>
                <a:lnTo>
                  <a:pt x="359120" y="9945"/>
                </a:lnTo>
                <a:lnTo>
                  <a:pt x="312690" y="21982"/>
                </a:lnTo>
                <a:lnTo>
                  <a:pt x="268372" y="38378"/>
                </a:lnTo>
                <a:lnTo>
                  <a:pt x="226443" y="58871"/>
                </a:lnTo>
                <a:lnTo>
                  <a:pt x="187184" y="83198"/>
                </a:lnTo>
                <a:lnTo>
                  <a:pt x="150874" y="111095"/>
                </a:lnTo>
                <a:lnTo>
                  <a:pt x="117791" y="142301"/>
                </a:lnTo>
                <a:lnTo>
                  <a:pt x="88213" y="176552"/>
                </a:lnTo>
                <a:lnTo>
                  <a:pt x="62421" y="213585"/>
                </a:lnTo>
                <a:lnTo>
                  <a:pt x="40693" y="253138"/>
                </a:lnTo>
                <a:lnTo>
                  <a:pt x="23308" y="294948"/>
                </a:lnTo>
                <a:lnTo>
                  <a:pt x="10545" y="338752"/>
                </a:lnTo>
                <a:lnTo>
                  <a:pt x="2682" y="384288"/>
                </a:lnTo>
                <a:lnTo>
                  <a:pt x="0" y="431292"/>
                </a:lnTo>
                <a:lnTo>
                  <a:pt x="2682" y="478295"/>
                </a:lnTo>
                <a:lnTo>
                  <a:pt x="10545" y="523831"/>
                </a:lnTo>
                <a:lnTo>
                  <a:pt x="23308" y="567635"/>
                </a:lnTo>
                <a:lnTo>
                  <a:pt x="40693" y="609445"/>
                </a:lnTo>
                <a:lnTo>
                  <a:pt x="62421" y="648998"/>
                </a:lnTo>
                <a:lnTo>
                  <a:pt x="88213" y="686031"/>
                </a:lnTo>
                <a:lnTo>
                  <a:pt x="117791" y="720282"/>
                </a:lnTo>
                <a:lnTo>
                  <a:pt x="150874" y="751488"/>
                </a:lnTo>
                <a:lnTo>
                  <a:pt x="187184" y="779385"/>
                </a:lnTo>
                <a:lnTo>
                  <a:pt x="226443" y="803712"/>
                </a:lnTo>
                <a:lnTo>
                  <a:pt x="268372" y="824205"/>
                </a:lnTo>
                <a:lnTo>
                  <a:pt x="312690" y="840601"/>
                </a:lnTo>
                <a:lnTo>
                  <a:pt x="359120" y="852638"/>
                </a:lnTo>
                <a:lnTo>
                  <a:pt x="407383" y="860053"/>
                </a:lnTo>
                <a:lnTo>
                  <a:pt x="457200" y="862584"/>
                </a:lnTo>
                <a:lnTo>
                  <a:pt x="507011" y="860053"/>
                </a:lnTo>
                <a:lnTo>
                  <a:pt x="555271" y="852638"/>
                </a:lnTo>
                <a:lnTo>
                  <a:pt x="601699" y="840601"/>
                </a:lnTo>
                <a:lnTo>
                  <a:pt x="646017" y="824205"/>
                </a:lnTo>
                <a:lnTo>
                  <a:pt x="687944" y="803712"/>
                </a:lnTo>
                <a:lnTo>
                  <a:pt x="727204" y="779385"/>
                </a:lnTo>
                <a:lnTo>
                  <a:pt x="763515" y="751488"/>
                </a:lnTo>
                <a:lnTo>
                  <a:pt x="796599" y="720282"/>
                </a:lnTo>
                <a:lnTo>
                  <a:pt x="826178" y="686031"/>
                </a:lnTo>
                <a:lnTo>
                  <a:pt x="851972" y="648998"/>
                </a:lnTo>
                <a:lnTo>
                  <a:pt x="873702" y="609445"/>
                </a:lnTo>
                <a:lnTo>
                  <a:pt x="891088" y="567635"/>
                </a:lnTo>
                <a:lnTo>
                  <a:pt x="903853" y="523831"/>
                </a:lnTo>
                <a:lnTo>
                  <a:pt x="911716" y="478295"/>
                </a:lnTo>
                <a:lnTo>
                  <a:pt x="914400" y="431292"/>
                </a:lnTo>
                <a:lnTo>
                  <a:pt x="911716" y="384288"/>
                </a:lnTo>
                <a:lnTo>
                  <a:pt x="903853" y="338752"/>
                </a:lnTo>
                <a:lnTo>
                  <a:pt x="891088" y="294948"/>
                </a:lnTo>
                <a:lnTo>
                  <a:pt x="873702" y="253138"/>
                </a:lnTo>
                <a:lnTo>
                  <a:pt x="851972" y="213585"/>
                </a:lnTo>
                <a:lnTo>
                  <a:pt x="826178" y="176552"/>
                </a:lnTo>
                <a:lnTo>
                  <a:pt x="796599" y="142301"/>
                </a:lnTo>
                <a:lnTo>
                  <a:pt x="763515" y="111095"/>
                </a:lnTo>
                <a:lnTo>
                  <a:pt x="727204" y="83198"/>
                </a:lnTo>
                <a:lnTo>
                  <a:pt x="687944" y="58871"/>
                </a:lnTo>
                <a:lnTo>
                  <a:pt x="646017" y="38378"/>
                </a:lnTo>
                <a:lnTo>
                  <a:pt x="601699" y="21982"/>
                </a:lnTo>
                <a:lnTo>
                  <a:pt x="555271" y="9945"/>
                </a:lnTo>
                <a:lnTo>
                  <a:pt x="507011" y="2530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3439" y="4137659"/>
            <a:ext cx="457200" cy="431800"/>
          </a:xfrm>
          <a:custGeom>
            <a:avLst/>
            <a:gdLst/>
            <a:ahLst/>
            <a:cxnLst/>
            <a:rect l="l" t="t" r="r" b="b"/>
            <a:pathLst>
              <a:path w="457200" h="431800">
                <a:moveTo>
                  <a:pt x="228600" y="0"/>
                </a:moveTo>
                <a:lnTo>
                  <a:pt x="182372" y="4359"/>
                </a:lnTo>
                <a:lnTo>
                  <a:pt x="139388" y="16871"/>
                </a:lnTo>
                <a:lnTo>
                  <a:pt x="100548" y="36687"/>
                </a:lnTo>
                <a:lnTo>
                  <a:pt x="66751" y="62960"/>
                </a:lnTo>
                <a:lnTo>
                  <a:pt x="38897" y="94840"/>
                </a:lnTo>
                <a:lnTo>
                  <a:pt x="17887" y="131480"/>
                </a:lnTo>
                <a:lnTo>
                  <a:pt x="4622" y="172031"/>
                </a:lnTo>
                <a:lnTo>
                  <a:pt x="0" y="215645"/>
                </a:lnTo>
                <a:lnTo>
                  <a:pt x="4622" y="259004"/>
                </a:lnTo>
                <a:lnTo>
                  <a:pt x="17887" y="299436"/>
                </a:lnTo>
                <a:lnTo>
                  <a:pt x="38897" y="336060"/>
                </a:lnTo>
                <a:lnTo>
                  <a:pt x="66751" y="367998"/>
                </a:lnTo>
                <a:lnTo>
                  <a:pt x="100548" y="394369"/>
                </a:lnTo>
                <a:lnTo>
                  <a:pt x="139388" y="414295"/>
                </a:lnTo>
                <a:lnTo>
                  <a:pt x="182372" y="426896"/>
                </a:lnTo>
                <a:lnTo>
                  <a:pt x="228600" y="431291"/>
                </a:lnTo>
                <a:lnTo>
                  <a:pt x="274571" y="426896"/>
                </a:lnTo>
                <a:lnTo>
                  <a:pt x="317436" y="414295"/>
                </a:lnTo>
                <a:lnTo>
                  <a:pt x="320448" y="412750"/>
                </a:lnTo>
                <a:lnTo>
                  <a:pt x="228600" y="412750"/>
                </a:lnTo>
                <a:lnTo>
                  <a:pt x="180422" y="407536"/>
                </a:lnTo>
                <a:lnTo>
                  <a:pt x="136230" y="392690"/>
                </a:lnTo>
                <a:lnTo>
                  <a:pt x="97271" y="369402"/>
                </a:lnTo>
                <a:lnTo>
                  <a:pt x="64795" y="338863"/>
                </a:lnTo>
                <a:lnTo>
                  <a:pt x="40051" y="302263"/>
                </a:lnTo>
                <a:lnTo>
                  <a:pt x="24289" y="260794"/>
                </a:lnTo>
                <a:lnTo>
                  <a:pt x="18757" y="215645"/>
                </a:lnTo>
                <a:lnTo>
                  <a:pt x="24289" y="170208"/>
                </a:lnTo>
                <a:lnTo>
                  <a:pt x="40051" y="128518"/>
                </a:lnTo>
                <a:lnTo>
                  <a:pt x="64795" y="91758"/>
                </a:lnTo>
                <a:lnTo>
                  <a:pt x="97271" y="61110"/>
                </a:lnTo>
                <a:lnTo>
                  <a:pt x="136230" y="37755"/>
                </a:lnTo>
                <a:lnTo>
                  <a:pt x="180422" y="22875"/>
                </a:lnTo>
                <a:lnTo>
                  <a:pt x="228600" y="17652"/>
                </a:lnTo>
                <a:lnTo>
                  <a:pt x="318967" y="17652"/>
                </a:lnTo>
                <a:lnTo>
                  <a:pt x="317436" y="16871"/>
                </a:lnTo>
                <a:lnTo>
                  <a:pt x="274571" y="4359"/>
                </a:lnTo>
                <a:lnTo>
                  <a:pt x="228600" y="0"/>
                </a:lnTo>
                <a:close/>
              </a:path>
              <a:path w="457200" h="431800">
                <a:moveTo>
                  <a:pt x="318967" y="17652"/>
                </a:moveTo>
                <a:lnTo>
                  <a:pt x="228600" y="17652"/>
                </a:lnTo>
                <a:lnTo>
                  <a:pt x="276441" y="22875"/>
                </a:lnTo>
                <a:lnTo>
                  <a:pt x="320391" y="37755"/>
                </a:lnTo>
                <a:lnTo>
                  <a:pt x="359185" y="61110"/>
                </a:lnTo>
                <a:lnTo>
                  <a:pt x="391558" y="91758"/>
                </a:lnTo>
                <a:lnTo>
                  <a:pt x="416247" y="128518"/>
                </a:lnTo>
                <a:lnTo>
                  <a:pt x="431987" y="170208"/>
                </a:lnTo>
                <a:lnTo>
                  <a:pt x="437515" y="215645"/>
                </a:lnTo>
                <a:lnTo>
                  <a:pt x="431987" y="260794"/>
                </a:lnTo>
                <a:lnTo>
                  <a:pt x="416247" y="302263"/>
                </a:lnTo>
                <a:lnTo>
                  <a:pt x="391558" y="338863"/>
                </a:lnTo>
                <a:lnTo>
                  <a:pt x="359185" y="369402"/>
                </a:lnTo>
                <a:lnTo>
                  <a:pt x="320391" y="392690"/>
                </a:lnTo>
                <a:lnTo>
                  <a:pt x="276441" y="407536"/>
                </a:lnTo>
                <a:lnTo>
                  <a:pt x="228600" y="412750"/>
                </a:lnTo>
                <a:lnTo>
                  <a:pt x="320448" y="412750"/>
                </a:lnTo>
                <a:lnTo>
                  <a:pt x="356261" y="394369"/>
                </a:lnTo>
                <a:lnTo>
                  <a:pt x="390115" y="367998"/>
                </a:lnTo>
                <a:lnTo>
                  <a:pt x="418067" y="336060"/>
                </a:lnTo>
                <a:lnTo>
                  <a:pt x="439187" y="299436"/>
                </a:lnTo>
                <a:lnTo>
                  <a:pt x="452541" y="259004"/>
                </a:lnTo>
                <a:lnTo>
                  <a:pt x="457200" y="215645"/>
                </a:lnTo>
                <a:lnTo>
                  <a:pt x="452541" y="172031"/>
                </a:lnTo>
                <a:lnTo>
                  <a:pt x="439187" y="131480"/>
                </a:lnTo>
                <a:lnTo>
                  <a:pt x="418067" y="94840"/>
                </a:lnTo>
                <a:lnTo>
                  <a:pt x="390115" y="62960"/>
                </a:lnTo>
                <a:lnTo>
                  <a:pt x="356261" y="36687"/>
                </a:lnTo>
                <a:lnTo>
                  <a:pt x="318967" y="17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76668" y="4208786"/>
            <a:ext cx="210820" cy="261620"/>
          </a:xfrm>
          <a:custGeom>
            <a:avLst/>
            <a:gdLst/>
            <a:ahLst/>
            <a:cxnLst/>
            <a:rect l="l" t="t" r="r" b="b"/>
            <a:pathLst>
              <a:path w="210819" h="261620">
                <a:moveTo>
                  <a:pt x="61294" y="0"/>
                </a:moveTo>
                <a:lnTo>
                  <a:pt x="50901" y="2534"/>
                </a:lnTo>
                <a:lnTo>
                  <a:pt x="41973" y="6725"/>
                </a:lnTo>
                <a:lnTo>
                  <a:pt x="39293" y="14345"/>
                </a:lnTo>
                <a:lnTo>
                  <a:pt x="38404" y="15996"/>
                </a:lnTo>
                <a:lnTo>
                  <a:pt x="37503" y="18536"/>
                </a:lnTo>
                <a:lnTo>
                  <a:pt x="38404" y="21965"/>
                </a:lnTo>
                <a:lnTo>
                  <a:pt x="41084" y="24505"/>
                </a:lnTo>
                <a:lnTo>
                  <a:pt x="70548" y="53207"/>
                </a:lnTo>
                <a:lnTo>
                  <a:pt x="28187" y="102457"/>
                </a:lnTo>
                <a:lnTo>
                  <a:pt x="12950" y="146694"/>
                </a:lnTo>
                <a:lnTo>
                  <a:pt x="13787" y="180955"/>
                </a:lnTo>
                <a:lnTo>
                  <a:pt x="19646" y="200273"/>
                </a:lnTo>
                <a:lnTo>
                  <a:pt x="16966" y="210508"/>
                </a:lnTo>
                <a:lnTo>
                  <a:pt x="12277" y="223387"/>
                </a:lnTo>
                <a:lnTo>
                  <a:pt x="6584" y="236741"/>
                </a:lnTo>
                <a:lnTo>
                  <a:pt x="888" y="248406"/>
                </a:lnTo>
                <a:lnTo>
                  <a:pt x="0" y="250946"/>
                </a:lnTo>
                <a:lnTo>
                  <a:pt x="0" y="254375"/>
                </a:lnTo>
                <a:lnTo>
                  <a:pt x="3568" y="259455"/>
                </a:lnTo>
                <a:lnTo>
                  <a:pt x="6248" y="261106"/>
                </a:lnTo>
                <a:lnTo>
                  <a:pt x="203593" y="261106"/>
                </a:lnTo>
                <a:lnTo>
                  <a:pt x="206273" y="259455"/>
                </a:lnTo>
                <a:lnTo>
                  <a:pt x="209854" y="254375"/>
                </a:lnTo>
                <a:lnTo>
                  <a:pt x="210743" y="250946"/>
                </a:lnTo>
                <a:lnTo>
                  <a:pt x="208953" y="248406"/>
                </a:lnTo>
                <a:lnTo>
                  <a:pt x="206644" y="243326"/>
                </a:lnTo>
                <a:lnTo>
                  <a:pt x="24117" y="243326"/>
                </a:lnTo>
                <a:lnTo>
                  <a:pt x="28985" y="232322"/>
                </a:lnTo>
                <a:lnTo>
                  <a:pt x="33604" y="220354"/>
                </a:lnTo>
                <a:lnTo>
                  <a:pt x="37051" y="208696"/>
                </a:lnTo>
                <a:lnTo>
                  <a:pt x="38302" y="199384"/>
                </a:lnTo>
                <a:lnTo>
                  <a:pt x="38404" y="195193"/>
                </a:lnTo>
                <a:lnTo>
                  <a:pt x="37503" y="194304"/>
                </a:lnTo>
                <a:lnTo>
                  <a:pt x="32889" y="181917"/>
                </a:lnTo>
                <a:lnTo>
                  <a:pt x="30700" y="152267"/>
                </a:lnTo>
                <a:lnTo>
                  <a:pt x="44416" y="110900"/>
                </a:lnTo>
                <a:lnTo>
                  <a:pt x="87515" y="63367"/>
                </a:lnTo>
                <a:lnTo>
                  <a:pt x="148908" y="63367"/>
                </a:lnTo>
                <a:lnTo>
                  <a:pt x="140195" y="53207"/>
                </a:lnTo>
                <a:lnTo>
                  <a:pt x="148540" y="44825"/>
                </a:lnTo>
                <a:lnTo>
                  <a:pt x="88404" y="44825"/>
                </a:lnTo>
                <a:lnTo>
                  <a:pt x="61620" y="18536"/>
                </a:lnTo>
                <a:lnTo>
                  <a:pt x="66373" y="17601"/>
                </a:lnTo>
                <a:lnTo>
                  <a:pt x="141542" y="17601"/>
                </a:lnTo>
                <a:lnTo>
                  <a:pt x="143723" y="17404"/>
                </a:lnTo>
                <a:lnTo>
                  <a:pt x="171943" y="17404"/>
                </a:lnTo>
                <a:lnTo>
                  <a:pt x="171450" y="15996"/>
                </a:lnTo>
                <a:lnTo>
                  <a:pt x="171450" y="14345"/>
                </a:lnTo>
                <a:lnTo>
                  <a:pt x="169350" y="8376"/>
                </a:lnTo>
                <a:lnTo>
                  <a:pt x="105371" y="8376"/>
                </a:lnTo>
                <a:lnTo>
                  <a:pt x="88449" y="2837"/>
                </a:lnTo>
                <a:lnTo>
                  <a:pt x="73783" y="73"/>
                </a:lnTo>
                <a:lnTo>
                  <a:pt x="61294" y="0"/>
                </a:lnTo>
                <a:close/>
              </a:path>
              <a:path w="210819" h="261620">
                <a:moveTo>
                  <a:pt x="148908" y="63367"/>
                </a:moveTo>
                <a:lnTo>
                  <a:pt x="122339" y="63367"/>
                </a:lnTo>
                <a:lnTo>
                  <a:pt x="165438" y="110900"/>
                </a:lnTo>
                <a:lnTo>
                  <a:pt x="179152" y="152267"/>
                </a:lnTo>
                <a:lnTo>
                  <a:pt x="176960" y="181917"/>
                </a:lnTo>
                <a:lnTo>
                  <a:pt x="172338" y="194304"/>
                </a:lnTo>
                <a:lnTo>
                  <a:pt x="172338" y="195193"/>
                </a:lnTo>
                <a:lnTo>
                  <a:pt x="171450" y="196844"/>
                </a:lnTo>
                <a:lnTo>
                  <a:pt x="171552" y="199384"/>
                </a:lnTo>
                <a:lnTo>
                  <a:pt x="172803" y="208696"/>
                </a:lnTo>
                <a:lnTo>
                  <a:pt x="176250" y="220354"/>
                </a:lnTo>
                <a:lnTo>
                  <a:pt x="180869" y="232322"/>
                </a:lnTo>
                <a:lnTo>
                  <a:pt x="185737" y="243326"/>
                </a:lnTo>
                <a:lnTo>
                  <a:pt x="206644" y="243326"/>
                </a:lnTo>
                <a:lnTo>
                  <a:pt x="203652" y="236741"/>
                </a:lnTo>
                <a:lnTo>
                  <a:pt x="198015" y="223387"/>
                </a:lnTo>
                <a:lnTo>
                  <a:pt x="193383" y="210508"/>
                </a:lnTo>
                <a:lnTo>
                  <a:pt x="191096" y="200273"/>
                </a:lnTo>
                <a:lnTo>
                  <a:pt x="196580" y="180955"/>
                </a:lnTo>
                <a:lnTo>
                  <a:pt x="197459" y="146694"/>
                </a:lnTo>
                <a:lnTo>
                  <a:pt x="182431" y="102457"/>
                </a:lnTo>
                <a:lnTo>
                  <a:pt x="148908" y="63367"/>
                </a:lnTo>
                <a:close/>
              </a:path>
              <a:path w="210819" h="261620">
                <a:moveTo>
                  <a:pt x="70548" y="180842"/>
                </a:moveTo>
                <a:lnTo>
                  <a:pt x="70548" y="197733"/>
                </a:lnTo>
                <a:lnTo>
                  <a:pt x="77411" y="199987"/>
                </a:lnTo>
                <a:lnTo>
                  <a:pt x="84608" y="201670"/>
                </a:lnTo>
                <a:lnTo>
                  <a:pt x="92142" y="202876"/>
                </a:lnTo>
                <a:lnTo>
                  <a:pt x="100012" y="203702"/>
                </a:lnTo>
                <a:lnTo>
                  <a:pt x="100012" y="216275"/>
                </a:lnTo>
                <a:lnTo>
                  <a:pt x="109842" y="216275"/>
                </a:lnTo>
                <a:lnTo>
                  <a:pt x="109842" y="202813"/>
                </a:lnTo>
                <a:lnTo>
                  <a:pt x="118770" y="201924"/>
                </a:lnTo>
                <a:lnTo>
                  <a:pt x="125907" y="199384"/>
                </a:lnTo>
                <a:lnTo>
                  <a:pt x="131267" y="195193"/>
                </a:lnTo>
                <a:lnTo>
                  <a:pt x="136626" y="191764"/>
                </a:lnTo>
                <a:lnTo>
                  <a:pt x="138141" y="188462"/>
                </a:lnTo>
                <a:lnTo>
                  <a:pt x="100012" y="188462"/>
                </a:lnTo>
                <a:lnTo>
                  <a:pt x="91084" y="186684"/>
                </a:lnTo>
                <a:lnTo>
                  <a:pt x="84835" y="185922"/>
                </a:lnTo>
                <a:lnTo>
                  <a:pt x="79476" y="184144"/>
                </a:lnTo>
                <a:lnTo>
                  <a:pt x="70548" y="180842"/>
                </a:lnTo>
                <a:close/>
              </a:path>
              <a:path w="210819" h="261620">
                <a:moveTo>
                  <a:pt x="109842" y="108198"/>
                </a:moveTo>
                <a:lnTo>
                  <a:pt x="100012" y="108198"/>
                </a:lnTo>
                <a:lnTo>
                  <a:pt x="99932" y="118238"/>
                </a:lnTo>
                <a:lnTo>
                  <a:pt x="91084" y="119120"/>
                </a:lnTo>
                <a:lnTo>
                  <a:pt x="83947" y="121660"/>
                </a:lnTo>
                <a:lnTo>
                  <a:pt x="78587" y="125089"/>
                </a:lnTo>
                <a:lnTo>
                  <a:pt x="73228" y="129280"/>
                </a:lnTo>
                <a:lnTo>
                  <a:pt x="70548" y="134360"/>
                </a:lnTo>
                <a:lnTo>
                  <a:pt x="70548" y="147060"/>
                </a:lnTo>
                <a:lnTo>
                  <a:pt x="109842" y="171571"/>
                </a:lnTo>
                <a:lnTo>
                  <a:pt x="112522" y="173222"/>
                </a:lnTo>
                <a:lnTo>
                  <a:pt x="115188" y="174111"/>
                </a:lnTo>
                <a:lnTo>
                  <a:pt x="116090" y="175762"/>
                </a:lnTo>
                <a:lnTo>
                  <a:pt x="117868" y="176651"/>
                </a:lnTo>
                <a:lnTo>
                  <a:pt x="118770" y="178302"/>
                </a:lnTo>
                <a:lnTo>
                  <a:pt x="118770" y="184144"/>
                </a:lnTo>
                <a:lnTo>
                  <a:pt x="116090" y="186684"/>
                </a:lnTo>
                <a:lnTo>
                  <a:pt x="109842" y="187573"/>
                </a:lnTo>
                <a:lnTo>
                  <a:pt x="107162" y="188462"/>
                </a:lnTo>
                <a:lnTo>
                  <a:pt x="138141" y="188462"/>
                </a:lnTo>
                <a:lnTo>
                  <a:pt x="139306" y="185922"/>
                </a:lnTo>
                <a:lnTo>
                  <a:pt x="139306" y="174873"/>
                </a:lnTo>
                <a:lnTo>
                  <a:pt x="138417" y="172333"/>
                </a:lnTo>
                <a:lnTo>
                  <a:pt x="100012" y="149600"/>
                </a:lnTo>
                <a:lnTo>
                  <a:pt x="97332" y="147822"/>
                </a:lnTo>
                <a:lnTo>
                  <a:pt x="94653" y="147060"/>
                </a:lnTo>
                <a:lnTo>
                  <a:pt x="93764" y="145282"/>
                </a:lnTo>
                <a:lnTo>
                  <a:pt x="91973" y="144520"/>
                </a:lnTo>
                <a:lnTo>
                  <a:pt x="91084" y="142742"/>
                </a:lnTo>
                <a:lnTo>
                  <a:pt x="91084" y="136900"/>
                </a:lnTo>
                <a:lnTo>
                  <a:pt x="94653" y="135249"/>
                </a:lnTo>
                <a:lnTo>
                  <a:pt x="100012" y="134360"/>
                </a:lnTo>
                <a:lnTo>
                  <a:pt x="102692" y="133471"/>
                </a:lnTo>
                <a:lnTo>
                  <a:pt x="133350" y="133471"/>
                </a:lnTo>
                <a:lnTo>
                  <a:pt x="137515" y="123311"/>
                </a:lnTo>
                <a:lnTo>
                  <a:pt x="131180" y="121112"/>
                </a:lnTo>
                <a:lnTo>
                  <a:pt x="124345" y="119437"/>
                </a:lnTo>
                <a:lnTo>
                  <a:pt x="117101" y="118231"/>
                </a:lnTo>
                <a:lnTo>
                  <a:pt x="109842" y="117469"/>
                </a:lnTo>
                <a:lnTo>
                  <a:pt x="109842" y="108198"/>
                </a:lnTo>
                <a:close/>
              </a:path>
              <a:path w="210819" h="261620">
                <a:moveTo>
                  <a:pt x="133350" y="133471"/>
                </a:moveTo>
                <a:lnTo>
                  <a:pt x="109842" y="133471"/>
                </a:lnTo>
                <a:lnTo>
                  <a:pt x="116979" y="134360"/>
                </a:lnTo>
                <a:lnTo>
                  <a:pt x="124129" y="136011"/>
                </a:lnTo>
                <a:lnTo>
                  <a:pt x="131267" y="138551"/>
                </a:lnTo>
                <a:lnTo>
                  <a:pt x="133350" y="133471"/>
                </a:lnTo>
                <a:close/>
              </a:path>
              <a:path w="210819" h="261620">
                <a:moveTo>
                  <a:pt x="171943" y="17404"/>
                </a:moveTo>
                <a:lnTo>
                  <a:pt x="143723" y="17404"/>
                </a:lnTo>
                <a:lnTo>
                  <a:pt x="149123" y="17774"/>
                </a:lnTo>
                <a:lnTo>
                  <a:pt x="122339" y="44825"/>
                </a:lnTo>
                <a:lnTo>
                  <a:pt x="148540" y="44825"/>
                </a:lnTo>
                <a:lnTo>
                  <a:pt x="168770" y="24505"/>
                </a:lnTo>
                <a:lnTo>
                  <a:pt x="171450" y="21965"/>
                </a:lnTo>
                <a:lnTo>
                  <a:pt x="172338" y="18536"/>
                </a:lnTo>
                <a:lnTo>
                  <a:pt x="171943" y="17404"/>
                </a:lnTo>
                <a:close/>
              </a:path>
              <a:path w="210819" h="261620">
                <a:moveTo>
                  <a:pt x="141542" y="17601"/>
                </a:moveTo>
                <a:lnTo>
                  <a:pt x="66373" y="17601"/>
                </a:lnTo>
                <a:lnTo>
                  <a:pt x="74226" y="17916"/>
                </a:lnTo>
                <a:lnTo>
                  <a:pt x="85596" y="20447"/>
                </a:lnTo>
                <a:lnTo>
                  <a:pt x="100901" y="26156"/>
                </a:lnTo>
                <a:lnTo>
                  <a:pt x="103581" y="27045"/>
                </a:lnTo>
                <a:lnTo>
                  <a:pt x="106260" y="27045"/>
                </a:lnTo>
                <a:lnTo>
                  <a:pt x="108940" y="26156"/>
                </a:lnTo>
                <a:lnTo>
                  <a:pt x="123884" y="20810"/>
                </a:lnTo>
                <a:lnTo>
                  <a:pt x="135394" y="18155"/>
                </a:lnTo>
                <a:lnTo>
                  <a:pt x="141542" y="17601"/>
                </a:lnTo>
                <a:close/>
              </a:path>
              <a:path w="210819" h="261620">
                <a:moveTo>
                  <a:pt x="148568" y="0"/>
                </a:moveTo>
                <a:lnTo>
                  <a:pt x="136177" y="73"/>
                </a:lnTo>
                <a:lnTo>
                  <a:pt x="121778" y="2837"/>
                </a:lnTo>
                <a:lnTo>
                  <a:pt x="105371" y="8376"/>
                </a:lnTo>
                <a:lnTo>
                  <a:pt x="169350" y="8376"/>
                </a:lnTo>
                <a:lnTo>
                  <a:pt x="168770" y="6725"/>
                </a:lnTo>
                <a:lnTo>
                  <a:pt x="158953" y="2534"/>
                </a:lnTo>
                <a:lnTo>
                  <a:pt x="148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0600" y="28011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2"/>
                </a:moveTo>
                <a:lnTo>
                  <a:pt x="4585716" y="812292"/>
                </a:lnTo>
                <a:lnTo>
                  <a:pt x="4585716" y="0"/>
                </a:lnTo>
                <a:lnTo>
                  <a:pt x="0" y="0"/>
                </a:lnTo>
                <a:lnTo>
                  <a:pt x="0" y="812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617725" y="2859557"/>
            <a:ext cx="3752850" cy="7150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100" spc="70" b="1">
                <a:latin typeface="Calibri"/>
                <a:cs typeface="Calibri"/>
              </a:rPr>
              <a:t>Program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Governance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150">
                <a:latin typeface="Arial Black"/>
                <a:cs typeface="Arial Black"/>
              </a:rPr>
              <a:t>A </a:t>
            </a:r>
            <a:r>
              <a:rPr dirty="0" sz="1050" spc="-114">
                <a:latin typeface="Arial Black"/>
                <a:cs typeface="Arial Black"/>
              </a:rPr>
              <a:t>well </a:t>
            </a:r>
            <a:r>
              <a:rPr dirty="0" sz="1050" spc="-95">
                <a:latin typeface="Arial Black"/>
                <a:cs typeface="Arial Black"/>
              </a:rPr>
              <a:t>designed </a:t>
            </a:r>
            <a:r>
              <a:rPr dirty="0" sz="1050" spc="-105">
                <a:latin typeface="Arial Black"/>
                <a:cs typeface="Arial Black"/>
              </a:rPr>
              <a:t>governance </a:t>
            </a:r>
            <a:r>
              <a:rPr dirty="0" sz="1050" spc="-100">
                <a:latin typeface="Arial Black"/>
                <a:cs typeface="Arial Black"/>
              </a:rPr>
              <a:t>enables </a:t>
            </a:r>
            <a:r>
              <a:rPr dirty="0" sz="1050" spc="-110">
                <a:latin typeface="Arial Black"/>
                <a:cs typeface="Arial Black"/>
              </a:rPr>
              <a:t>consistent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95">
                <a:latin typeface="Arial Black"/>
                <a:cs typeface="Arial Black"/>
              </a:rPr>
              <a:t>efficient  </a:t>
            </a:r>
            <a:r>
              <a:rPr dirty="0" sz="1050" spc="-110">
                <a:latin typeface="Arial Black"/>
                <a:cs typeface="Arial Black"/>
              </a:rPr>
              <a:t>execution </a:t>
            </a:r>
            <a:r>
              <a:rPr dirty="0" sz="1050" spc="-60">
                <a:latin typeface="Arial Black"/>
                <a:cs typeface="Arial Black"/>
              </a:rPr>
              <a:t>of </a:t>
            </a:r>
            <a:r>
              <a:rPr dirty="0" sz="1050" spc="-85">
                <a:latin typeface="Arial Black"/>
                <a:cs typeface="Arial Black"/>
              </a:rPr>
              <a:t>the </a:t>
            </a:r>
            <a:r>
              <a:rPr dirty="0" sz="1050" spc="-75">
                <a:latin typeface="Arial Black"/>
                <a:cs typeface="Arial Black"/>
              </a:rPr>
              <a:t>day-to-day </a:t>
            </a:r>
            <a:r>
              <a:rPr dirty="0" sz="1050" spc="-114">
                <a:latin typeface="Arial Black"/>
                <a:cs typeface="Arial Black"/>
              </a:rPr>
              <a:t>activities </a:t>
            </a:r>
            <a:r>
              <a:rPr dirty="0" sz="1050" spc="-70">
                <a:latin typeface="Arial Black"/>
                <a:cs typeface="Arial Black"/>
              </a:rPr>
              <a:t>through </a:t>
            </a:r>
            <a:r>
              <a:rPr dirty="0" sz="1050" spc="-85">
                <a:latin typeface="Arial Black"/>
                <a:cs typeface="Arial Black"/>
              </a:rPr>
              <a:t>the migration  </a:t>
            </a:r>
            <a:r>
              <a:rPr dirty="0" sz="1050" spc="-100">
                <a:latin typeface="Arial Black"/>
                <a:cs typeface="Arial Black"/>
              </a:rPr>
              <a:t>design </a:t>
            </a:r>
            <a:r>
              <a:rPr dirty="0" sz="1050" spc="-80">
                <a:latin typeface="Arial Black"/>
                <a:cs typeface="Arial Black"/>
              </a:rPr>
              <a:t>and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110">
                <a:latin typeface="Arial Black"/>
                <a:cs typeface="Arial Black"/>
              </a:rPr>
              <a:t>execution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840" y="2798064"/>
            <a:ext cx="914400" cy="862965"/>
          </a:xfrm>
          <a:custGeom>
            <a:avLst/>
            <a:gdLst/>
            <a:ahLst/>
            <a:cxnLst/>
            <a:rect l="l" t="t" r="r" b="b"/>
            <a:pathLst>
              <a:path w="914400" h="862964">
                <a:moveTo>
                  <a:pt x="457200" y="0"/>
                </a:moveTo>
                <a:lnTo>
                  <a:pt x="407383" y="2530"/>
                </a:lnTo>
                <a:lnTo>
                  <a:pt x="359120" y="9945"/>
                </a:lnTo>
                <a:lnTo>
                  <a:pt x="312690" y="21982"/>
                </a:lnTo>
                <a:lnTo>
                  <a:pt x="268372" y="38378"/>
                </a:lnTo>
                <a:lnTo>
                  <a:pt x="226443" y="58871"/>
                </a:lnTo>
                <a:lnTo>
                  <a:pt x="187184" y="83198"/>
                </a:lnTo>
                <a:lnTo>
                  <a:pt x="150874" y="111095"/>
                </a:lnTo>
                <a:lnTo>
                  <a:pt x="117791" y="142301"/>
                </a:lnTo>
                <a:lnTo>
                  <a:pt x="88213" y="176552"/>
                </a:lnTo>
                <a:lnTo>
                  <a:pt x="62421" y="213585"/>
                </a:lnTo>
                <a:lnTo>
                  <a:pt x="40693" y="253138"/>
                </a:lnTo>
                <a:lnTo>
                  <a:pt x="23308" y="294948"/>
                </a:lnTo>
                <a:lnTo>
                  <a:pt x="10545" y="338752"/>
                </a:lnTo>
                <a:lnTo>
                  <a:pt x="2682" y="384288"/>
                </a:lnTo>
                <a:lnTo>
                  <a:pt x="0" y="431291"/>
                </a:lnTo>
                <a:lnTo>
                  <a:pt x="2682" y="478295"/>
                </a:lnTo>
                <a:lnTo>
                  <a:pt x="10545" y="523831"/>
                </a:lnTo>
                <a:lnTo>
                  <a:pt x="23308" y="567635"/>
                </a:lnTo>
                <a:lnTo>
                  <a:pt x="40693" y="609445"/>
                </a:lnTo>
                <a:lnTo>
                  <a:pt x="62421" y="648998"/>
                </a:lnTo>
                <a:lnTo>
                  <a:pt x="88213" y="686031"/>
                </a:lnTo>
                <a:lnTo>
                  <a:pt x="117791" y="720282"/>
                </a:lnTo>
                <a:lnTo>
                  <a:pt x="150874" y="751488"/>
                </a:lnTo>
                <a:lnTo>
                  <a:pt x="187184" y="779385"/>
                </a:lnTo>
                <a:lnTo>
                  <a:pt x="226443" y="803712"/>
                </a:lnTo>
                <a:lnTo>
                  <a:pt x="268372" y="824205"/>
                </a:lnTo>
                <a:lnTo>
                  <a:pt x="312690" y="840601"/>
                </a:lnTo>
                <a:lnTo>
                  <a:pt x="359120" y="852638"/>
                </a:lnTo>
                <a:lnTo>
                  <a:pt x="407383" y="860053"/>
                </a:lnTo>
                <a:lnTo>
                  <a:pt x="457200" y="862584"/>
                </a:lnTo>
                <a:lnTo>
                  <a:pt x="507011" y="860053"/>
                </a:lnTo>
                <a:lnTo>
                  <a:pt x="555271" y="852638"/>
                </a:lnTo>
                <a:lnTo>
                  <a:pt x="601699" y="840601"/>
                </a:lnTo>
                <a:lnTo>
                  <a:pt x="646017" y="824205"/>
                </a:lnTo>
                <a:lnTo>
                  <a:pt x="687944" y="803712"/>
                </a:lnTo>
                <a:lnTo>
                  <a:pt x="727204" y="779385"/>
                </a:lnTo>
                <a:lnTo>
                  <a:pt x="763515" y="751488"/>
                </a:lnTo>
                <a:lnTo>
                  <a:pt x="796599" y="720282"/>
                </a:lnTo>
                <a:lnTo>
                  <a:pt x="826178" y="686031"/>
                </a:lnTo>
                <a:lnTo>
                  <a:pt x="851972" y="648998"/>
                </a:lnTo>
                <a:lnTo>
                  <a:pt x="873702" y="609445"/>
                </a:lnTo>
                <a:lnTo>
                  <a:pt x="891088" y="567635"/>
                </a:lnTo>
                <a:lnTo>
                  <a:pt x="903853" y="523831"/>
                </a:lnTo>
                <a:lnTo>
                  <a:pt x="911716" y="478295"/>
                </a:lnTo>
                <a:lnTo>
                  <a:pt x="914400" y="431291"/>
                </a:lnTo>
                <a:lnTo>
                  <a:pt x="911716" y="384288"/>
                </a:lnTo>
                <a:lnTo>
                  <a:pt x="903853" y="338752"/>
                </a:lnTo>
                <a:lnTo>
                  <a:pt x="891088" y="294948"/>
                </a:lnTo>
                <a:lnTo>
                  <a:pt x="873702" y="253138"/>
                </a:lnTo>
                <a:lnTo>
                  <a:pt x="851972" y="213585"/>
                </a:lnTo>
                <a:lnTo>
                  <a:pt x="826178" y="176552"/>
                </a:lnTo>
                <a:lnTo>
                  <a:pt x="796599" y="142301"/>
                </a:lnTo>
                <a:lnTo>
                  <a:pt x="763515" y="111095"/>
                </a:lnTo>
                <a:lnTo>
                  <a:pt x="727204" y="83198"/>
                </a:lnTo>
                <a:lnTo>
                  <a:pt x="687944" y="58871"/>
                </a:lnTo>
                <a:lnTo>
                  <a:pt x="646017" y="38378"/>
                </a:lnTo>
                <a:lnTo>
                  <a:pt x="601699" y="21982"/>
                </a:lnTo>
                <a:lnTo>
                  <a:pt x="555271" y="9945"/>
                </a:lnTo>
                <a:lnTo>
                  <a:pt x="507011" y="2530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3439" y="3012948"/>
            <a:ext cx="455930" cy="431800"/>
          </a:xfrm>
          <a:custGeom>
            <a:avLst/>
            <a:gdLst/>
            <a:ahLst/>
            <a:cxnLst/>
            <a:rect l="l" t="t" r="r" b="b"/>
            <a:pathLst>
              <a:path w="455930" h="431800">
                <a:moveTo>
                  <a:pt x="227837" y="0"/>
                </a:moveTo>
                <a:lnTo>
                  <a:pt x="181763" y="4359"/>
                </a:lnTo>
                <a:lnTo>
                  <a:pt x="138922" y="16871"/>
                </a:lnTo>
                <a:lnTo>
                  <a:pt x="100211" y="36687"/>
                </a:lnTo>
                <a:lnTo>
                  <a:pt x="66527" y="62960"/>
                </a:lnTo>
                <a:lnTo>
                  <a:pt x="38767" y="94840"/>
                </a:lnTo>
                <a:lnTo>
                  <a:pt x="17827" y="131480"/>
                </a:lnTo>
                <a:lnTo>
                  <a:pt x="4606" y="172031"/>
                </a:lnTo>
                <a:lnTo>
                  <a:pt x="0" y="215646"/>
                </a:lnTo>
                <a:lnTo>
                  <a:pt x="4606" y="259004"/>
                </a:lnTo>
                <a:lnTo>
                  <a:pt x="17827" y="299436"/>
                </a:lnTo>
                <a:lnTo>
                  <a:pt x="38767" y="336060"/>
                </a:lnTo>
                <a:lnTo>
                  <a:pt x="66527" y="367998"/>
                </a:lnTo>
                <a:lnTo>
                  <a:pt x="100211" y="394369"/>
                </a:lnTo>
                <a:lnTo>
                  <a:pt x="138922" y="414295"/>
                </a:lnTo>
                <a:lnTo>
                  <a:pt x="181763" y="426896"/>
                </a:lnTo>
                <a:lnTo>
                  <a:pt x="227837" y="431291"/>
                </a:lnTo>
                <a:lnTo>
                  <a:pt x="273656" y="426896"/>
                </a:lnTo>
                <a:lnTo>
                  <a:pt x="316378" y="414295"/>
                </a:lnTo>
                <a:lnTo>
                  <a:pt x="319380" y="412750"/>
                </a:lnTo>
                <a:lnTo>
                  <a:pt x="227837" y="412750"/>
                </a:lnTo>
                <a:lnTo>
                  <a:pt x="179823" y="407536"/>
                </a:lnTo>
                <a:lnTo>
                  <a:pt x="135778" y="392690"/>
                </a:lnTo>
                <a:lnTo>
                  <a:pt x="96949" y="369402"/>
                </a:lnTo>
                <a:lnTo>
                  <a:pt x="64581" y="338863"/>
                </a:lnTo>
                <a:lnTo>
                  <a:pt x="39918" y="302263"/>
                </a:lnTo>
                <a:lnTo>
                  <a:pt x="24208" y="260794"/>
                </a:lnTo>
                <a:lnTo>
                  <a:pt x="18694" y="215646"/>
                </a:lnTo>
                <a:lnTo>
                  <a:pt x="24208" y="170208"/>
                </a:lnTo>
                <a:lnTo>
                  <a:pt x="39918" y="128518"/>
                </a:lnTo>
                <a:lnTo>
                  <a:pt x="64581" y="91758"/>
                </a:lnTo>
                <a:lnTo>
                  <a:pt x="96949" y="61110"/>
                </a:lnTo>
                <a:lnTo>
                  <a:pt x="135778" y="37755"/>
                </a:lnTo>
                <a:lnTo>
                  <a:pt x="179823" y="22875"/>
                </a:lnTo>
                <a:lnTo>
                  <a:pt x="227837" y="17652"/>
                </a:lnTo>
                <a:lnTo>
                  <a:pt x="317904" y="17652"/>
                </a:lnTo>
                <a:lnTo>
                  <a:pt x="316378" y="16871"/>
                </a:lnTo>
                <a:lnTo>
                  <a:pt x="273656" y="4359"/>
                </a:lnTo>
                <a:lnTo>
                  <a:pt x="227837" y="0"/>
                </a:lnTo>
                <a:close/>
              </a:path>
              <a:path w="455930" h="431800">
                <a:moveTo>
                  <a:pt x="317904" y="17652"/>
                </a:moveTo>
                <a:lnTo>
                  <a:pt x="227837" y="17652"/>
                </a:lnTo>
                <a:lnTo>
                  <a:pt x="275524" y="22875"/>
                </a:lnTo>
                <a:lnTo>
                  <a:pt x="319337" y="37755"/>
                </a:lnTo>
                <a:lnTo>
                  <a:pt x="358013" y="61110"/>
                </a:lnTo>
                <a:lnTo>
                  <a:pt x="390291" y="91758"/>
                </a:lnTo>
                <a:lnTo>
                  <a:pt x="414909" y="128518"/>
                </a:lnTo>
                <a:lnTo>
                  <a:pt x="430605" y="170208"/>
                </a:lnTo>
                <a:lnTo>
                  <a:pt x="436118" y="215646"/>
                </a:lnTo>
                <a:lnTo>
                  <a:pt x="430605" y="260794"/>
                </a:lnTo>
                <a:lnTo>
                  <a:pt x="414909" y="302263"/>
                </a:lnTo>
                <a:lnTo>
                  <a:pt x="390291" y="338863"/>
                </a:lnTo>
                <a:lnTo>
                  <a:pt x="358013" y="369402"/>
                </a:lnTo>
                <a:lnTo>
                  <a:pt x="319337" y="392690"/>
                </a:lnTo>
                <a:lnTo>
                  <a:pt x="275524" y="407536"/>
                </a:lnTo>
                <a:lnTo>
                  <a:pt x="227837" y="412750"/>
                </a:lnTo>
                <a:lnTo>
                  <a:pt x="319380" y="412750"/>
                </a:lnTo>
                <a:lnTo>
                  <a:pt x="355073" y="394369"/>
                </a:lnTo>
                <a:lnTo>
                  <a:pt x="388815" y="367998"/>
                </a:lnTo>
                <a:lnTo>
                  <a:pt x="416674" y="336060"/>
                </a:lnTo>
                <a:lnTo>
                  <a:pt x="437723" y="299436"/>
                </a:lnTo>
                <a:lnTo>
                  <a:pt x="451033" y="259004"/>
                </a:lnTo>
                <a:lnTo>
                  <a:pt x="455675" y="215646"/>
                </a:lnTo>
                <a:lnTo>
                  <a:pt x="451033" y="172031"/>
                </a:lnTo>
                <a:lnTo>
                  <a:pt x="437723" y="131480"/>
                </a:lnTo>
                <a:lnTo>
                  <a:pt x="416674" y="94840"/>
                </a:lnTo>
                <a:lnTo>
                  <a:pt x="388815" y="62960"/>
                </a:lnTo>
                <a:lnTo>
                  <a:pt x="355073" y="36687"/>
                </a:lnTo>
                <a:lnTo>
                  <a:pt x="317904" y="17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8596" y="3118104"/>
            <a:ext cx="246887" cy="208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600" y="1652016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6" y="812291"/>
                </a:lnTo>
                <a:lnTo>
                  <a:pt x="4585716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617725" y="1711096"/>
            <a:ext cx="3644900" cy="7156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40" b="1">
                <a:latin typeface="Calibri"/>
                <a:cs typeface="Calibri"/>
              </a:rPr>
              <a:t>Executive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Sponsorship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dirty="0" sz="1050" spc="-125">
                <a:latin typeface="Arial Black"/>
                <a:cs typeface="Arial Black"/>
              </a:rPr>
              <a:t>Executive </a:t>
            </a:r>
            <a:r>
              <a:rPr dirty="0" sz="1050" spc="-85">
                <a:latin typeface="Arial Black"/>
                <a:cs typeface="Arial Black"/>
              </a:rPr>
              <a:t>sponsorship </a:t>
            </a:r>
            <a:r>
              <a:rPr dirty="0" sz="1050" spc="-55">
                <a:latin typeface="Arial Black"/>
                <a:cs typeface="Arial Black"/>
              </a:rPr>
              <a:t>from </a:t>
            </a:r>
            <a:r>
              <a:rPr dirty="0" sz="1050" spc="-85">
                <a:latin typeface="Arial Black"/>
                <a:cs typeface="Arial Black"/>
              </a:rPr>
              <a:t>the </a:t>
            </a:r>
            <a:r>
              <a:rPr dirty="0" sz="1050" spc="-100">
                <a:latin typeface="Arial Black"/>
                <a:cs typeface="Arial Black"/>
              </a:rPr>
              <a:t>University </a:t>
            </a:r>
            <a:r>
              <a:rPr dirty="0" sz="1050" spc="-80">
                <a:latin typeface="Arial Black"/>
                <a:cs typeface="Arial Black"/>
              </a:rPr>
              <a:t>Board </a:t>
            </a:r>
            <a:r>
              <a:rPr dirty="0" sz="1050" spc="-114">
                <a:latin typeface="Arial Black"/>
                <a:cs typeface="Arial Black"/>
              </a:rPr>
              <a:t>is </a:t>
            </a:r>
            <a:r>
              <a:rPr dirty="0" sz="1050" spc="-100">
                <a:latin typeface="Arial Black"/>
                <a:cs typeface="Arial Black"/>
              </a:rPr>
              <a:t>vital </a:t>
            </a:r>
            <a:r>
              <a:rPr dirty="0" sz="1050" spc="-80">
                <a:latin typeface="Arial Black"/>
                <a:cs typeface="Arial Black"/>
              </a:rPr>
              <a:t>to  </a:t>
            </a:r>
            <a:r>
              <a:rPr dirty="0" sz="1050" spc="-114">
                <a:latin typeface="Arial Black"/>
                <a:cs typeface="Arial Black"/>
              </a:rPr>
              <a:t>create strategic </a:t>
            </a:r>
            <a:r>
              <a:rPr dirty="0" sz="1050" spc="-90">
                <a:latin typeface="Arial Black"/>
                <a:cs typeface="Arial Black"/>
              </a:rPr>
              <a:t>alignment, </a:t>
            </a:r>
            <a:r>
              <a:rPr dirty="0" sz="1050" spc="-120">
                <a:latin typeface="Arial Black"/>
                <a:cs typeface="Arial Black"/>
              </a:rPr>
              <a:t>set </a:t>
            </a:r>
            <a:r>
              <a:rPr dirty="0" sz="1050" spc="-95">
                <a:latin typeface="Arial Black"/>
                <a:cs typeface="Arial Black"/>
              </a:rPr>
              <a:t>vision </a:t>
            </a:r>
            <a:r>
              <a:rPr dirty="0" sz="1050" spc="-165">
                <a:latin typeface="Arial Black"/>
                <a:cs typeface="Arial Black"/>
              </a:rPr>
              <a:t>&amp; </a:t>
            </a:r>
            <a:r>
              <a:rPr dirty="0" sz="1050" spc="-105">
                <a:latin typeface="Arial Black"/>
                <a:cs typeface="Arial Black"/>
              </a:rPr>
              <a:t>goals, </a:t>
            </a:r>
            <a:r>
              <a:rPr dirty="0" sz="1050" spc="-80">
                <a:latin typeface="Arial Black"/>
                <a:cs typeface="Arial Black"/>
              </a:rPr>
              <a:t>and </a:t>
            </a:r>
            <a:r>
              <a:rPr dirty="0" sz="1050" spc="-114">
                <a:latin typeface="Arial Black"/>
                <a:cs typeface="Arial Black"/>
              </a:rPr>
              <a:t>assign  </a:t>
            </a:r>
            <a:r>
              <a:rPr dirty="0" sz="1050" spc="-100">
                <a:latin typeface="Arial Black"/>
                <a:cs typeface="Arial Black"/>
              </a:rPr>
              <a:t>resources </a:t>
            </a:r>
            <a:r>
              <a:rPr dirty="0" sz="1050" spc="-80">
                <a:latin typeface="Arial Black"/>
                <a:cs typeface="Arial Black"/>
              </a:rPr>
              <a:t>to </a:t>
            </a:r>
            <a:r>
              <a:rPr dirty="0" sz="1050" spc="-90">
                <a:latin typeface="Arial Black"/>
                <a:cs typeface="Arial Black"/>
              </a:rPr>
              <a:t>propagate </a:t>
            </a:r>
            <a:r>
              <a:rPr dirty="0" sz="1050" spc="-165">
                <a:latin typeface="Arial Black"/>
                <a:cs typeface="Arial Black"/>
              </a:rPr>
              <a:t>&amp; </a:t>
            </a:r>
            <a:r>
              <a:rPr dirty="0" sz="1050" spc="-100">
                <a:latin typeface="Arial Black"/>
                <a:cs typeface="Arial Black"/>
              </a:rPr>
              <a:t>sustain </a:t>
            </a:r>
            <a:r>
              <a:rPr dirty="0" sz="1050" spc="-85">
                <a:latin typeface="Arial Black"/>
                <a:cs typeface="Arial Black"/>
              </a:rPr>
              <a:t>the </a:t>
            </a:r>
            <a:r>
              <a:rPr dirty="0" sz="1050" spc="-95">
                <a:latin typeface="Arial Black"/>
                <a:cs typeface="Arial Black"/>
              </a:rPr>
              <a:t>cloud</a:t>
            </a:r>
            <a:r>
              <a:rPr dirty="0" sz="1050" spc="-204">
                <a:latin typeface="Arial Black"/>
                <a:cs typeface="Arial Black"/>
              </a:rPr>
              <a:t> </a:t>
            </a:r>
            <a:r>
              <a:rPr dirty="0" sz="1050" spc="-95">
                <a:latin typeface="Arial Black"/>
                <a:cs typeface="Arial Black"/>
              </a:rPr>
              <a:t>initiative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4840" y="1648967"/>
            <a:ext cx="914400" cy="862965"/>
          </a:xfrm>
          <a:custGeom>
            <a:avLst/>
            <a:gdLst/>
            <a:ahLst/>
            <a:cxnLst/>
            <a:rect l="l" t="t" r="r" b="b"/>
            <a:pathLst>
              <a:path w="914400" h="862964">
                <a:moveTo>
                  <a:pt x="457200" y="0"/>
                </a:moveTo>
                <a:lnTo>
                  <a:pt x="407383" y="2530"/>
                </a:lnTo>
                <a:lnTo>
                  <a:pt x="359120" y="9945"/>
                </a:lnTo>
                <a:lnTo>
                  <a:pt x="312690" y="21982"/>
                </a:lnTo>
                <a:lnTo>
                  <a:pt x="268372" y="38378"/>
                </a:lnTo>
                <a:lnTo>
                  <a:pt x="226443" y="58871"/>
                </a:lnTo>
                <a:lnTo>
                  <a:pt x="187184" y="83198"/>
                </a:lnTo>
                <a:lnTo>
                  <a:pt x="150874" y="111095"/>
                </a:lnTo>
                <a:lnTo>
                  <a:pt x="117791" y="142301"/>
                </a:lnTo>
                <a:lnTo>
                  <a:pt x="88213" y="176552"/>
                </a:lnTo>
                <a:lnTo>
                  <a:pt x="62421" y="213585"/>
                </a:lnTo>
                <a:lnTo>
                  <a:pt x="40693" y="253138"/>
                </a:lnTo>
                <a:lnTo>
                  <a:pt x="23308" y="294948"/>
                </a:lnTo>
                <a:lnTo>
                  <a:pt x="10545" y="338752"/>
                </a:lnTo>
                <a:lnTo>
                  <a:pt x="2682" y="384288"/>
                </a:lnTo>
                <a:lnTo>
                  <a:pt x="0" y="431292"/>
                </a:lnTo>
                <a:lnTo>
                  <a:pt x="2682" y="478295"/>
                </a:lnTo>
                <a:lnTo>
                  <a:pt x="10545" y="523831"/>
                </a:lnTo>
                <a:lnTo>
                  <a:pt x="23308" y="567635"/>
                </a:lnTo>
                <a:lnTo>
                  <a:pt x="40693" y="609445"/>
                </a:lnTo>
                <a:lnTo>
                  <a:pt x="62421" y="648998"/>
                </a:lnTo>
                <a:lnTo>
                  <a:pt x="88213" y="686031"/>
                </a:lnTo>
                <a:lnTo>
                  <a:pt x="117791" y="720282"/>
                </a:lnTo>
                <a:lnTo>
                  <a:pt x="150874" y="751488"/>
                </a:lnTo>
                <a:lnTo>
                  <a:pt x="187184" y="779385"/>
                </a:lnTo>
                <a:lnTo>
                  <a:pt x="226443" y="803712"/>
                </a:lnTo>
                <a:lnTo>
                  <a:pt x="268372" y="824205"/>
                </a:lnTo>
                <a:lnTo>
                  <a:pt x="312690" y="840601"/>
                </a:lnTo>
                <a:lnTo>
                  <a:pt x="359120" y="852638"/>
                </a:lnTo>
                <a:lnTo>
                  <a:pt x="407383" y="860053"/>
                </a:lnTo>
                <a:lnTo>
                  <a:pt x="457200" y="862584"/>
                </a:lnTo>
                <a:lnTo>
                  <a:pt x="507011" y="860053"/>
                </a:lnTo>
                <a:lnTo>
                  <a:pt x="555271" y="852638"/>
                </a:lnTo>
                <a:lnTo>
                  <a:pt x="601699" y="840601"/>
                </a:lnTo>
                <a:lnTo>
                  <a:pt x="646017" y="824205"/>
                </a:lnTo>
                <a:lnTo>
                  <a:pt x="687944" y="803712"/>
                </a:lnTo>
                <a:lnTo>
                  <a:pt x="727204" y="779385"/>
                </a:lnTo>
                <a:lnTo>
                  <a:pt x="763515" y="751488"/>
                </a:lnTo>
                <a:lnTo>
                  <a:pt x="796599" y="720282"/>
                </a:lnTo>
                <a:lnTo>
                  <a:pt x="826178" y="686031"/>
                </a:lnTo>
                <a:lnTo>
                  <a:pt x="851972" y="648998"/>
                </a:lnTo>
                <a:lnTo>
                  <a:pt x="873702" y="609445"/>
                </a:lnTo>
                <a:lnTo>
                  <a:pt x="891088" y="567635"/>
                </a:lnTo>
                <a:lnTo>
                  <a:pt x="903853" y="523831"/>
                </a:lnTo>
                <a:lnTo>
                  <a:pt x="911716" y="478295"/>
                </a:lnTo>
                <a:lnTo>
                  <a:pt x="914400" y="431292"/>
                </a:lnTo>
                <a:lnTo>
                  <a:pt x="911716" y="384288"/>
                </a:lnTo>
                <a:lnTo>
                  <a:pt x="903853" y="338752"/>
                </a:lnTo>
                <a:lnTo>
                  <a:pt x="891088" y="294948"/>
                </a:lnTo>
                <a:lnTo>
                  <a:pt x="873702" y="253138"/>
                </a:lnTo>
                <a:lnTo>
                  <a:pt x="851972" y="213585"/>
                </a:lnTo>
                <a:lnTo>
                  <a:pt x="826178" y="176552"/>
                </a:lnTo>
                <a:lnTo>
                  <a:pt x="796599" y="142301"/>
                </a:lnTo>
                <a:lnTo>
                  <a:pt x="763515" y="111095"/>
                </a:lnTo>
                <a:lnTo>
                  <a:pt x="727204" y="83198"/>
                </a:lnTo>
                <a:lnTo>
                  <a:pt x="687944" y="58871"/>
                </a:lnTo>
                <a:lnTo>
                  <a:pt x="646017" y="38378"/>
                </a:lnTo>
                <a:lnTo>
                  <a:pt x="601699" y="21982"/>
                </a:lnTo>
                <a:lnTo>
                  <a:pt x="555271" y="9945"/>
                </a:lnTo>
                <a:lnTo>
                  <a:pt x="507011" y="2530"/>
                </a:lnTo>
                <a:lnTo>
                  <a:pt x="457200" y="0"/>
                </a:lnTo>
                <a:close/>
              </a:path>
            </a:pathLst>
          </a:custGeom>
          <a:solidFill>
            <a:srgbClr val="63B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3439" y="1865376"/>
            <a:ext cx="457200" cy="431800"/>
          </a:xfrm>
          <a:custGeom>
            <a:avLst/>
            <a:gdLst/>
            <a:ahLst/>
            <a:cxnLst/>
            <a:rect l="l" t="t" r="r" b="b"/>
            <a:pathLst>
              <a:path w="457200" h="431800">
                <a:moveTo>
                  <a:pt x="228600" y="0"/>
                </a:moveTo>
                <a:lnTo>
                  <a:pt x="182372" y="4359"/>
                </a:lnTo>
                <a:lnTo>
                  <a:pt x="139388" y="16871"/>
                </a:lnTo>
                <a:lnTo>
                  <a:pt x="100548" y="36687"/>
                </a:lnTo>
                <a:lnTo>
                  <a:pt x="66751" y="62960"/>
                </a:lnTo>
                <a:lnTo>
                  <a:pt x="38897" y="94840"/>
                </a:lnTo>
                <a:lnTo>
                  <a:pt x="17887" y="131480"/>
                </a:lnTo>
                <a:lnTo>
                  <a:pt x="4622" y="172031"/>
                </a:lnTo>
                <a:lnTo>
                  <a:pt x="0" y="215646"/>
                </a:lnTo>
                <a:lnTo>
                  <a:pt x="4622" y="259004"/>
                </a:lnTo>
                <a:lnTo>
                  <a:pt x="17887" y="299436"/>
                </a:lnTo>
                <a:lnTo>
                  <a:pt x="38897" y="336060"/>
                </a:lnTo>
                <a:lnTo>
                  <a:pt x="66751" y="367998"/>
                </a:lnTo>
                <a:lnTo>
                  <a:pt x="100548" y="394369"/>
                </a:lnTo>
                <a:lnTo>
                  <a:pt x="139388" y="414295"/>
                </a:lnTo>
                <a:lnTo>
                  <a:pt x="182372" y="426896"/>
                </a:lnTo>
                <a:lnTo>
                  <a:pt x="228600" y="431291"/>
                </a:lnTo>
                <a:lnTo>
                  <a:pt x="274571" y="426896"/>
                </a:lnTo>
                <a:lnTo>
                  <a:pt x="317436" y="414295"/>
                </a:lnTo>
                <a:lnTo>
                  <a:pt x="320448" y="412750"/>
                </a:lnTo>
                <a:lnTo>
                  <a:pt x="228600" y="412750"/>
                </a:lnTo>
                <a:lnTo>
                  <a:pt x="180422" y="407536"/>
                </a:lnTo>
                <a:lnTo>
                  <a:pt x="136230" y="392690"/>
                </a:lnTo>
                <a:lnTo>
                  <a:pt x="97271" y="369402"/>
                </a:lnTo>
                <a:lnTo>
                  <a:pt x="64795" y="338863"/>
                </a:lnTo>
                <a:lnTo>
                  <a:pt x="40051" y="302263"/>
                </a:lnTo>
                <a:lnTo>
                  <a:pt x="24289" y="260794"/>
                </a:lnTo>
                <a:lnTo>
                  <a:pt x="18757" y="215646"/>
                </a:lnTo>
                <a:lnTo>
                  <a:pt x="24289" y="170208"/>
                </a:lnTo>
                <a:lnTo>
                  <a:pt x="40051" y="128518"/>
                </a:lnTo>
                <a:lnTo>
                  <a:pt x="64795" y="91758"/>
                </a:lnTo>
                <a:lnTo>
                  <a:pt x="97271" y="61110"/>
                </a:lnTo>
                <a:lnTo>
                  <a:pt x="136230" y="37755"/>
                </a:lnTo>
                <a:lnTo>
                  <a:pt x="180422" y="22875"/>
                </a:lnTo>
                <a:lnTo>
                  <a:pt x="228600" y="17652"/>
                </a:lnTo>
                <a:lnTo>
                  <a:pt x="318967" y="17652"/>
                </a:lnTo>
                <a:lnTo>
                  <a:pt x="317436" y="16871"/>
                </a:lnTo>
                <a:lnTo>
                  <a:pt x="274571" y="4359"/>
                </a:lnTo>
                <a:lnTo>
                  <a:pt x="228600" y="0"/>
                </a:lnTo>
                <a:close/>
              </a:path>
              <a:path w="457200" h="431800">
                <a:moveTo>
                  <a:pt x="318967" y="17652"/>
                </a:moveTo>
                <a:lnTo>
                  <a:pt x="228600" y="17652"/>
                </a:lnTo>
                <a:lnTo>
                  <a:pt x="276441" y="22875"/>
                </a:lnTo>
                <a:lnTo>
                  <a:pt x="320391" y="37755"/>
                </a:lnTo>
                <a:lnTo>
                  <a:pt x="359185" y="61110"/>
                </a:lnTo>
                <a:lnTo>
                  <a:pt x="391558" y="91758"/>
                </a:lnTo>
                <a:lnTo>
                  <a:pt x="416247" y="128518"/>
                </a:lnTo>
                <a:lnTo>
                  <a:pt x="431987" y="170208"/>
                </a:lnTo>
                <a:lnTo>
                  <a:pt x="437515" y="215646"/>
                </a:lnTo>
                <a:lnTo>
                  <a:pt x="431987" y="260794"/>
                </a:lnTo>
                <a:lnTo>
                  <a:pt x="416247" y="302263"/>
                </a:lnTo>
                <a:lnTo>
                  <a:pt x="391558" y="338863"/>
                </a:lnTo>
                <a:lnTo>
                  <a:pt x="359185" y="369402"/>
                </a:lnTo>
                <a:lnTo>
                  <a:pt x="320391" y="392690"/>
                </a:lnTo>
                <a:lnTo>
                  <a:pt x="276441" y="407536"/>
                </a:lnTo>
                <a:lnTo>
                  <a:pt x="228600" y="412750"/>
                </a:lnTo>
                <a:lnTo>
                  <a:pt x="320448" y="412750"/>
                </a:lnTo>
                <a:lnTo>
                  <a:pt x="356261" y="394369"/>
                </a:lnTo>
                <a:lnTo>
                  <a:pt x="390115" y="367998"/>
                </a:lnTo>
                <a:lnTo>
                  <a:pt x="418067" y="336060"/>
                </a:lnTo>
                <a:lnTo>
                  <a:pt x="439187" y="299436"/>
                </a:lnTo>
                <a:lnTo>
                  <a:pt x="452541" y="259004"/>
                </a:lnTo>
                <a:lnTo>
                  <a:pt x="457200" y="215646"/>
                </a:lnTo>
                <a:lnTo>
                  <a:pt x="452541" y="172031"/>
                </a:lnTo>
                <a:lnTo>
                  <a:pt x="439187" y="131480"/>
                </a:lnTo>
                <a:lnTo>
                  <a:pt x="418067" y="94840"/>
                </a:lnTo>
                <a:lnTo>
                  <a:pt x="390115" y="62960"/>
                </a:lnTo>
                <a:lnTo>
                  <a:pt x="356261" y="36687"/>
                </a:lnTo>
                <a:lnTo>
                  <a:pt x="318967" y="17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57072" y="1953767"/>
            <a:ext cx="248412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70547" y="1912620"/>
            <a:ext cx="274320" cy="259079"/>
          </a:xfrm>
          <a:custGeom>
            <a:avLst/>
            <a:gdLst/>
            <a:ahLst/>
            <a:cxnLst/>
            <a:rect l="l" t="t" r="r" b="b"/>
            <a:pathLst>
              <a:path w="274320" h="259080">
                <a:moveTo>
                  <a:pt x="159893" y="155955"/>
                </a:moveTo>
                <a:lnTo>
                  <a:pt x="113792" y="155955"/>
                </a:lnTo>
                <a:lnTo>
                  <a:pt x="118618" y="159257"/>
                </a:lnTo>
                <a:lnTo>
                  <a:pt x="123571" y="161925"/>
                </a:lnTo>
                <a:lnTo>
                  <a:pt x="129794" y="163194"/>
                </a:lnTo>
                <a:lnTo>
                  <a:pt x="129794" y="216788"/>
                </a:lnTo>
                <a:lnTo>
                  <a:pt x="123489" y="219805"/>
                </a:lnTo>
                <a:lnTo>
                  <a:pt x="118411" y="224536"/>
                </a:lnTo>
                <a:lnTo>
                  <a:pt x="115024" y="230504"/>
                </a:lnTo>
                <a:lnTo>
                  <a:pt x="113792" y="237235"/>
                </a:lnTo>
                <a:lnTo>
                  <a:pt x="115615" y="245953"/>
                </a:lnTo>
                <a:lnTo>
                  <a:pt x="120570" y="252872"/>
                </a:lnTo>
                <a:lnTo>
                  <a:pt x="127883" y="257434"/>
                </a:lnTo>
                <a:lnTo>
                  <a:pt x="136778" y="259079"/>
                </a:lnTo>
                <a:lnTo>
                  <a:pt x="145694" y="257434"/>
                </a:lnTo>
                <a:lnTo>
                  <a:pt x="153050" y="252872"/>
                </a:lnTo>
                <a:lnTo>
                  <a:pt x="158049" y="245953"/>
                </a:lnTo>
                <a:lnTo>
                  <a:pt x="159893" y="237235"/>
                </a:lnTo>
                <a:lnTo>
                  <a:pt x="158748" y="230504"/>
                </a:lnTo>
                <a:lnTo>
                  <a:pt x="155495" y="224536"/>
                </a:lnTo>
                <a:lnTo>
                  <a:pt x="150409" y="219805"/>
                </a:lnTo>
                <a:lnTo>
                  <a:pt x="143763" y="216788"/>
                </a:lnTo>
                <a:lnTo>
                  <a:pt x="143763" y="163194"/>
                </a:lnTo>
                <a:lnTo>
                  <a:pt x="150113" y="161925"/>
                </a:lnTo>
                <a:lnTo>
                  <a:pt x="154940" y="159257"/>
                </a:lnTo>
                <a:lnTo>
                  <a:pt x="159893" y="155955"/>
                </a:lnTo>
                <a:close/>
              </a:path>
              <a:path w="274320" h="259080">
                <a:moveTo>
                  <a:pt x="58674" y="188975"/>
                </a:moveTo>
                <a:lnTo>
                  <a:pt x="50292" y="189737"/>
                </a:lnTo>
                <a:lnTo>
                  <a:pt x="38353" y="200913"/>
                </a:lnTo>
                <a:lnTo>
                  <a:pt x="38353" y="210819"/>
                </a:lnTo>
                <a:lnTo>
                  <a:pt x="44703" y="216788"/>
                </a:lnTo>
                <a:lnTo>
                  <a:pt x="50045" y="220146"/>
                </a:lnTo>
                <a:lnTo>
                  <a:pt x="56197" y="221265"/>
                </a:lnTo>
                <a:lnTo>
                  <a:pt x="62349" y="220146"/>
                </a:lnTo>
                <a:lnTo>
                  <a:pt x="67691" y="216788"/>
                </a:lnTo>
                <a:lnTo>
                  <a:pt x="73278" y="211454"/>
                </a:lnTo>
                <a:lnTo>
                  <a:pt x="74041" y="203580"/>
                </a:lnTo>
                <a:lnTo>
                  <a:pt x="69850" y="197612"/>
                </a:lnTo>
                <a:lnTo>
                  <a:pt x="74672" y="193039"/>
                </a:lnTo>
                <a:lnTo>
                  <a:pt x="64897" y="193039"/>
                </a:lnTo>
                <a:lnTo>
                  <a:pt x="58674" y="188975"/>
                </a:lnTo>
                <a:close/>
              </a:path>
              <a:path w="274320" h="259080">
                <a:moveTo>
                  <a:pt x="169541" y="155955"/>
                </a:moveTo>
                <a:lnTo>
                  <a:pt x="159893" y="155955"/>
                </a:lnTo>
                <a:lnTo>
                  <a:pt x="203834" y="197612"/>
                </a:lnTo>
                <a:lnTo>
                  <a:pt x="199644" y="203580"/>
                </a:lnTo>
                <a:lnTo>
                  <a:pt x="200278" y="211454"/>
                </a:lnTo>
                <a:lnTo>
                  <a:pt x="205867" y="216788"/>
                </a:lnTo>
                <a:lnTo>
                  <a:pt x="211264" y="220146"/>
                </a:lnTo>
                <a:lnTo>
                  <a:pt x="217424" y="221265"/>
                </a:lnTo>
                <a:lnTo>
                  <a:pt x="223583" y="220146"/>
                </a:lnTo>
                <a:lnTo>
                  <a:pt x="228980" y="216788"/>
                </a:lnTo>
                <a:lnTo>
                  <a:pt x="235203" y="210819"/>
                </a:lnTo>
                <a:lnTo>
                  <a:pt x="235203" y="200913"/>
                </a:lnTo>
                <a:lnTo>
                  <a:pt x="228980" y="194944"/>
                </a:lnTo>
                <a:lnTo>
                  <a:pt x="226936" y="193039"/>
                </a:lnTo>
                <a:lnTo>
                  <a:pt x="208660" y="193039"/>
                </a:lnTo>
                <a:lnTo>
                  <a:pt x="169541" y="155955"/>
                </a:lnTo>
                <a:close/>
              </a:path>
              <a:path w="274320" h="259080">
                <a:moveTo>
                  <a:pt x="115996" y="136778"/>
                </a:moveTo>
                <a:lnTo>
                  <a:pt x="101853" y="136778"/>
                </a:lnTo>
                <a:lnTo>
                  <a:pt x="102616" y="142112"/>
                </a:lnTo>
                <a:lnTo>
                  <a:pt x="105409" y="146684"/>
                </a:lnTo>
                <a:lnTo>
                  <a:pt x="108838" y="151383"/>
                </a:lnTo>
                <a:lnTo>
                  <a:pt x="64897" y="193039"/>
                </a:lnTo>
                <a:lnTo>
                  <a:pt x="74672" y="193039"/>
                </a:lnTo>
                <a:lnTo>
                  <a:pt x="113792" y="155955"/>
                </a:lnTo>
                <a:lnTo>
                  <a:pt x="169541" y="155955"/>
                </a:lnTo>
                <a:lnTo>
                  <a:pt x="164719" y="151383"/>
                </a:lnTo>
                <a:lnTo>
                  <a:pt x="136778" y="151383"/>
                </a:lnTo>
                <a:lnTo>
                  <a:pt x="128303" y="149649"/>
                </a:lnTo>
                <a:lnTo>
                  <a:pt x="121173" y="144938"/>
                </a:lnTo>
                <a:lnTo>
                  <a:pt x="116258" y="137989"/>
                </a:lnTo>
                <a:lnTo>
                  <a:pt x="115996" y="136778"/>
                </a:lnTo>
                <a:close/>
              </a:path>
              <a:path w="274320" h="259080">
                <a:moveTo>
                  <a:pt x="215010" y="188975"/>
                </a:moveTo>
                <a:lnTo>
                  <a:pt x="208660" y="193039"/>
                </a:lnTo>
                <a:lnTo>
                  <a:pt x="226936" y="193039"/>
                </a:lnTo>
                <a:lnTo>
                  <a:pt x="223393" y="189737"/>
                </a:lnTo>
                <a:lnTo>
                  <a:pt x="215010" y="188975"/>
                </a:lnTo>
                <a:close/>
              </a:path>
              <a:path w="274320" h="259080">
                <a:moveTo>
                  <a:pt x="22986" y="107695"/>
                </a:moveTo>
                <a:lnTo>
                  <a:pt x="14091" y="109430"/>
                </a:lnTo>
                <a:lnTo>
                  <a:pt x="6778" y="114141"/>
                </a:lnTo>
                <a:lnTo>
                  <a:pt x="1823" y="121090"/>
                </a:lnTo>
                <a:lnTo>
                  <a:pt x="0" y="129539"/>
                </a:lnTo>
                <a:lnTo>
                  <a:pt x="1823" y="138257"/>
                </a:lnTo>
                <a:lnTo>
                  <a:pt x="6778" y="145176"/>
                </a:lnTo>
                <a:lnTo>
                  <a:pt x="14091" y="149738"/>
                </a:lnTo>
                <a:lnTo>
                  <a:pt x="22986" y="151383"/>
                </a:lnTo>
                <a:lnTo>
                  <a:pt x="30434" y="150316"/>
                </a:lnTo>
                <a:lnTo>
                  <a:pt x="36750" y="147319"/>
                </a:lnTo>
                <a:lnTo>
                  <a:pt x="41614" y="142704"/>
                </a:lnTo>
                <a:lnTo>
                  <a:pt x="44703" y="136778"/>
                </a:lnTo>
                <a:lnTo>
                  <a:pt x="115996" y="136778"/>
                </a:lnTo>
                <a:lnTo>
                  <a:pt x="114426" y="129539"/>
                </a:lnTo>
                <a:lnTo>
                  <a:pt x="115875" y="122935"/>
                </a:lnTo>
                <a:lnTo>
                  <a:pt x="44703" y="122935"/>
                </a:lnTo>
                <a:lnTo>
                  <a:pt x="41614" y="116911"/>
                </a:lnTo>
                <a:lnTo>
                  <a:pt x="36750" y="112077"/>
                </a:lnTo>
                <a:lnTo>
                  <a:pt x="30434" y="108862"/>
                </a:lnTo>
                <a:lnTo>
                  <a:pt x="22986" y="107695"/>
                </a:lnTo>
                <a:close/>
              </a:path>
              <a:path w="274320" h="259080">
                <a:moveTo>
                  <a:pt x="165199" y="108330"/>
                </a:moveTo>
                <a:lnTo>
                  <a:pt x="136778" y="108330"/>
                </a:lnTo>
                <a:lnTo>
                  <a:pt x="145694" y="109966"/>
                </a:lnTo>
                <a:lnTo>
                  <a:pt x="153050" y="114458"/>
                </a:lnTo>
                <a:lnTo>
                  <a:pt x="158049" y="121189"/>
                </a:lnTo>
                <a:lnTo>
                  <a:pt x="159893" y="129539"/>
                </a:lnTo>
                <a:lnTo>
                  <a:pt x="158049" y="137989"/>
                </a:lnTo>
                <a:lnTo>
                  <a:pt x="153050" y="144938"/>
                </a:lnTo>
                <a:lnTo>
                  <a:pt x="145694" y="149649"/>
                </a:lnTo>
                <a:lnTo>
                  <a:pt x="136778" y="151383"/>
                </a:lnTo>
                <a:lnTo>
                  <a:pt x="164719" y="151383"/>
                </a:lnTo>
                <a:lnTo>
                  <a:pt x="168275" y="146684"/>
                </a:lnTo>
                <a:lnTo>
                  <a:pt x="171069" y="142112"/>
                </a:lnTo>
                <a:lnTo>
                  <a:pt x="172466" y="136778"/>
                </a:lnTo>
                <a:lnTo>
                  <a:pt x="272805" y="136778"/>
                </a:lnTo>
                <a:lnTo>
                  <a:pt x="274320" y="129539"/>
                </a:lnTo>
                <a:lnTo>
                  <a:pt x="272894" y="122935"/>
                </a:lnTo>
                <a:lnTo>
                  <a:pt x="172466" y="122935"/>
                </a:lnTo>
                <a:lnTo>
                  <a:pt x="171069" y="117601"/>
                </a:lnTo>
                <a:lnTo>
                  <a:pt x="168275" y="112394"/>
                </a:lnTo>
                <a:lnTo>
                  <a:pt x="165199" y="108330"/>
                </a:lnTo>
                <a:close/>
              </a:path>
              <a:path w="274320" h="259080">
                <a:moveTo>
                  <a:pt x="272805" y="136778"/>
                </a:moveTo>
                <a:lnTo>
                  <a:pt x="228980" y="136778"/>
                </a:lnTo>
                <a:lnTo>
                  <a:pt x="232437" y="142704"/>
                </a:lnTo>
                <a:lnTo>
                  <a:pt x="237489" y="147319"/>
                </a:lnTo>
                <a:lnTo>
                  <a:pt x="243875" y="150316"/>
                </a:lnTo>
                <a:lnTo>
                  <a:pt x="251332" y="151383"/>
                </a:lnTo>
                <a:lnTo>
                  <a:pt x="260228" y="149738"/>
                </a:lnTo>
                <a:lnTo>
                  <a:pt x="267541" y="145176"/>
                </a:lnTo>
                <a:lnTo>
                  <a:pt x="272496" y="138257"/>
                </a:lnTo>
                <a:lnTo>
                  <a:pt x="272805" y="136778"/>
                </a:lnTo>
                <a:close/>
              </a:path>
              <a:path w="274320" h="259080">
                <a:moveTo>
                  <a:pt x="75558" y="66801"/>
                </a:moveTo>
                <a:lnTo>
                  <a:pt x="64897" y="66801"/>
                </a:lnTo>
                <a:lnTo>
                  <a:pt x="108838" y="108330"/>
                </a:lnTo>
                <a:lnTo>
                  <a:pt x="105409" y="112394"/>
                </a:lnTo>
                <a:lnTo>
                  <a:pt x="102616" y="117601"/>
                </a:lnTo>
                <a:lnTo>
                  <a:pt x="101853" y="122935"/>
                </a:lnTo>
                <a:lnTo>
                  <a:pt x="115875" y="122935"/>
                </a:lnTo>
                <a:lnTo>
                  <a:pt x="116258" y="121189"/>
                </a:lnTo>
                <a:lnTo>
                  <a:pt x="121173" y="114458"/>
                </a:lnTo>
                <a:lnTo>
                  <a:pt x="128303" y="109966"/>
                </a:lnTo>
                <a:lnTo>
                  <a:pt x="136778" y="108330"/>
                </a:lnTo>
                <a:lnTo>
                  <a:pt x="165199" y="108330"/>
                </a:lnTo>
                <a:lnTo>
                  <a:pt x="164719" y="107695"/>
                </a:lnTo>
                <a:lnTo>
                  <a:pt x="169541" y="103124"/>
                </a:lnTo>
                <a:lnTo>
                  <a:pt x="114426" y="103124"/>
                </a:lnTo>
                <a:lnTo>
                  <a:pt x="75558" y="66801"/>
                </a:lnTo>
                <a:close/>
              </a:path>
              <a:path w="274320" h="259080">
                <a:moveTo>
                  <a:pt x="251332" y="107695"/>
                </a:moveTo>
                <a:lnTo>
                  <a:pt x="243875" y="108862"/>
                </a:lnTo>
                <a:lnTo>
                  <a:pt x="237489" y="112077"/>
                </a:lnTo>
                <a:lnTo>
                  <a:pt x="232437" y="116911"/>
                </a:lnTo>
                <a:lnTo>
                  <a:pt x="228980" y="122935"/>
                </a:lnTo>
                <a:lnTo>
                  <a:pt x="272894" y="122935"/>
                </a:lnTo>
                <a:lnTo>
                  <a:pt x="272496" y="121090"/>
                </a:lnTo>
                <a:lnTo>
                  <a:pt x="267541" y="114141"/>
                </a:lnTo>
                <a:lnTo>
                  <a:pt x="260228" y="109430"/>
                </a:lnTo>
                <a:lnTo>
                  <a:pt x="251332" y="107695"/>
                </a:lnTo>
                <a:close/>
              </a:path>
              <a:path w="274320" h="259080">
                <a:moveTo>
                  <a:pt x="136778" y="0"/>
                </a:moveTo>
                <a:lnTo>
                  <a:pt x="127883" y="1734"/>
                </a:lnTo>
                <a:lnTo>
                  <a:pt x="120570" y="6445"/>
                </a:lnTo>
                <a:lnTo>
                  <a:pt x="115615" y="13394"/>
                </a:lnTo>
                <a:lnTo>
                  <a:pt x="113792" y="21843"/>
                </a:lnTo>
                <a:lnTo>
                  <a:pt x="115024" y="28852"/>
                </a:lnTo>
                <a:lnTo>
                  <a:pt x="118411" y="34861"/>
                </a:lnTo>
                <a:lnTo>
                  <a:pt x="123489" y="39631"/>
                </a:lnTo>
                <a:lnTo>
                  <a:pt x="129794" y="42925"/>
                </a:lnTo>
                <a:lnTo>
                  <a:pt x="129794" y="96519"/>
                </a:lnTo>
                <a:lnTo>
                  <a:pt x="123571" y="97154"/>
                </a:lnTo>
                <a:lnTo>
                  <a:pt x="118618" y="99821"/>
                </a:lnTo>
                <a:lnTo>
                  <a:pt x="114426" y="103124"/>
                </a:lnTo>
                <a:lnTo>
                  <a:pt x="159130" y="103124"/>
                </a:lnTo>
                <a:lnTo>
                  <a:pt x="154940" y="99821"/>
                </a:lnTo>
                <a:lnTo>
                  <a:pt x="150113" y="97154"/>
                </a:lnTo>
                <a:lnTo>
                  <a:pt x="143763" y="96519"/>
                </a:lnTo>
                <a:lnTo>
                  <a:pt x="143763" y="42925"/>
                </a:lnTo>
                <a:lnTo>
                  <a:pt x="150409" y="39631"/>
                </a:lnTo>
                <a:lnTo>
                  <a:pt x="155495" y="34861"/>
                </a:lnTo>
                <a:lnTo>
                  <a:pt x="158748" y="28852"/>
                </a:lnTo>
                <a:lnTo>
                  <a:pt x="159893" y="21843"/>
                </a:lnTo>
                <a:lnTo>
                  <a:pt x="158049" y="13394"/>
                </a:lnTo>
                <a:lnTo>
                  <a:pt x="153050" y="6445"/>
                </a:lnTo>
                <a:lnTo>
                  <a:pt x="145694" y="1734"/>
                </a:lnTo>
                <a:lnTo>
                  <a:pt x="136778" y="0"/>
                </a:lnTo>
                <a:close/>
              </a:path>
              <a:path w="274320" h="259080">
                <a:moveTo>
                  <a:pt x="217424" y="37814"/>
                </a:moveTo>
                <a:lnTo>
                  <a:pt x="211264" y="38933"/>
                </a:lnTo>
                <a:lnTo>
                  <a:pt x="205867" y="42290"/>
                </a:lnTo>
                <a:lnTo>
                  <a:pt x="200278" y="47625"/>
                </a:lnTo>
                <a:lnTo>
                  <a:pt x="199644" y="55499"/>
                </a:lnTo>
                <a:lnTo>
                  <a:pt x="203834" y="61467"/>
                </a:lnTo>
                <a:lnTo>
                  <a:pt x="159130" y="103124"/>
                </a:lnTo>
                <a:lnTo>
                  <a:pt x="169541" y="103124"/>
                </a:lnTo>
                <a:lnTo>
                  <a:pt x="208660" y="66039"/>
                </a:lnTo>
                <a:lnTo>
                  <a:pt x="226936" y="66039"/>
                </a:lnTo>
                <a:lnTo>
                  <a:pt x="228980" y="64134"/>
                </a:lnTo>
                <a:lnTo>
                  <a:pt x="235203" y="58165"/>
                </a:lnTo>
                <a:lnTo>
                  <a:pt x="235203" y="48259"/>
                </a:lnTo>
                <a:lnTo>
                  <a:pt x="228980" y="42290"/>
                </a:lnTo>
                <a:lnTo>
                  <a:pt x="223583" y="38933"/>
                </a:lnTo>
                <a:lnTo>
                  <a:pt x="217424" y="37814"/>
                </a:lnTo>
                <a:close/>
              </a:path>
              <a:path w="274320" h="259080">
                <a:moveTo>
                  <a:pt x="56197" y="37814"/>
                </a:moveTo>
                <a:lnTo>
                  <a:pt x="50045" y="38933"/>
                </a:lnTo>
                <a:lnTo>
                  <a:pt x="44703" y="42290"/>
                </a:lnTo>
                <a:lnTo>
                  <a:pt x="38353" y="48259"/>
                </a:lnTo>
                <a:lnTo>
                  <a:pt x="38353" y="58165"/>
                </a:lnTo>
                <a:lnTo>
                  <a:pt x="50292" y="69341"/>
                </a:lnTo>
                <a:lnTo>
                  <a:pt x="58674" y="70103"/>
                </a:lnTo>
                <a:lnTo>
                  <a:pt x="64897" y="66801"/>
                </a:lnTo>
                <a:lnTo>
                  <a:pt x="75558" y="66801"/>
                </a:lnTo>
                <a:lnTo>
                  <a:pt x="69850" y="61467"/>
                </a:lnTo>
                <a:lnTo>
                  <a:pt x="74041" y="55499"/>
                </a:lnTo>
                <a:lnTo>
                  <a:pt x="73278" y="47625"/>
                </a:lnTo>
                <a:lnTo>
                  <a:pt x="67691" y="42290"/>
                </a:lnTo>
                <a:lnTo>
                  <a:pt x="62349" y="38933"/>
                </a:lnTo>
                <a:lnTo>
                  <a:pt x="56197" y="37814"/>
                </a:lnTo>
                <a:close/>
              </a:path>
              <a:path w="274320" h="259080">
                <a:moveTo>
                  <a:pt x="226936" y="66039"/>
                </a:moveTo>
                <a:lnTo>
                  <a:pt x="208660" y="66039"/>
                </a:lnTo>
                <a:lnTo>
                  <a:pt x="215010" y="70103"/>
                </a:lnTo>
                <a:lnTo>
                  <a:pt x="223393" y="69341"/>
                </a:lnTo>
                <a:lnTo>
                  <a:pt x="226936" y="66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dirty="0" spc="25" b="1">
                <a:latin typeface="Calibri"/>
                <a:cs typeface="Calibri"/>
              </a:rPr>
              <a:t>Deloitte </a:t>
            </a:r>
            <a:r>
              <a:rPr dirty="0" spc="20" b="1">
                <a:latin typeface="Calibri"/>
                <a:cs typeface="Calibri"/>
              </a:rPr>
              <a:t>&amp; </a:t>
            </a:r>
            <a:r>
              <a:rPr dirty="0" spc="40" b="1">
                <a:latin typeface="Calibri"/>
                <a:cs typeface="Calibri"/>
              </a:rPr>
              <a:t>Inside </a:t>
            </a:r>
            <a:r>
              <a:rPr dirty="0" spc="50" b="1">
                <a:latin typeface="Calibri"/>
                <a:cs typeface="Calibri"/>
              </a:rPr>
              <a:t>Sherpa  </a:t>
            </a:r>
            <a:r>
              <a:rPr dirty="0" spc="-130"/>
              <a:t>TS&amp;A </a:t>
            </a:r>
            <a:r>
              <a:rPr dirty="0" spc="-65"/>
              <a:t>Cloud </a:t>
            </a:r>
            <a:r>
              <a:rPr dirty="0"/>
              <a:t>– </a:t>
            </a:r>
            <a:r>
              <a:rPr dirty="0" spc="-70"/>
              <a:t>Digital</a:t>
            </a:r>
            <a:r>
              <a:rPr dirty="0" spc="-100"/>
              <a:t> </a:t>
            </a:r>
            <a:r>
              <a:rPr dirty="0" spc="-65"/>
              <a:t>Internship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 spc="-75"/>
              <a:t>1</a:t>
            </a:fld>
            <a:r>
              <a:rPr dirty="0" spc="-75"/>
              <a:t> </a:t>
            </a:r>
            <a:r>
              <a:rPr dirty="0" spc="220"/>
              <a:t>| </a:t>
            </a:r>
            <a:r>
              <a:rPr dirty="0" spc="-65"/>
              <a:t>Deloitte </a:t>
            </a:r>
            <a:r>
              <a:rPr dirty="0" spc="-70"/>
              <a:t>Consulting </a:t>
            </a:r>
            <a:r>
              <a:rPr dirty="0" spc="220"/>
              <a:t>|</a:t>
            </a:r>
            <a:r>
              <a:rPr dirty="0" spc="-195"/>
              <a:t> </a:t>
            </a:r>
            <a:r>
              <a:rPr dirty="0" spc="-65"/>
              <a:t>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lunguroiu@deloitte.com.au;hal-khudairy@deloitte.com.au;matgeorge@deloitte.com.au;dkissane@deloitte.com.au</dc:creator>
  <dc:title>Cloud Transformation Journey – The Deloitte Approach</dc:title>
  <dcterms:created xsi:type="dcterms:W3CDTF">2020-06-20T19:47:31Z</dcterms:created>
  <dcterms:modified xsi:type="dcterms:W3CDTF">2020-06-20T19:47:31Z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2020-06-20T00:00:00Z</vt:filetime>
  </property>
</Properties>
</file>